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1"/>
  </p:sldMasterIdLst>
  <p:notesMasterIdLst>
    <p:notesMasterId r:id="rId105"/>
  </p:notesMasterIdLst>
  <p:handoutMasterIdLst>
    <p:handoutMasterId r:id="rId106"/>
  </p:handoutMasterIdLst>
  <p:sldIdLst>
    <p:sldId id="4616" r:id="rId2"/>
    <p:sldId id="7796" r:id="rId3"/>
    <p:sldId id="5575" r:id="rId4"/>
    <p:sldId id="4836" r:id="rId5"/>
    <p:sldId id="8076" r:id="rId6"/>
    <p:sldId id="8081" r:id="rId7"/>
    <p:sldId id="8082" r:id="rId8"/>
    <p:sldId id="8083" r:id="rId9"/>
    <p:sldId id="8084" r:id="rId10"/>
    <p:sldId id="8085" r:id="rId11"/>
    <p:sldId id="8086" r:id="rId12"/>
    <p:sldId id="8087" r:id="rId13"/>
    <p:sldId id="8088" r:id="rId14"/>
    <p:sldId id="8075" r:id="rId15"/>
    <p:sldId id="5551" r:id="rId16"/>
    <p:sldId id="4730" r:id="rId17"/>
    <p:sldId id="4731" r:id="rId18"/>
    <p:sldId id="4732" r:id="rId19"/>
    <p:sldId id="8421" r:id="rId20"/>
    <p:sldId id="8349" r:id="rId21"/>
    <p:sldId id="8350" r:id="rId22"/>
    <p:sldId id="8351" r:id="rId23"/>
    <p:sldId id="8352" r:id="rId24"/>
    <p:sldId id="8353" r:id="rId25"/>
    <p:sldId id="8354" r:id="rId26"/>
    <p:sldId id="8355" r:id="rId27"/>
    <p:sldId id="8356" r:id="rId28"/>
    <p:sldId id="8089" r:id="rId29"/>
    <p:sldId id="8383" r:id="rId30"/>
    <p:sldId id="8384" r:id="rId31"/>
    <p:sldId id="8385" r:id="rId32"/>
    <p:sldId id="8422" r:id="rId33"/>
    <p:sldId id="8341" r:id="rId34"/>
    <p:sldId id="8285" r:id="rId35"/>
    <p:sldId id="8340" r:id="rId36"/>
    <p:sldId id="8342" r:id="rId37"/>
    <p:sldId id="8343" r:id="rId38"/>
    <p:sldId id="8419" r:id="rId39"/>
    <p:sldId id="8420" r:id="rId40"/>
    <p:sldId id="5554" r:id="rId41"/>
    <p:sldId id="5134" r:id="rId42"/>
    <p:sldId id="5120" r:id="rId43"/>
    <p:sldId id="8418" r:id="rId44"/>
    <p:sldId id="8423" r:id="rId45"/>
    <p:sldId id="5553" r:id="rId46"/>
    <p:sldId id="5468" r:id="rId47"/>
    <p:sldId id="5470" r:id="rId48"/>
    <p:sldId id="5471" r:id="rId49"/>
    <p:sldId id="6743" r:id="rId50"/>
    <p:sldId id="5631" r:id="rId51"/>
    <p:sldId id="5632" r:id="rId52"/>
    <p:sldId id="5633" r:id="rId53"/>
    <p:sldId id="5465" r:id="rId54"/>
    <p:sldId id="5464" r:id="rId55"/>
    <p:sldId id="5537" r:id="rId56"/>
    <p:sldId id="5097" r:id="rId57"/>
    <p:sldId id="5030" r:id="rId58"/>
    <p:sldId id="8424" r:id="rId59"/>
    <p:sldId id="4773" r:id="rId60"/>
    <p:sldId id="4774" r:id="rId61"/>
    <p:sldId id="8077" r:id="rId62"/>
    <p:sldId id="8078" r:id="rId63"/>
    <p:sldId id="7652" r:id="rId64"/>
    <p:sldId id="8331" r:id="rId65"/>
    <p:sldId id="8332" r:id="rId66"/>
    <p:sldId id="8333" r:id="rId67"/>
    <p:sldId id="8334" r:id="rId68"/>
    <p:sldId id="5485" r:id="rId69"/>
    <p:sldId id="8150" r:id="rId70"/>
    <p:sldId id="8151" r:id="rId71"/>
    <p:sldId id="8425" r:id="rId72"/>
    <p:sldId id="8359" r:id="rId73"/>
    <p:sldId id="8360" r:id="rId74"/>
    <p:sldId id="8344" r:id="rId75"/>
    <p:sldId id="8361" r:id="rId76"/>
    <p:sldId id="8362" r:id="rId77"/>
    <p:sldId id="8363" r:id="rId78"/>
    <p:sldId id="8364" r:id="rId79"/>
    <p:sldId id="8365" r:id="rId80"/>
    <p:sldId id="8366" r:id="rId81"/>
    <p:sldId id="8367" r:id="rId82"/>
    <p:sldId id="8368" r:id="rId83"/>
    <p:sldId id="8416" r:id="rId84"/>
    <p:sldId id="8417" r:id="rId85"/>
    <p:sldId id="5593" r:id="rId86"/>
    <p:sldId id="8426" r:id="rId87"/>
    <p:sldId id="5614" r:id="rId88"/>
    <p:sldId id="5380" r:id="rId89"/>
    <p:sldId id="5582" r:id="rId90"/>
    <p:sldId id="8407" r:id="rId91"/>
    <p:sldId id="8412" r:id="rId92"/>
    <p:sldId id="8413" r:id="rId93"/>
    <p:sldId id="2464" r:id="rId94"/>
    <p:sldId id="6733" r:id="rId95"/>
    <p:sldId id="257" r:id="rId96"/>
    <p:sldId id="258" r:id="rId97"/>
    <p:sldId id="8020" r:id="rId98"/>
    <p:sldId id="6730" r:id="rId99"/>
    <p:sldId id="8017" r:id="rId100"/>
    <p:sldId id="8014" r:id="rId101"/>
    <p:sldId id="8013" r:id="rId102"/>
    <p:sldId id="8016" r:id="rId103"/>
    <p:sldId id="8015" r:id="rId104"/>
  </p:sldIdLst>
  <p:sldSz cx="12192000" cy="6858000"/>
  <p:notesSz cx="6865938" cy="9994900"/>
  <p:defaultTextStyle>
    <a:defPPr>
      <a:defRPr lang="en-US"/>
    </a:defPPr>
    <a:lvl1pPr algn="l" rtl="0" fontAlgn="base">
      <a:spcBef>
        <a:spcPct val="50000"/>
      </a:spcBef>
      <a:spcAft>
        <a:spcPct val="0"/>
      </a:spcAft>
      <a:defRPr sz="1200" kern="1200">
        <a:solidFill>
          <a:schemeClr val="tx1"/>
        </a:solidFill>
        <a:latin typeface="Arial" charset="0"/>
        <a:ea typeface="MS UI Gothic" pitchFamily="50" charset="-128"/>
        <a:cs typeface="+mn-cs"/>
      </a:defRPr>
    </a:lvl1pPr>
    <a:lvl2pPr marL="457200" algn="l" rtl="0" fontAlgn="base">
      <a:spcBef>
        <a:spcPct val="50000"/>
      </a:spcBef>
      <a:spcAft>
        <a:spcPct val="0"/>
      </a:spcAft>
      <a:defRPr sz="1200" kern="1200">
        <a:solidFill>
          <a:schemeClr val="tx1"/>
        </a:solidFill>
        <a:latin typeface="Arial" charset="0"/>
        <a:ea typeface="MS UI Gothic" pitchFamily="50" charset="-128"/>
        <a:cs typeface="+mn-cs"/>
      </a:defRPr>
    </a:lvl2pPr>
    <a:lvl3pPr marL="914400" algn="l" rtl="0" fontAlgn="base">
      <a:spcBef>
        <a:spcPct val="50000"/>
      </a:spcBef>
      <a:spcAft>
        <a:spcPct val="0"/>
      </a:spcAft>
      <a:defRPr sz="1200" kern="1200">
        <a:solidFill>
          <a:schemeClr val="tx1"/>
        </a:solidFill>
        <a:latin typeface="Arial" charset="0"/>
        <a:ea typeface="MS UI Gothic" pitchFamily="50" charset="-128"/>
        <a:cs typeface="+mn-cs"/>
      </a:defRPr>
    </a:lvl3pPr>
    <a:lvl4pPr marL="1371600" algn="l" rtl="0" fontAlgn="base">
      <a:spcBef>
        <a:spcPct val="50000"/>
      </a:spcBef>
      <a:spcAft>
        <a:spcPct val="0"/>
      </a:spcAft>
      <a:defRPr sz="1200" kern="1200">
        <a:solidFill>
          <a:schemeClr val="tx1"/>
        </a:solidFill>
        <a:latin typeface="Arial" charset="0"/>
        <a:ea typeface="MS UI Gothic" pitchFamily="50" charset="-128"/>
        <a:cs typeface="+mn-cs"/>
      </a:defRPr>
    </a:lvl4pPr>
    <a:lvl5pPr marL="1828800" algn="l" rtl="0" fontAlgn="base">
      <a:spcBef>
        <a:spcPct val="50000"/>
      </a:spcBef>
      <a:spcAft>
        <a:spcPct val="0"/>
      </a:spcAft>
      <a:defRPr sz="1200" kern="1200">
        <a:solidFill>
          <a:schemeClr val="tx1"/>
        </a:solidFill>
        <a:latin typeface="Arial" charset="0"/>
        <a:ea typeface="MS UI Gothic" pitchFamily="50" charset="-128"/>
        <a:cs typeface="+mn-cs"/>
      </a:defRPr>
    </a:lvl5pPr>
    <a:lvl6pPr marL="2286000" algn="l" defTabSz="914400" rtl="0" eaLnBrk="1" latinLnBrk="0" hangingPunct="1">
      <a:defRPr sz="1200" kern="1200">
        <a:solidFill>
          <a:schemeClr val="tx1"/>
        </a:solidFill>
        <a:latin typeface="Arial" charset="0"/>
        <a:ea typeface="MS UI Gothic" pitchFamily="50" charset="-128"/>
        <a:cs typeface="+mn-cs"/>
      </a:defRPr>
    </a:lvl6pPr>
    <a:lvl7pPr marL="2743200" algn="l" defTabSz="914400" rtl="0" eaLnBrk="1" latinLnBrk="0" hangingPunct="1">
      <a:defRPr sz="1200" kern="1200">
        <a:solidFill>
          <a:schemeClr val="tx1"/>
        </a:solidFill>
        <a:latin typeface="Arial" charset="0"/>
        <a:ea typeface="MS UI Gothic" pitchFamily="50" charset="-128"/>
        <a:cs typeface="+mn-cs"/>
      </a:defRPr>
    </a:lvl7pPr>
    <a:lvl8pPr marL="3200400" algn="l" defTabSz="914400" rtl="0" eaLnBrk="1" latinLnBrk="0" hangingPunct="1">
      <a:defRPr sz="1200" kern="1200">
        <a:solidFill>
          <a:schemeClr val="tx1"/>
        </a:solidFill>
        <a:latin typeface="Arial" charset="0"/>
        <a:ea typeface="MS UI Gothic" pitchFamily="50" charset="-128"/>
        <a:cs typeface="+mn-cs"/>
      </a:defRPr>
    </a:lvl8pPr>
    <a:lvl9pPr marL="3657600" algn="l" defTabSz="914400" rtl="0" eaLnBrk="1" latinLnBrk="0" hangingPunct="1">
      <a:defRPr sz="1200" kern="1200">
        <a:solidFill>
          <a:schemeClr val="tx1"/>
        </a:solidFill>
        <a:latin typeface="Arial" charset="0"/>
        <a:ea typeface="MS UI Gothic" pitchFamily="50" charset="-128"/>
        <a:cs typeface="+mn-cs"/>
      </a:defRPr>
    </a:lvl9pPr>
  </p:defaultTextStyle>
  <p:extLst>
    <p:ext uri="{521415D9-36F7-43E2-AB2F-B90AF26B5E84}">
      <p14:sectionLst xmlns:p14="http://schemas.microsoft.com/office/powerpoint/2010/main">
        <p14:section name="既定のセクション" id="{578CA7CF-C696-4D02-A937-EB6FA534717A}">
          <p14:sldIdLst>
            <p14:sldId id="4616"/>
          </p14:sldIdLst>
        </p14:section>
        <p14:section name="はじめに" id="{2B8DF3E7-68B2-4ACE-A80B-A0E2C8D44B87}">
          <p14:sldIdLst>
            <p14:sldId id="7796"/>
            <p14:sldId id="5575"/>
            <p14:sldId id="4836"/>
            <p14:sldId id="8076"/>
            <p14:sldId id="8081"/>
            <p14:sldId id="8082"/>
            <p14:sldId id="8083"/>
            <p14:sldId id="8084"/>
            <p14:sldId id="8085"/>
            <p14:sldId id="8086"/>
            <p14:sldId id="8087"/>
            <p14:sldId id="8088"/>
            <p14:sldId id="8075"/>
            <p14:sldId id="5551"/>
            <p14:sldId id="4730"/>
            <p14:sldId id="4731"/>
            <p14:sldId id="4732"/>
          </p14:sldIdLst>
        </p14:section>
        <p14:section name="CAPAとは" id="{0F2A5ACF-AB37-40DC-A66F-C1A03B156EDF}">
          <p14:sldIdLst>
            <p14:sldId id="8421"/>
            <p14:sldId id="8349"/>
            <p14:sldId id="8350"/>
            <p14:sldId id="8351"/>
            <p14:sldId id="8352"/>
            <p14:sldId id="8353"/>
            <p14:sldId id="8354"/>
            <p14:sldId id="8355"/>
            <p14:sldId id="8356"/>
            <p14:sldId id="8089"/>
            <p14:sldId id="8383"/>
            <p14:sldId id="8384"/>
            <p14:sldId id="8385"/>
          </p14:sldIdLst>
        </p14:section>
        <p14:section name="CAPAの要点" id="{7ED8C7B9-4D88-498B-B959-FEAAF3C09D6F}">
          <p14:sldIdLst>
            <p14:sldId id="8422"/>
            <p14:sldId id="8341"/>
            <p14:sldId id="8285"/>
            <p14:sldId id="8340"/>
            <p14:sldId id="8342"/>
            <p14:sldId id="8343"/>
            <p14:sldId id="8419"/>
            <p14:sldId id="8420"/>
            <p14:sldId id="5554"/>
            <p14:sldId id="5134"/>
            <p14:sldId id="5120"/>
            <p14:sldId id="8418"/>
          </p14:sldIdLst>
        </p14:section>
        <p14:section name="医療機器とCAPA" id="{419CC835-5274-4710-9855-4AD788E27C16}">
          <p14:sldIdLst>
            <p14:sldId id="8423"/>
            <p14:sldId id="5553"/>
            <p14:sldId id="5468"/>
            <p14:sldId id="5470"/>
            <p14:sldId id="5471"/>
            <p14:sldId id="6743"/>
            <p14:sldId id="5631"/>
            <p14:sldId id="5632"/>
            <p14:sldId id="5633"/>
            <p14:sldId id="5465"/>
            <p14:sldId id="5464"/>
            <p14:sldId id="5537"/>
            <p14:sldId id="5097"/>
            <p14:sldId id="5030"/>
          </p14:sldIdLst>
        </p14:section>
        <p14:section name="医薬品とCAPA" id="{9F7B4B7C-504B-4AAE-96E0-4F5C908C29CD}">
          <p14:sldIdLst>
            <p14:sldId id="8424"/>
            <p14:sldId id="4773"/>
            <p14:sldId id="4774"/>
            <p14:sldId id="8077"/>
            <p14:sldId id="8078"/>
            <p14:sldId id="7652"/>
            <p14:sldId id="8331"/>
            <p14:sldId id="8332"/>
            <p14:sldId id="8333"/>
            <p14:sldId id="8334"/>
            <p14:sldId id="5485"/>
            <p14:sldId id="8150"/>
            <p14:sldId id="8151"/>
          </p14:sldIdLst>
        </p14:section>
        <p14:section name="根本的原因の究明" id="{469AF61F-3DBA-49DE-8A1F-ED0ADB4ABF8C}">
          <p14:sldIdLst>
            <p14:sldId id="8425"/>
            <p14:sldId id="8359"/>
            <p14:sldId id="8360"/>
            <p14:sldId id="8344"/>
            <p14:sldId id="8361"/>
            <p14:sldId id="8362"/>
            <p14:sldId id="8363"/>
            <p14:sldId id="8364"/>
            <p14:sldId id="8365"/>
            <p14:sldId id="8366"/>
            <p14:sldId id="8367"/>
            <p14:sldId id="8368"/>
            <p14:sldId id="8416"/>
            <p14:sldId id="8417"/>
            <p14:sldId id="5593"/>
          </p14:sldIdLst>
        </p14:section>
        <p14:section name="品質監査とCAPA" id="{76A368B6-A95A-41FA-AB9F-06094A8CCF44}">
          <p14:sldIdLst>
            <p14:sldId id="8426"/>
            <p14:sldId id="5614"/>
            <p14:sldId id="5380"/>
            <p14:sldId id="5582"/>
            <p14:sldId id="8407"/>
            <p14:sldId id="8412"/>
            <p14:sldId id="8413"/>
          </p14:sldIdLst>
        </p14:section>
        <p14:section name="おわりに" id="{DF623F3E-81D1-4482-BBCA-C5EF994E7C37}">
          <p14:sldIdLst>
            <p14:sldId id="2464"/>
            <p14:sldId id="6733"/>
            <p14:sldId id="257"/>
            <p14:sldId id="258"/>
            <p14:sldId id="8020"/>
            <p14:sldId id="6730"/>
            <p14:sldId id="8017"/>
            <p14:sldId id="8014"/>
            <p14:sldId id="8013"/>
            <p14:sldId id="8016"/>
            <p14:sldId id="8015"/>
          </p14:sldIdLst>
        </p14:section>
      </p14:sectionLst>
    </p:ext>
    <p:ext uri="{EFAFB233-063F-42B5-8137-9DF3F51BA10A}">
      <p15:sldGuideLst xmlns:p15="http://schemas.microsoft.com/office/powerpoint/2012/main">
        <p15:guide id="1" orient="horz" pos="663" userDrawn="1">
          <p15:clr>
            <a:srgbClr val="A4A3A4"/>
          </p15:clr>
        </p15:guide>
        <p15:guide id="2" orient="horz" pos="2160" userDrawn="1">
          <p15:clr>
            <a:srgbClr val="A4A3A4"/>
          </p15:clr>
        </p15:guide>
        <p15:guide id="3" pos="3840" userDrawn="1">
          <p15:clr>
            <a:srgbClr val="A4A3A4"/>
          </p15:clr>
        </p15:guide>
        <p15:guide id="4" pos="370" userDrawn="1">
          <p15:clr>
            <a:srgbClr val="A4A3A4"/>
          </p15:clr>
        </p15:guide>
        <p15:guide id="5" pos="7247"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C1DE"/>
    <a:srgbClr val="61D6FF"/>
    <a:srgbClr val="E5FFFF"/>
    <a:srgbClr val="CCFFFF"/>
    <a:srgbClr val="3FCEFB"/>
    <a:srgbClr val="16CFEE"/>
    <a:srgbClr val="00CCFF"/>
    <a:srgbClr val="33CC33"/>
    <a:srgbClr val="2DD378"/>
    <a:srgbClr val="EEE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0FDE1-3370-4809-9484-EA3F4D777543}" v="493" dt="2019-05-15T05:01:20.60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95562" autoAdjust="0"/>
  </p:normalViewPr>
  <p:slideViewPr>
    <p:cSldViewPr snapToGrid="0" showGuides="1">
      <p:cViewPr varScale="1">
        <p:scale>
          <a:sx n="60" d="100"/>
          <a:sy n="60" d="100"/>
        </p:scale>
        <p:origin x="45" y="1146"/>
      </p:cViewPr>
      <p:guideLst>
        <p:guide orient="horz" pos="663"/>
        <p:guide orient="horz" pos="2160"/>
        <p:guide pos="3840"/>
        <p:guide pos="370"/>
        <p:guide pos="7247"/>
      </p:guideLst>
    </p:cSldViewPr>
  </p:slideViewPr>
  <p:outlineViewPr>
    <p:cViewPr>
      <p:scale>
        <a:sx n="33" d="100"/>
        <a:sy n="33" d="100"/>
      </p:scale>
      <p:origin x="0" y="15510"/>
    </p:cViewPr>
  </p:outlineViewPr>
  <p:notesTextViewPr>
    <p:cViewPr>
      <p:scale>
        <a:sx n="3" d="2"/>
        <a:sy n="3" d="2"/>
      </p:scale>
      <p:origin x="0" y="0"/>
    </p:cViewPr>
  </p:notesTextViewPr>
  <p:sorterViewPr>
    <p:cViewPr varScale="1">
      <p:scale>
        <a:sx n="1" d="1"/>
        <a:sy n="1" d="1"/>
      </p:scale>
      <p:origin x="0" y="-31446"/>
    </p:cViewPr>
  </p:sorterViewPr>
  <p:notesViewPr>
    <p:cSldViewPr snapToGrid="0" showGuides="1">
      <p:cViewPr varScale="1">
        <p:scale>
          <a:sx n="81" d="100"/>
          <a:sy n="81" d="100"/>
        </p:scale>
        <p:origin x="-2328" y="-102"/>
      </p:cViewPr>
      <p:guideLst>
        <p:guide orient="horz" pos="3148"/>
        <p:guide pos="216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099" name="Rectangle 3"/>
          <p:cNvSpPr>
            <a:spLocks noGrp="1" noChangeArrowheads="1"/>
          </p:cNvSpPr>
          <p:nvPr>
            <p:ph type="dt" sz="quarter" idx="1"/>
          </p:nvPr>
        </p:nvSpPr>
        <p:spPr bwMode="auto">
          <a:xfrm>
            <a:off x="3890107" y="1"/>
            <a:ext cx="2974214" cy="498379"/>
          </a:xfrm>
          <a:prstGeom prst="rect">
            <a:avLst/>
          </a:prstGeom>
          <a:noFill/>
          <a:ln w="9525">
            <a:noFill/>
            <a:miter lim="800000"/>
            <a:headEnd/>
            <a:tailEnd/>
          </a:ln>
          <a:effectLst/>
        </p:spPr>
        <p:txBody>
          <a:bodyPr vert="horz" wrap="square" lIns="91599" tIns="45798" rIns="91599" bIns="45798" numCol="1" anchor="t"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
        <p:nvSpPr>
          <p:cNvPr id="4100" name="Rectangle 4"/>
          <p:cNvSpPr>
            <a:spLocks noGrp="1" noChangeArrowheads="1"/>
          </p:cNvSpPr>
          <p:nvPr>
            <p:ph type="ftr" sz="quarter" idx="2"/>
          </p:nvPr>
        </p:nvSpPr>
        <p:spPr bwMode="auto">
          <a:xfrm>
            <a:off x="4"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defTabSz="910587" eaLnBrk="0" hangingPunct="0">
              <a:spcBef>
                <a:spcPct val="0"/>
              </a:spcBef>
              <a:defRPr>
                <a:latin typeface="Arial" charset="0"/>
                <a:cs typeface="Arial" charset="0"/>
              </a:defRPr>
            </a:lvl1pPr>
          </a:lstStyle>
          <a:p>
            <a:pPr>
              <a:defRPr/>
            </a:pPr>
            <a:endParaRPr lang="en-US" altLang="ja-JP"/>
          </a:p>
        </p:txBody>
      </p:sp>
      <p:sp>
        <p:nvSpPr>
          <p:cNvPr id="4101" name="Rectangle 5"/>
          <p:cNvSpPr>
            <a:spLocks noGrp="1" noChangeArrowheads="1"/>
          </p:cNvSpPr>
          <p:nvPr>
            <p:ph type="sldNum" sz="quarter" idx="3"/>
          </p:nvPr>
        </p:nvSpPr>
        <p:spPr bwMode="auto">
          <a:xfrm>
            <a:off x="3890107" y="9494913"/>
            <a:ext cx="2974214" cy="498379"/>
          </a:xfrm>
          <a:prstGeom prst="rect">
            <a:avLst/>
          </a:prstGeom>
          <a:noFill/>
          <a:ln w="9525">
            <a:noFill/>
            <a:miter lim="800000"/>
            <a:headEnd/>
            <a:tailEnd/>
          </a:ln>
          <a:effectLst/>
        </p:spPr>
        <p:txBody>
          <a:bodyPr vert="horz" wrap="square" lIns="91599" tIns="45798" rIns="91599" bIns="45798" numCol="1" anchor="b" anchorCtr="0" compatLnSpc="1">
            <a:prstTxWarp prst="textNoShape">
              <a:avLst/>
            </a:prstTxWarp>
          </a:bodyPr>
          <a:lstStyle>
            <a:lvl1pPr algn="r" defTabSz="910587" eaLnBrk="0" hangingPunct="0">
              <a:spcBef>
                <a:spcPct val="0"/>
              </a:spcBef>
              <a:defRPr>
                <a:latin typeface="Arial" charset="0"/>
                <a:cs typeface="Arial" charset="0"/>
              </a:defRPr>
            </a:lvl1pPr>
          </a:lstStyle>
          <a:p>
            <a:pPr>
              <a:defRPr/>
            </a:pPr>
            <a:endParaRPr lang="en-US" altLang="ja-JP"/>
          </a:p>
        </p:txBody>
      </p:sp>
    </p:spTree>
    <p:extLst>
      <p:ext uri="{BB962C8B-B14F-4D97-AF65-F5344CB8AC3E}">
        <p14:creationId xmlns:p14="http://schemas.microsoft.com/office/powerpoint/2010/main" val="2960607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890107" y="1"/>
            <a:ext cx="2974214" cy="498379"/>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endParaRPr lang="en-US" altLang="ja-JP"/>
          </a:p>
        </p:txBody>
      </p:sp>
      <p:sp>
        <p:nvSpPr>
          <p:cNvPr id="89092" name="Rectangle 4"/>
          <p:cNvSpPr>
            <a:spLocks noGrp="1" noRot="1" noChangeAspect="1" noChangeArrowheads="1" noTextEdit="1"/>
          </p:cNvSpPr>
          <p:nvPr>
            <p:ph type="sldImg" idx="2"/>
          </p:nvPr>
        </p:nvSpPr>
        <p:spPr bwMode="auto">
          <a:xfrm>
            <a:off x="-339725" y="752475"/>
            <a:ext cx="7562850" cy="4254500"/>
          </a:xfrm>
          <a:prstGeom prst="rect">
            <a:avLst/>
          </a:prstGeom>
          <a:noFill/>
          <a:ln w="12700">
            <a:solidFill>
              <a:srgbClr val="000000"/>
            </a:solidFill>
            <a:miter lim="800000"/>
            <a:headEnd/>
            <a:tailEnd/>
          </a:ln>
        </p:spPr>
      </p:sp>
      <p:sp>
        <p:nvSpPr>
          <p:cNvPr id="3077" name="Rectangle 5"/>
          <p:cNvSpPr>
            <a:spLocks noGrp="1" noChangeArrowheads="1"/>
          </p:cNvSpPr>
          <p:nvPr>
            <p:ph type="body" sz="quarter" idx="3"/>
          </p:nvPr>
        </p:nvSpPr>
        <p:spPr bwMode="auto">
          <a:xfrm>
            <a:off x="686110" y="5157416"/>
            <a:ext cx="5493721" cy="4086703"/>
          </a:xfrm>
          <a:prstGeom prst="rect">
            <a:avLst/>
          </a:prstGeom>
          <a:noFill/>
          <a:ln w="9525">
            <a:noFill/>
            <a:miter lim="800000"/>
            <a:headEnd/>
            <a:tailEnd/>
          </a:ln>
          <a:effectLst/>
        </p:spPr>
        <p:txBody>
          <a:bodyPr vert="horz" wrap="square" lIns="94756" tIns="47376" rIns="94756" bIns="47376" numCol="1" anchor="t" anchorCtr="0" compatLnSpc="1">
            <a:prstTxWarp prst="textNoShape">
              <a:avLst/>
            </a:prstTxWarp>
          </a:bodyPr>
          <a:lstStyle/>
          <a:p>
            <a:pPr lvl="0"/>
            <a:r>
              <a:rPr lang="en-US" altLang="ja-JP" noProof="0" dirty="0"/>
              <a:t>Click to edit Master text styles</a:t>
            </a:r>
          </a:p>
          <a:p>
            <a:pPr lvl="1"/>
            <a:r>
              <a:rPr lang="en-US" altLang="ja-JP" noProof="0" dirty="0"/>
              <a:t>Second level</a:t>
            </a:r>
          </a:p>
          <a:p>
            <a:pPr lvl="2"/>
            <a:r>
              <a:rPr lang="en-US" altLang="ja-JP" noProof="0" dirty="0"/>
              <a:t>Third level</a:t>
            </a:r>
          </a:p>
          <a:p>
            <a:pPr lvl="3"/>
            <a:r>
              <a:rPr lang="en-US" altLang="ja-JP" noProof="0" dirty="0"/>
              <a:t>Fourth level</a:t>
            </a:r>
          </a:p>
          <a:p>
            <a:pPr lvl="4"/>
            <a:r>
              <a:rPr lang="en-US" altLang="ja-JP" noProof="0" dirty="0"/>
              <a:t>Fifth level</a:t>
            </a:r>
          </a:p>
        </p:txBody>
      </p:sp>
      <p:sp>
        <p:nvSpPr>
          <p:cNvPr id="3078" name="Rectangle 6"/>
          <p:cNvSpPr>
            <a:spLocks noGrp="1" noChangeArrowheads="1"/>
          </p:cNvSpPr>
          <p:nvPr>
            <p:ph type="ftr" sz="quarter" idx="4"/>
          </p:nvPr>
        </p:nvSpPr>
        <p:spPr bwMode="auto">
          <a:xfrm>
            <a:off x="4"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defTabSz="939597" eaLnBrk="0" hangingPunct="0">
              <a:spcBef>
                <a:spcPct val="0"/>
              </a:spcBef>
              <a:defRPr>
                <a:latin typeface="Arial" charset="0"/>
                <a:cs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890107" y="9494913"/>
            <a:ext cx="2974214" cy="498379"/>
          </a:xfrm>
          <a:prstGeom prst="rect">
            <a:avLst/>
          </a:prstGeom>
          <a:noFill/>
          <a:ln w="9525">
            <a:noFill/>
            <a:miter lim="800000"/>
            <a:headEnd/>
            <a:tailEnd/>
          </a:ln>
          <a:effectLst/>
        </p:spPr>
        <p:txBody>
          <a:bodyPr vert="horz" wrap="square" lIns="94756" tIns="47376" rIns="94756" bIns="47376" numCol="1" anchor="b" anchorCtr="0" compatLnSpc="1">
            <a:prstTxWarp prst="textNoShape">
              <a:avLst/>
            </a:prstTxWarp>
          </a:bodyPr>
          <a:lstStyle>
            <a:lvl1pPr algn="r" defTabSz="939597" eaLnBrk="0" hangingPunct="0">
              <a:spcBef>
                <a:spcPct val="0"/>
              </a:spcBef>
              <a:defRPr>
                <a:latin typeface="Arial" charset="0"/>
                <a:cs typeface="Arial" charset="0"/>
              </a:defRPr>
            </a:lvl1pPr>
          </a:lstStyle>
          <a:p>
            <a:pPr>
              <a:defRPr/>
            </a:pPr>
            <a:fld id="{E8E6AFD5-E479-4E48-8F6B-96FCA5AE0691}" type="slidenum">
              <a:rPr lang="ja-JP" altLang="en-US"/>
              <a:pPr>
                <a:defRPr/>
              </a:pPr>
              <a:t>‹#›</a:t>
            </a:fld>
            <a:endParaRPr lang="en-US" altLang="ja-JP"/>
          </a:p>
        </p:txBody>
      </p:sp>
    </p:spTree>
    <p:extLst>
      <p:ext uri="{BB962C8B-B14F-4D97-AF65-F5344CB8AC3E}">
        <p14:creationId xmlns:p14="http://schemas.microsoft.com/office/powerpoint/2010/main" val="869380548"/>
      </p:ext>
    </p:extLst>
  </p:cSld>
  <p:clrMap bg1="lt1" tx1="dk1" bg2="lt2" tx2="dk2" accent1="accent1" accent2="accent2" accent3="accent3" accent4="accent4" accent5="accent5" accent6="accent6" hlink="hlink" folHlink="folHlink"/>
  <p:notesStyle>
    <a:lvl1pPr marL="107950" indent="-107950" algn="l" rtl="0" eaLnBrk="0" fontAlgn="base" hangingPunct="0">
      <a:spcBef>
        <a:spcPct val="3000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1pPr>
    <a:lvl2pPr marL="338138" indent="-115888"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2pPr>
    <a:lvl3pPr marL="558800" indent="-106363"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3pPr>
    <a:lvl4pPr marL="787400" indent="-114300" algn="l" rtl="0" eaLnBrk="0" fontAlgn="base" hangingPunct="0">
      <a:spcBef>
        <a:spcPct val="0"/>
      </a:spcBef>
      <a:spcAft>
        <a:spcPct val="0"/>
      </a:spcAft>
      <a:buClr>
        <a:srgbClr val="18827D"/>
      </a:buClr>
      <a:buChar char="–"/>
      <a:defRPr sz="1200" kern="1200">
        <a:solidFill>
          <a:schemeClr val="tx1"/>
        </a:solidFill>
        <a:latin typeface="Arial" charset="0"/>
        <a:ea typeface="MS UI Gothic" pitchFamily="50" charset="-128"/>
        <a:cs typeface="Arial" charset="0"/>
      </a:defRPr>
    </a:lvl4pPr>
    <a:lvl5pPr marL="1023938" indent="-122238" algn="l" rtl="0" eaLnBrk="0" fontAlgn="base" hangingPunct="0">
      <a:spcBef>
        <a:spcPct val="0"/>
      </a:spcBef>
      <a:spcAft>
        <a:spcPct val="0"/>
      </a:spcAft>
      <a:buClr>
        <a:srgbClr val="18827D"/>
      </a:buClr>
      <a:buFont typeface="Wingdings" pitchFamily="2" charset="2"/>
      <a:buChar char="§"/>
      <a:defRPr sz="1200" kern="1200">
        <a:solidFill>
          <a:schemeClr val="tx1"/>
        </a:solidFill>
        <a:latin typeface="Arial" charset="0"/>
        <a:ea typeface="MS UI Gothic" pitchFamily="50" charset="-128"/>
        <a:cs typeface="Arial"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965405"/>
            <a:fld id="{26576E1F-5B53-4C9A-887E-F07515B6FAAA}" type="slidenum">
              <a:rPr lang="ja-JP" altLang="en-US" smtClean="0">
                <a:latin typeface="Arial" pitchFamily="34" charset="0"/>
              </a:rPr>
              <a:pPr defTabSz="965405"/>
              <a:t>1</a:t>
            </a:fld>
            <a:endParaRPr lang="en-US" altLang="ja-JP" dirty="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a:lnSpc>
                <a:spcPct val="80000"/>
              </a:lnSpc>
              <a:buFont typeface="Wingdings" pitchFamily="2" charset="2"/>
              <a:buNone/>
            </a:pPr>
            <a:endParaRPr lang="ja-JP" altLang="en-US" dirty="0"/>
          </a:p>
        </p:txBody>
      </p:sp>
    </p:spTree>
    <p:extLst>
      <p:ext uri="{BB962C8B-B14F-4D97-AF65-F5344CB8AC3E}">
        <p14:creationId xmlns:p14="http://schemas.microsoft.com/office/powerpoint/2010/main" val="1804654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24</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678573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372" eaLnBrk="0" hangingPunct="0">
              <a:spcBef>
                <a:spcPct val="50000"/>
              </a:spcBef>
              <a:defRPr sz="1100">
                <a:solidFill>
                  <a:schemeClr val="tx1"/>
                </a:solidFill>
                <a:latin typeface="Arial" pitchFamily="34" charset="0"/>
                <a:ea typeface="MS UI Gothic" pitchFamily="50" charset="-128"/>
              </a:defRPr>
            </a:lvl1pPr>
            <a:lvl2pPr marL="711523" indent="-273663" defTabSz="924372" eaLnBrk="0" hangingPunct="0">
              <a:spcBef>
                <a:spcPct val="50000"/>
              </a:spcBef>
              <a:defRPr sz="1100">
                <a:solidFill>
                  <a:schemeClr val="tx1"/>
                </a:solidFill>
                <a:latin typeface="Arial" pitchFamily="34" charset="0"/>
                <a:ea typeface="MS UI Gothic" pitchFamily="50" charset="-128"/>
              </a:defRPr>
            </a:lvl2pPr>
            <a:lvl3pPr marL="1094651" indent="-218930" defTabSz="924372" eaLnBrk="0" hangingPunct="0">
              <a:spcBef>
                <a:spcPct val="50000"/>
              </a:spcBef>
              <a:defRPr sz="1100">
                <a:solidFill>
                  <a:schemeClr val="tx1"/>
                </a:solidFill>
                <a:latin typeface="Arial" pitchFamily="34" charset="0"/>
                <a:ea typeface="MS UI Gothic" pitchFamily="50" charset="-128"/>
              </a:defRPr>
            </a:lvl3pPr>
            <a:lvl4pPr marL="1532512" indent="-218930" defTabSz="924372" eaLnBrk="0" hangingPunct="0">
              <a:spcBef>
                <a:spcPct val="50000"/>
              </a:spcBef>
              <a:defRPr sz="1100">
                <a:solidFill>
                  <a:schemeClr val="tx1"/>
                </a:solidFill>
                <a:latin typeface="Arial" pitchFamily="34" charset="0"/>
                <a:ea typeface="MS UI Gothic" pitchFamily="50" charset="-128"/>
              </a:defRPr>
            </a:lvl4pPr>
            <a:lvl5pPr marL="1970372" indent="-218930" defTabSz="924372" eaLnBrk="0" hangingPunct="0">
              <a:spcBef>
                <a:spcPct val="50000"/>
              </a:spcBef>
              <a:defRPr sz="1100">
                <a:solidFill>
                  <a:schemeClr val="tx1"/>
                </a:solidFill>
                <a:latin typeface="Arial" pitchFamily="34" charset="0"/>
                <a:ea typeface="MS UI Gothic" pitchFamily="50" charset="-128"/>
              </a:defRPr>
            </a:lvl5pPr>
            <a:lvl6pPr marL="2408232"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6pPr>
            <a:lvl7pPr marL="2846093"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7pPr>
            <a:lvl8pPr marL="3283953"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8pPr>
            <a:lvl9pPr marL="3721814"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9pPr>
          </a:lstStyle>
          <a:p>
            <a:pPr>
              <a:spcBef>
                <a:spcPct val="0"/>
              </a:spcBef>
            </a:pPr>
            <a:fld id="{ED35B756-06DE-492B-8E44-82674CA79983}" type="slidenum">
              <a:rPr lang="ja-JP" altLang="en-GB" smtClean="0"/>
              <a:pPr>
                <a:spcBef>
                  <a:spcPct val="0"/>
                </a:spcBef>
              </a:pPr>
              <a:t>25</a:t>
            </a:fld>
            <a:endParaRPr lang="en-GB" altLang="ja-JP"/>
          </a:p>
        </p:txBody>
      </p:sp>
      <p:sp>
        <p:nvSpPr>
          <p:cNvPr id="75779" name="Rectangle 2"/>
          <p:cNvSpPr>
            <a:spLocks noGrp="1" noRot="1" noChangeAspect="1" noChangeArrowheads="1" noTextEdit="1"/>
          </p:cNvSpPr>
          <p:nvPr>
            <p:ph type="sldImg"/>
          </p:nvPr>
        </p:nvSpPr>
        <p:spPr>
          <a:xfrm>
            <a:off x="100013" y="749300"/>
            <a:ext cx="6540500" cy="3679825"/>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latin typeface="Arial" pitchFamily="34" charset="0"/>
              <a:cs typeface="Arial" pitchFamily="34" charset="0"/>
            </a:endParaRPr>
          </a:p>
        </p:txBody>
      </p:sp>
    </p:spTree>
    <p:extLst>
      <p:ext uri="{BB962C8B-B14F-4D97-AF65-F5344CB8AC3E}">
        <p14:creationId xmlns:p14="http://schemas.microsoft.com/office/powerpoint/2010/main" val="325874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27</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66055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28</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96531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51B5226-C2C4-4EA9-8DF0-2C5529E842BA}" type="slidenum">
              <a:rPr lang="ja-JP" altLang="en-US" smtClean="0"/>
              <a:pPr/>
              <a:t>32</a:t>
            </a:fld>
            <a:endParaRPr lang="en-US" altLang="ja-JP"/>
          </a:p>
        </p:txBody>
      </p:sp>
      <p:sp>
        <p:nvSpPr>
          <p:cNvPr id="168963" name="Rectangle 2"/>
          <p:cNvSpPr>
            <a:spLocks noGrp="1" noRot="1" noChangeAspect="1" noChangeArrowheads="1" noTextEdit="1"/>
          </p:cNvSpPr>
          <p:nvPr>
            <p:ph type="sldImg"/>
          </p:nvPr>
        </p:nvSpPr>
        <p:spPr>
          <a:xfrm>
            <a:off x="142875" y="769938"/>
            <a:ext cx="6819900" cy="3836987"/>
          </a:xfrm>
          <a:ln cap="flat"/>
        </p:spPr>
      </p:sp>
      <p:sp>
        <p:nvSpPr>
          <p:cNvPr id="168964" name="Rectangle 3"/>
          <p:cNvSpPr>
            <a:spLocks noGrp="1" noChangeArrowheads="1"/>
          </p:cNvSpPr>
          <p:nvPr>
            <p:ph type="body" idx="1"/>
          </p:nvPr>
        </p:nvSpPr>
        <p:spPr>
          <a:xfrm>
            <a:off x="947245" y="4861235"/>
            <a:ext cx="5204814" cy="4605988"/>
          </a:xfrm>
          <a:noFill/>
          <a:ln/>
        </p:spPr>
        <p:txBody>
          <a:bodyPr lIns="95665" tIns="47833" rIns="95665" bIns="47833"/>
          <a:lstStyle/>
          <a:p>
            <a:pPr marL="238636" indent="-238636">
              <a:lnSpc>
                <a:spcPct val="90000"/>
              </a:lnSpc>
              <a:buNone/>
            </a:pPr>
            <a:endParaRPr lang="ja-JP" altLang="en-US" dirty="0"/>
          </a:p>
        </p:txBody>
      </p:sp>
    </p:spTree>
    <p:extLst>
      <p:ext uri="{BB962C8B-B14F-4D97-AF65-F5344CB8AC3E}">
        <p14:creationId xmlns:p14="http://schemas.microsoft.com/office/powerpoint/2010/main" val="305878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defTabSz="963613"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fld id="{93321AB5-C6FB-4096-81CA-0EE86E31769B}" type="slidenum">
              <a:rPr kumimoji="0" lang="ja-JP" altLang="en-US">
                <a:ea typeface="MS UI Gothic" panose="020B0600070205080204" pitchFamily="50" charset="-128"/>
              </a:rPr>
              <a:pPr/>
              <a:t>33</a:t>
            </a:fld>
            <a:endParaRPr kumimoji="0" lang="en-US" altLang="ja-JP">
              <a:ea typeface="MS UI Gothic" panose="020B0600070205080204" pitchFamily="50" charset="-128"/>
            </a:endParaRPr>
          </a:p>
        </p:txBody>
      </p:sp>
      <p:sp>
        <p:nvSpPr>
          <p:cNvPr id="53251" name="Rectangle 2"/>
          <p:cNvSpPr>
            <a:spLocks noGrp="1" noRot="1" noChangeAspect="1" noChangeArrowheads="1" noTextEdit="1"/>
          </p:cNvSpPr>
          <p:nvPr>
            <p:ph type="sldImg"/>
          </p:nvPr>
        </p:nvSpPr>
        <p:spPr>
          <a:xfrm>
            <a:off x="-317500" y="769938"/>
            <a:ext cx="7747000" cy="4359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3410335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defTabSz="963613"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fld id="{93321AB5-C6FB-4096-81CA-0EE86E31769B}" type="slidenum">
              <a:rPr kumimoji="0" lang="ja-JP" altLang="en-US">
                <a:ea typeface="MS UI Gothic" panose="020B0600070205080204" pitchFamily="50" charset="-128"/>
              </a:rPr>
              <a:pPr/>
              <a:t>34</a:t>
            </a:fld>
            <a:endParaRPr kumimoji="0" lang="en-US" altLang="ja-JP">
              <a:ea typeface="MS UI Gothic" panose="020B0600070205080204" pitchFamily="50" charset="-128"/>
            </a:endParaRPr>
          </a:p>
        </p:txBody>
      </p:sp>
      <p:sp>
        <p:nvSpPr>
          <p:cNvPr id="53251" name="Rectangle 2"/>
          <p:cNvSpPr>
            <a:spLocks noGrp="1" noRot="1" noChangeAspect="1" noChangeArrowheads="1" noTextEdit="1"/>
          </p:cNvSpPr>
          <p:nvPr>
            <p:ph type="sldImg"/>
          </p:nvPr>
        </p:nvSpPr>
        <p:spPr>
          <a:xfrm>
            <a:off x="-317500" y="769938"/>
            <a:ext cx="7747000" cy="4359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80477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defTabSz="963613"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fld id="{93321AB5-C6FB-4096-81CA-0EE86E31769B}" type="slidenum">
              <a:rPr kumimoji="0" lang="ja-JP" altLang="en-US">
                <a:ea typeface="MS UI Gothic" panose="020B0600070205080204" pitchFamily="50" charset="-128"/>
              </a:rPr>
              <a:pPr/>
              <a:t>36</a:t>
            </a:fld>
            <a:endParaRPr kumimoji="0" lang="en-US" altLang="ja-JP">
              <a:ea typeface="MS UI Gothic" panose="020B0600070205080204" pitchFamily="50" charset="-128"/>
            </a:endParaRPr>
          </a:p>
        </p:txBody>
      </p:sp>
      <p:sp>
        <p:nvSpPr>
          <p:cNvPr id="53251" name="Rectangle 2"/>
          <p:cNvSpPr>
            <a:spLocks noGrp="1" noRot="1" noChangeAspect="1" noChangeArrowheads="1" noTextEdit="1"/>
          </p:cNvSpPr>
          <p:nvPr>
            <p:ph type="sldImg"/>
          </p:nvPr>
        </p:nvSpPr>
        <p:spPr>
          <a:xfrm>
            <a:off x="-317500" y="769938"/>
            <a:ext cx="7747000" cy="4359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495967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defTabSz="963613"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fld id="{93321AB5-C6FB-4096-81CA-0EE86E31769B}" type="slidenum">
              <a:rPr kumimoji="0" lang="ja-JP" altLang="en-US">
                <a:ea typeface="MS UI Gothic" panose="020B0600070205080204" pitchFamily="50" charset="-128"/>
              </a:rPr>
              <a:pPr/>
              <a:t>37</a:t>
            </a:fld>
            <a:endParaRPr kumimoji="0" lang="en-US" altLang="ja-JP">
              <a:ea typeface="MS UI Gothic" panose="020B0600070205080204" pitchFamily="50" charset="-128"/>
            </a:endParaRPr>
          </a:p>
        </p:txBody>
      </p:sp>
      <p:sp>
        <p:nvSpPr>
          <p:cNvPr id="53251" name="Rectangle 2"/>
          <p:cNvSpPr>
            <a:spLocks noGrp="1" noRot="1" noChangeAspect="1" noChangeArrowheads="1" noTextEdit="1"/>
          </p:cNvSpPr>
          <p:nvPr>
            <p:ph type="sldImg"/>
          </p:nvPr>
        </p:nvSpPr>
        <p:spPr>
          <a:xfrm>
            <a:off x="-317500" y="769938"/>
            <a:ext cx="7747000" cy="4359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2794028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defTabSz="963613"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fld id="{93321AB5-C6FB-4096-81CA-0EE86E31769B}" type="slidenum">
              <a:rPr kumimoji="0" lang="ja-JP" altLang="en-US">
                <a:ea typeface="MS UI Gothic" panose="020B0600070205080204" pitchFamily="50" charset="-128"/>
              </a:rPr>
              <a:pPr/>
              <a:t>38</a:t>
            </a:fld>
            <a:endParaRPr kumimoji="0" lang="en-US" altLang="ja-JP">
              <a:ea typeface="MS UI Gothic" panose="020B0600070205080204" pitchFamily="50" charset="-128"/>
            </a:endParaRPr>
          </a:p>
        </p:txBody>
      </p:sp>
      <p:sp>
        <p:nvSpPr>
          <p:cNvPr id="53251" name="Rectangle 2"/>
          <p:cNvSpPr>
            <a:spLocks noGrp="1" noRot="1" noChangeAspect="1" noChangeArrowheads="1" noTextEdit="1"/>
          </p:cNvSpPr>
          <p:nvPr>
            <p:ph type="sldImg"/>
          </p:nvPr>
        </p:nvSpPr>
        <p:spPr>
          <a:xfrm>
            <a:off x="-317500" y="769938"/>
            <a:ext cx="7747000" cy="4359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386039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51B5226-C2C4-4EA9-8DF0-2C5529E842BA}" type="slidenum">
              <a:rPr lang="ja-JP" altLang="en-US" smtClean="0"/>
              <a:pPr/>
              <a:t>2</a:t>
            </a:fld>
            <a:endParaRPr lang="en-US" altLang="ja-JP"/>
          </a:p>
        </p:txBody>
      </p:sp>
      <p:sp>
        <p:nvSpPr>
          <p:cNvPr id="168963" name="Rectangle 2"/>
          <p:cNvSpPr>
            <a:spLocks noGrp="1" noRot="1" noChangeAspect="1" noChangeArrowheads="1" noTextEdit="1"/>
          </p:cNvSpPr>
          <p:nvPr>
            <p:ph type="sldImg"/>
          </p:nvPr>
        </p:nvSpPr>
        <p:spPr>
          <a:xfrm>
            <a:off x="142875" y="769938"/>
            <a:ext cx="6819900" cy="3836987"/>
          </a:xfrm>
          <a:ln cap="flat"/>
        </p:spPr>
      </p:sp>
      <p:sp>
        <p:nvSpPr>
          <p:cNvPr id="168964" name="Rectangle 3"/>
          <p:cNvSpPr>
            <a:spLocks noGrp="1" noChangeArrowheads="1"/>
          </p:cNvSpPr>
          <p:nvPr>
            <p:ph type="body" idx="1"/>
          </p:nvPr>
        </p:nvSpPr>
        <p:spPr>
          <a:xfrm>
            <a:off x="947245" y="4861235"/>
            <a:ext cx="5204814" cy="4605988"/>
          </a:xfrm>
          <a:noFill/>
          <a:ln/>
        </p:spPr>
        <p:txBody>
          <a:bodyPr lIns="95665" tIns="47833" rIns="95665" bIns="47833"/>
          <a:lstStyle/>
          <a:p>
            <a:pPr marL="238636" indent="-238636">
              <a:lnSpc>
                <a:spcPct val="90000"/>
              </a:lnSpc>
              <a:buNone/>
            </a:pPr>
            <a:endParaRPr lang="ja-JP" altLang="en-US" dirty="0"/>
          </a:p>
        </p:txBody>
      </p:sp>
    </p:spTree>
    <p:extLst>
      <p:ext uri="{BB962C8B-B14F-4D97-AF65-F5344CB8AC3E}">
        <p14:creationId xmlns:p14="http://schemas.microsoft.com/office/powerpoint/2010/main" val="4244918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defTabSz="963613"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fld id="{93321AB5-C6FB-4096-81CA-0EE86E31769B}" type="slidenum">
              <a:rPr kumimoji="0" lang="ja-JP" altLang="en-US">
                <a:ea typeface="MS UI Gothic" panose="020B0600070205080204" pitchFamily="50" charset="-128"/>
              </a:rPr>
              <a:pPr/>
              <a:t>39</a:t>
            </a:fld>
            <a:endParaRPr kumimoji="0" lang="en-US" altLang="ja-JP">
              <a:ea typeface="MS UI Gothic" panose="020B0600070205080204" pitchFamily="50" charset="-128"/>
            </a:endParaRPr>
          </a:p>
        </p:txBody>
      </p:sp>
      <p:sp>
        <p:nvSpPr>
          <p:cNvPr id="53251" name="Rectangle 2"/>
          <p:cNvSpPr>
            <a:spLocks noGrp="1" noRot="1" noChangeAspect="1" noChangeArrowheads="1" noTextEdit="1"/>
          </p:cNvSpPr>
          <p:nvPr>
            <p:ph type="sldImg"/>
          </p:nvPr>
        </p:nvSpPr>
        <p:spPr>
          <a:xfrm>
            <a:off x="-317500" y="769938"/>
            <a:ext cx="7747000" cy="4359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517280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41</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312282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pPr defTabSz="968602"/>
            <a:fld id="{578D9E87-31FF-4459-B1C6-26EB1343FB35}" type="slidenum">
              <a:rPr lang="ja-JP" altLang="en-US" smtClean="0"/>
              <a:pPr defTabSz="968602"/>
              <a:t>42</a:t>
            </a:fld>
            <a:endParaRPr lang="en-US" altLang="ja-JP" dirty="0"/>
          </a:p>
        </p:txBody>
      </p:sp>
      <p:sp>
        <p:nvSpPr>
          <p:cNvPr id="108547" name="Rectangle 2"/>
          <p:cNvSpPr>
            <a:spLocks noGrp="1" noRot="1" noChangeAspect="1" noChangeArrowheads="1" noTextEdit="1"/>
          </p:cNvSpPr>
          <p:nvPr>
            <p:ph type="sldImg"/>
          </p:nvPr>
        </p:nvSpPr>
        <p:spPr>
          <a:xfrm>
            <a:off x="363538" y="890588"/>
            <a:ext cx="6375400" cy="3586162"/>
          </a:xfrm>
          <a:ln cap="flat">
            <a:solidFill>
              <a:schemeClr val="tx1"/>
            </a:solidFill>
          </a:ln>
        </p:spPr>
      </p:sp>
      <p:sp>
        <p:nvSpPr>
          <p:cNvPr id="108548" name="Rectangle 3"/>
          <p:cNvSpPr>
            <a:spLocks noGrp="1" noChangeArrowheads="1"/>
          </p:cNvSpPr>
          <p:nvPr>
            <p:ph type="body" idx="1"/>
          </p:nvPr>
        </p:nvSpPr>
        <p:spPr>
          <a:xfrm>
            <a:off x="948697" y="4877783"/>
            <a:ext cx="5201913" cy="4625905"/>
          </a:xfrm>
          <a:noFill/>
          <a:ln/>
        </p:spPr>
        <p:txBody>
          <a:bodyPr lIns="96506" tIns="48248" rIns="96506" bIns="48248"/>
          <a:lstStyle/>
          <a:p>
            <a:endParaRPr lang="en-US" altLang="ja-JP" dirty="0">
              <a:hlinkClick r:id="" action="ppaction://noaction"/>
            </a:endParaRPr>
          </a:p>
        </p:txBody>
      </p:sp>
    </p:spTree>
    <p:extLst>
      <p:ext uri="{BB962C8B-B14F-4D97-AF65-F5344CB8AC3E}">
        <p14:creationId xmlns:p14="http://schemas.microsoft.com/office/powerpoint/2010/main" val="420079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eaLnBrk="0" hangingPunct="0">
              <a:defRPr kumimoji="1" sz="1200">
                <a:solidFill>
                  <a:schemeClr val="tx1"/>
                </a:solidFill>
                <a:latin typeface="Arial" panose="020B0604020202020204" pitchFamily="34" charset="0"/>
                <a:ea typeface="ＭＳ Ｐゴシック" panose="020B0600070205080204" pitchFamily="50" charset="-128"/>
              </a:defRPr>
            </a:lvl1pPr>
            <a:lvl2pPr marL="742950" indent="-285750" defTabSz="963613" eaLnBrk="0" hangingPunct="0">
              <a:defRPr kumimoji="1" sz="1200">
                <a:solidFill>
                  <a:schemeClr val="tx1"/>
                </a:solidFill>
                <a:latin typeface="Arial" panose="020B0604020202020204" pitchFamily="34" charset="0"/>
                <a:ea typeface="ＭＳ Ｐゴシック" panose="020B0600070205080204" pitchFamily="50" charset="-128"/>
              </a:defRPr>
            </a:lvl2pPr>
            <a:lvl3pPr marL="11430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3pPr>
            <a:lvl4pPr marL="16002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4pPr>
            <a:lvl5pPr marL="2057400" indent="-228600" defTabSz="963613" eaLnBrk="0" hangingPunct="0">
              <a:defRPr kumimoji="1" sz="1200">
                <a:solidFill>
                  <a:schemeClr val="tx1"/>
                </a:solidFill>
                <a:latin typeface="Arial" panose="020B0604020202020204" pitchFamily="34" charset="0"/>
                <a:ea typeface="ＭＳ Ｐゴシック" panose="020B0600070205080204" pitchFamily="50" charset="-128"/>
              </a:defRPr>
            </a:lvl5pPr>
            <a:lvl6pPr marL="25146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6pPr>
            <a:lvl7pPr marL="29718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7pPr>
            <a:lvl8pPr marL="34290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8pPr>
            <a:lvl9pPr marL="3886200" indent="-228600" defTabSz="963613" eaLnBrk="0" fontAlgn="base" hangingPunct="0">
              <a:spcBef>
                <a:spcPct val="0"/>
              </a:spcBef>
              <a:spcAft>
                <a:spcPct val="0"/>
              </a:spcAft>
              <a:defRPr kumimoji="1" sz="1200">
                <a:solidFill>
                  <a:schemeClr val="tx1"/>
                </a:solidFill>
                <a:latin typeface="Arial" panose="020B0604020202020204" pitchFamily="34" charset="0"/>
                <a:ea typeface="ＭＳ Ｐゴシック" panose="020B0600070205080204" pitchFamily="50" charset="-128"/>
              </a:defRPr>
            </a:lvl9pPr>
          </a:lstStyle>
          <a:p>
            <a:fld id="{93321AB5-C6FB-4096-81CA-0EE86E31769B}" type="slidenum">
              <a:rPr kumimoji="0" lang="ja-JP" altLang="en-US">
                <a:ea typeface="MS UI Gothic" panose="020B0600070205080204" pitchFamily="50" charset="-128"/>
              </a:rPr>
              <a:pPr/>
              <a:t>43</a:t>
            </a:fld>
            <a:endParaRPr kumimoji="0" lang="en-US" altLang="ja-JP">
              <a:ea typeface="MS UI Gothic" panose="020B0600070205080204" pitchFamily="50" charset="-128"/>
            </a:endParaRPr>
          </a:p>
        </p:txBody>
      </p:sp>
      <p:sp>
        <p:nvSpPr>
          <p:cNvPr id="53251" name="Rectangle 2"/>
          <p:cNvSpPr>
            <a:spLocks noGrp="1" noRot="1" noChangeAspect="1" noChangeArrowheads="1" noTextEdit="1"/>
          </p:cNvSpPr>
          <p:nvPr>
            <p:ph type="sldImg"/>
          </p:nvPr>
        </p:nvSpPr>
        <p:spPr>
          <a:xfrm>
            <a:off x="-317500" y="769938"/>
            <a:ext cx="7747000" cy="4359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Tree>
    <p:extLst>
      <p:ext uri="{BB962C8B-B14F-4D97-AF65-F5344CB8AC3E}">
        <p14:creationId xmlns:p14="http://schemas.microsoft.com/office/powerpoint/2010/main" val="4156165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51B5226-C2C4-4EA9-8DF0-2C5529E842BA}" type="slidenum">
              <a:rPr lang="ja-JP" altLang="en-US" smtClean="0"/>
              <a:pPr/>
              <a:t>44</a:t>
            </a:fld>
            <a:endParaRPr lang="en-US" altLang="ja-JP"/>
          </a:p>
        </p:txBody>
      </p:sp>
      <p:sp>
        <p:nvSpPr>
          <p:cNvPr id="168963" name="Rectangle 2"/>
          <p:cNvSpPr>
            <a:spLocks noGrp="1" noRot="1" noChangeAspect="1" noChangeArrowheads="1" noTextEdit="1"/>
          </p:cNvSpPr>
          <p:nvPr>
            <p:ph type="sldImg"/>
          </p:nvPr>
        </p:nvSpPr>
        <p:spPr>
          <a:xfrm>
            <a:off x="142875" y="769938"/>
            <a:ext cx="6819900" cy="3836987"/>
          </a:xfrm>
          <a:ln cap="flat"/>
        </p:spPr>
      </p:sp>
      <p:sp>
        <p:nvSpPr>
          <p:cNvPr id="168964" name="Rectangle 3"/>
          <p:cNvSpPr>
            <a:spLocks noGrp="1" noChangeArrowheads="1"/>
          </p:cNvSpPr>
          <p:nvPr>
            <p:ph type="body" idx="1"/>
          </p:nvPr>
        </p:nvSpPr>
        <p:spPr>
          <a:xfrm>
            <a:off x="947245" y="4861235"/>
            <a:ext cx="5204814" cy="4605988"/>
          </a:xfrm>
          <a:noFill/>
          <a:ln/>
        </p:spPr>
        <p:txBody>
          <a:bodyPr lIns="95665" tIns="47833" rIns="95665" bIns="47833"/>
          <a:lstStyle/>
          <a:p>
            <a:pPr marL="238636" indent="-238636">
              <a:lnSpc>
                <a:spcPct val="90000"/>
              </a:lnSpc>
              <a:buNone/>
            </a:pPr>
            <a:endParaRPr lang="ja-JP" altLang="en-US" dirty="0"/>
          </a:p>
        </p:txBody>
      </p:sp>
    </p:spTree>
    <p:extLst>
      <p:ext uri="{BB962C8B-B14F-4D97-AF65-F5344CB8AC3E}">
        <p14:creationId xmlns:p14="http://schemas.microsoft.com/office/powerpoint/2010/main" val="1014955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 1"/>
          <p:cNvSpPr>
            <a:spLocks noGrp="1" noRot="1" noChangeAspect="1" noTextEdit="1"/>
          </p:cNvSpPr>
          <p:nvPr>
            <p:ph type="sldImg"/>
          </p:nvPr>
        </p:nvSpPr>
        <p:spPr>
          <a:ln/>
        </p:spPr>
      </p:sp>
      <p:sp>
        <p:nvSpPr>
          <p:cNvPr id="3" name="ノート プレースホルダ 2"/>
          <p:cNvSpPr>
            <a:spLocks noGrp="1"/>
          </p:cNvSpPr>
          <p:nvPr>
            <p:ph type="body" idx="1"/>
          </p:nvPr>
        </p:nvSpPr>
        <p:spPr/>
        <p:txBody>
          <a:bodyPr>
            <a:normAutofit/>
          </a:bodyPr>
          <a:lstStyle/>
          <a:p>
            <a:pPr>
              <a:defRPr/>
            </a:pPr>
            <a:endParaRPr lang="ja-JP" altLang="en-US" dirty="0"/>
          </a:p>
        </p:txBody>
      </p:sp>
      <p:sp>
        <p:nvSpPr>
          <p:cNvPr id="63492" name="スライド番号プレースホルダ 3"/>
          <p:cNvSpPr>
            <a:spLocks noGrp="1"/>
          </p:cNvSpPr>
          <p:nvPr>
            <p:ph type="sldNum" sz="quarter" idx="5"/>
          </p:nvPr>
        </p:nvSpPr>
        <p:spPr>
          <a:noFill/>
        </p:spPr>
        <p:txBody>
          <a:bodyPr/>
          <a:lstStyle/>
          <a:p>
            <a:pPr defTabSz="939735"/>
            <a:fld id="{854507D5-8B71-4C95-AADF-EF94F2DC8CA3}" type="slidenum">
              <a:rPr lang="ja-JP" altLang="en-US" smtClean="0"/>
              <a:pPr defTabSz="939735"/>
              <a:t>55</a:t>
            </a:fld>
            <a:endParaRPr lang="en-US" altLang="ja-JP"/>
          </a:p>
        </p:txBody>
      </p:sp>
    </p:spTree>
    <p:extLst>
      <p:ext uri="{BB962C8B-B14F-4D97-AF65-F5344CB8AC3E}">
        <p14:creationId xmlns:p14="http://schemas.microsoft.com/office/powerpoint/2010/main" val="466577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 1"/>
          <p:cNvSpPr>
            <a:spLocks noGrp="1" noRot="1" noChangeAspect="1" noTextEdit="1"/>
          </p:cNvSpPr>
          <p:nvPr>
            <p:ph type="sldImg"/>
          </p:nvPr>
        </p:nvSpPr>
        <p:spPr>
          <a:ln/>
        </p:spPr>
      </p:sp>
      <p:sp>
        <p:nvSpPr>
          <p:cNvPr id="3" name="ノート プレースホルダ 2"/>
          <p:cNvSpPr>
            <a:spLocks noGrp="1"/>
          </p:cNvSpPr>
          <p:nvPr>
            <p:ph type="body" idx="1"/>
          </p:nvPr>
        </p:nvSpPr>
        <p:spPr/>
        <p:txBody>
          <a:bodyPr>
            <a:normAutofit/>
          </a:bodyPr>
          <a:lstStyle/>
          <a:p>
            <a:pPr>
              <a:defRPr/>
            </a:pPr>
            <a:endParaRPr lang="ja-JP" altLang="en-US" dirty="0"/>
          </a:p>
        </p:txBody>
      </p:sp>
      <p:sp>
        <p:nvSpPr>
          <p:cNvPr id="59396"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578" eaLnBrk="0" hangingPunct="0">
              <a:defRPr kumimoji="1">
                <a:solidFill>
                  <a:schemeClr val="tx1"/>
                </a:solidFill>
                <a:latin typeface="Arial" charset="0"/>
                <a:ea typeface="ＭＳ Ｐゴシック" charset="-128"/>
              </a:defRPr>
            </a:lvl1pPr>
            <a:lvl2pPr marL="775640" indent="-298323" defTabSz="964578" eaLnBrk="0" hangingPunct="0">
              <a:defRPr kumimoji="1">
                <a:solidFill>
                  <a:schemeClr val="tx1"/>
                </a:solidFill>
                <a:latin typeface="Arial" charset="0"/>
                <a:ea typeface="ＭＳ Ｐゴシック" charset="-128"/>
              </a:defRPr>
            </a:lvl2pPr>
            <a:lvl3pPr marL="1193292" indent="-238658" defTabSz="964578" eaLnBrk="0" hangingPunct="0">
              <a:defRPr kumimoji="1">
                <a:solidFill>
                  <a:schemeClr val="tx1"/>
                </a:solidFill>
                <a:latin typeface="Arial" charset="0"/>
                <a:ea typeface="ＭＳ Ｐゴシック" charset="-128"/>
              </a:defRPr>
            </a:lvl3pPr>
            <a:lvl4pPr marL="1670609" indent="-238658" defTabSz="964578" eaLnBrk="0" hangingPunct="0">
              <a:defRPr kumimoji="1">
                <a:solidFill>
                  <a:schemeClr val="tx1"/>
                </a:solidFill>
                <a:latin typeface="Arial" charset="0"/>
                <a:ea typeface="ＭＳ Ｐゴシック" charset="-128"/>
              </a:defRPr>
            </a:lvl4pPr>
            <a:lvl5pPr marL="2147926" indent="-238658" defTabSz="964578" eaLnBrk="0" hangingPunct="0">
              <a:defRPr kumimoji="1">
                <a:solidFill>
                  <a:schemeClr val="tx1"/>
                </a:solidFill>
                <a:latin typeface="Arial" charset="0"/>
                <a:ea typeface="ＭＳ Ｐゴシック" charset="-128"/>
              </a:defRPr>
            </a:lvl5pPr>
            <a:lvl6pPr marL="2625242" indent="-238658" defTabSz="964578" eaLnBrk="0" fontAlgn="base" hangingPunct="0">
              <a:spcBef>
                <a:spcPct val="0"/>
              </a:spcBef>
              <a:spcAft>
                <a:spcPct val="0"/>
              </a:spcAft>
              <a:defRPr kumimoji="1">
                <a:solidFill>
                  <a:schemeClr val="tx1"/>
                </a:solidFill>
                <a:latin typeface="Arial" charset="0"/>
                <a:ea typeface="ＭＳ Ｐゴシック" charset="-128"/>
              </a:defRPr>
            </a:lvl6pPr>
            <a:lvl7pPr marL="3102559" indent="-238658" defTabSz="964578" eaLnBrk="0" fontAlgn="base" hangingPunct="0">
              <a:spcBef>
                <a:spcPct val="0"/>
              </a:spcBef>
              <a:spcAft>
                <a:spcPct val="0"/>
              </a:spcAft>
              <a:defRPr kumimoji="1">
                <a:solidFill>
                  <a:schemeClr val="tx1"/>
                </a:solidFill>
                <a:latin typeface="Arial" charset="0"/>
                <a:ea typeface="ＭＳ Ｐゴシック" charset="-128"/>
              </a:defRPr>
            </a:lvl7pPr>
            <a:lvl8pPr marL="3579876" indent="-238658" defTabSz="964578" eaLnBrk="0" fontAlgn="base" hangingPunct="0">
              <a:spcBef>
                <a:spcPct val="0"/>
              </a:spcBef>
              <a:spcAft>
                <a:spcPct val="0"/>
              </a:spcAft>
              <a:defRPr kumimoji="1">
                <a:solidFill>
                  <a:schemeClr val="tx1"/>
                </a:solidFill>
                <a:latin typeface="Arial" charset="0"/>
                <a:ea typeface="ＭＳ Ｐゴシック" charset="-128"/>
              </a:defRPr>
            </a:lvl8pPr>
            <a:lvl9pPr marL="4057193" indent="-238658" defTabSz="964578" eaLnBrk="0" fontAlgn="base" hangingPunct="0">
              <a:spcBef>
                <a:spcPct val="0"/>
              </a:spcBef>
              <a:spcAft>
                <a:spcPct val="0"/>
              </a:spcAft>
              <a:defRPr kumimoji="1">
                <a:solidFill>
                  <a:schemeClr val="tx1"/>
                </a:solidFill>
                <a:latin typeface="Arial" charset="0"/>
                <a:ea typeface="ＭＳ Ｐゴシック" charset="-128"/>
              </a:defRPr>
            </a:lvl9pPr>
          </a:lstStyle>
          <a:p>
            <a:fld id="{4E3B18B5-0F86-45A0-AECF-23A421D72E76}" type="slidenum">
              <a:rPr kumimoji="0" lang="ja-JP" altLang="en-US" smtClean="0">
                <a:latin typeface="MS UI Gothic" panose="020B0600070205080204" pitchFamily="50" charset="-128"/>
                <a:ea typeface="MS UI Gothic" panose="020B0600070205080204" pitchFamily="50" charset="-128"/>
              </a:rPr>
              <a:pPr/>
              <a:t>56</a:t>
            </a:fld>
            <a:endParaRPr kumimoji="0" lang="en-US" altLang="ja-JP" dirty="0">
              <a:latin typeface="MS UI Gothic" panose="020B0600070205080204" pitchFamily="50" charset="-128"/>
              <a:ea typeface="MS UI Gothic" panose="020B0600070205080204" pitchFamily="50" charset="-128"/>
            </a:endParaRPr>
          </a:p>
        </p:txBody>
      </p:sp>
    </p:spTree>
    <p:extLst>
      <p:ext uri="{BB962C8B-B14F-4D97-AF65-F5344CB8AC3E}">
        <p14:creationId xmlns:p14="http://schemas.microsoft.com/office/powerpoint/2010/main" val="1415420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51B5226-C2C4-4EA9-8DF0-2C5529E842BA}" type="slidenum">
              <a:rPr lang="ja-JP" altLang="en-US" smtClean="0"/>
              <a:pPr/>
              <a:t>58</a:t>
            </a:fld>
            <a:endParaRPr lang="en-US" altLang="ja-JP"/>
          </a:p>
        </p:txBody>
      </p:sp>
      <p:sp>
        <p:nvSpPr>
          <p:cNvPr id="168963" name="Rectangle 2"/>
          <p:cNvSpPr>
            <a:spLocks noGrp="1" noRot="1" noChangeAspect="1" noChangeArrowheads="1" noTextEdit="1"/>
          </p:cNvSpPr>
          <p:nvPr>
            <p:ph type="sldImg"/>
          </p:nvPr>
        </p:nvSpPr>
        <p:spPr>
          <a:xfrm>
            <a:off x="142875" y="769938"/>
            <a:ext cx="6819900" cy="3836987"/>
          </a:xfrm>
          <a:ln cap="flat"/>
        </p:spPr>
      </p:sp>
      <p:sp>
        <p:nvSpPr>
          <p:cNvPr id="168964" name="Rectangle 3"/>
          <p:cNvSpPr>
            <a:spLocks noGrp="1" noChangeArrowheads="1"/>
          </p:cNvSpPr>
          <p:nvPr>
            <p:ph type="body" idx="1"/>
          </p:nvPr>
        </p:nvSpPr>
        <p:spPr>
          <a:xfrm>
            <a:off x="947245" y="4861235"/>
            <a:ext cx="5204814" cy="4605988"/>
          </a:xfrm>
          <a:noFill/>
          <a:ln/>
        </p:spPr>
        <p:txBody>
          <a:bodyPr lIns="95665" tIns="47833" rIns="95665" bIns="47833"/>
          <a:lstStyle/>
          <a:p>
            <a:pPr marL="238636" indent="-238636">
              <a:lnSpc>
                <a:spcPct val="90000"/>
              </a:lnSpc>
              <a:buNone/>
            </a:pPr>
            <a:endParaRPr lang="ja-JP" altLang="en-US" dirty="0"/>
          </a:p>
        </p:txBody>
      </p:sp>
    </p:spTree>
    <p:extLst>
      <p:ext uri="{BB962C8B-B14F-4D97-AF65-F5344CB8AC3E}">
        <p14:creationId xmlns:p14="http://schemas.microsoft.com/office/powerpoint/2010/main" val="1432215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61</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674320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62</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78558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defTabSz="938072"/>
            <a:fld id="{E760A10F-F298-4FD5-B63E-54D0617ECE36}" type="slidenum">
              <a:rPr lang="ja-JP" altLang="en-US" smtClean="0"/>
              <a:pPr defTabSz="938072"/>
              <a:t>3</a:t>
            </a:fld>
            <a:endParaRPr lang="en-US" altLang="ja-JP" dirty="0"/>
          </a:p>
        </p:txBody>
      </p:sp>
      <p:sp>
        <p:nvSpPr>
          <p:cNvPr id="104451" name="Rectangle 2"/>
          <p:cNvSpPr>
            <a:spLocks noGrp="1" noRot="1" noChangeAspect="1" noChangeArrowheads="1" noTextEdit="1"/>
          </p:cNvSpPr>
          <p:nvPr>
            <p:ph type="sldImg"/>
          </p:nvPr>
        </p:nvSpPr>
        <p:spPr>
          <a:xfrm>
            <a:off x="-338138" y="754063"/>
            <a:ext cx="7580313" cy="4264025"/>
          </a:xfrm>
          <a:ln/>
        </p:spPr>
      </p:sp>
      <p:sp>
        <p:nvSpPr>
          <p:cNvPr id="104452"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261791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40453"/>
            <a:fld id="{6DE1DF2C-4866-4519-800D-70E394068C34}" type="slidenum">
              <a:rPr lang="ja-JP" altLang="en-US" smtClean="0">
                <a:latin typeface="Arial" pitchFamily="34" charset="0"/>
              </a:rPr>
              <a:pPr defTabSz="940453"/>
              <a:t>63</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39725" y="754063"/>
            <a:ext cx="7583488" cy="4267200"/>
          </a:xfrm>
          <a:ln/>
        </p:spPr>
      </p:sp>
      <p:sp>
        <p:nvSpPr>
          <p:cNvPr id="250884" name="Rectangle 3"/>
          <p:cNvSpPr>
            <a:spLocks noGrp="1" noChangeArrowheads="1"/>
          </p:cNvSpPr>
          <p:nvPr>
            <p:ph type="body" idx="1"/>
          </p:nvPr>
        </p:nvSpPr>
        <p:spPr>
          <a:noFill/>
          <a:ln/>
        </p:spPr>
        <p:txBody>
          <a:bodyPr/>
          <a:lstStyle/>
          <a:p>
            <a:endParaRPr lang="ja-JP" altLang="en-US" sz="1000" dirty="0">
              <a:cs typeface="Arial" pitchFamily="34" charset="0"/>
            </a:endParaRPr>
          </a:p>
        </p:txBody>
      </p:sp>
    </p:spTree>
    <p:extLst>
      <p:ext uri="{BB962C8B-B14F-4D97-AF65-F5344CB8AC3E}">
        <p14:creationId xmlns:p14="http://schemas.microsoft.com/office/powerpoint/2010/main" val="1651693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68</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02599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51B5226-C2C4-4EA9-8DF0-2C5529E842BA}" type="slidenum">
              <a:rPr lang="ja-JP" altLang="en-US" smtClean="0"/>
              <a:pPr/>
              <a:t>71</a:t>
            </a:fld>
            <a:endParaRPr lang="en-US" altLang="ja-JP"/>
          </a:p>
        </p:txBody>
      </p:sp>
      <p:sp>
        <p:nvSpPr>
          <p:cNvPr id="168963" name="Rectangle 2"/>
          <p:cNvSpPr>
            <a:spLocks noGrp="1" noRot="1" noChangeAspect="1" noChangeArrowheads="1" noTextEdit="1"/>
          </p:cNvSpPr>
          <p:nvPr>
            <p:ph type="sldImg"/>
          </p:nvPr>
        </p:nvSpPr>
        <p:spPr>
          <a:xfrm>
            <a:off x="142875" y="769938"/>
            <a:ext cx="6819900" cy="3836987"/>
          </a:xfrm>
          <a:ln cap="flat"/>
        </p:spPr>
      </p:sp>
      <p:sp>
        <p:nvSpPr>
          <p:cNvPr id="168964" name="Rectangle 3"/>
          <p:cNvSpPr>
            <a:spLocks noGrp="1" noChangeArrowheads="1"/>
          </p:cNvSpPr>
          <p:nvPr>
            <p:ph type="body" idx="1"/>
          </p:nvPr>
        </p:nvSpPr>
        <p:spPr>
          <a:xfrm>
            <a:off x="947245" y="4861235"/>
            <a:ext cx="5204814" cy="4605988"/>
          </a:xfrm>
          <a:noFill/>
          <a:ln/>
        </p:spPr>
        <p:txBody>
          <a:bodyPr lIns="95665" tIns="47833" rIns="95665" bIns="47833"/>
          <a:lstStyle/>
          <a:p>
            <a:pPr marL="238636" indent="-238636">
              <a:lnSpc>
                <a:spcPct val="90000"/>
              </a:lnSpc>
              <a:buNone/>
            </a:pPr>
            <a:endParaRPr lang="ja-JP" altLang="en-US" dirty="0"/>
          </a:p>
        </p:txBody>
      </p:sp>
    </p:spTree>
    <p:extLst>
      <p:ext uri="{BB962C8B-B14F-4D97-AF65-F5344CB8AC3E}">
        <p14:creationId xmlns:p14="http://schemas.microsoft.com/office/powerpoint/2010/main" val="3568813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defTabSz="961590"/>
            <a:fld id="{E760A10F-F298-4FD5-B63E-54D0617ECE36}" type="slidenum">
              <a:rPr lang="ja-JP" altLang="en-US" smtClean="0"/>
              <a:pPr defTabSz="961590"/>
              <a:t>72</a:t>
            </a:fld>
            <a:endParaRPr lang="en-US" altLang="ja-JP" dirty="0"/>
          </a:p>
        </p:txBody>
      </p:sp>
      <p:sp>
        <p:nvSpPr>
          <p:cNvPr id="104451" name="Rectangle 2"/>
          <p:cNvSpPr>
            <a:spLocks noGrp="1" noRot="1" noChangeAspect="1" noChangeArrowheads="1" noTextEdit="1"/>
          </p:cNvSpPr>
          <p:nvPr>
            <p:ph type="sldImg"/>
          </p:nvPr>
        </p:nvSpPr>
        <p:spPr>
          <a:xfrm>
            <a:off x="-312738" y="769938"/>
            <a:ext cx="7743826" cy="4356100"/>
          </a:xfrm>
          <a:ln/>
        </p:spPr>
      </p:sp>
      <p:sp>
        <p:nvSpPr>
          <p:cNvPr id="104452"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334451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372" eaLnBrk="0" hangingPunct="0">
              <a:spcBef>
                <a:spcPct val="50000"/>
              </a:spcBef>
              <a:defRPr sz="1100">
                <a:solidFill>
                  <a:schemeClr val="tx1"/>
                </a:solidFill>
                <a:latin typeface="Arial" pitchFamily="34" charset="0"/>
                <a:ea typeface="MS UI Gothic" pitchFamily="50" charset="-128"/>
              </a:defRPr>
            </a:lvl1pPr>
            <a:lvl2pPr marL="711523" indent="-273663" defTabSz="924372" eaLnBrk="0" hangingPunct="0">
              <a:spcBef>
                <a:spcPct val="50000"/>
              </a:spcBef>
              <a:defRPr sz="1100">
                <a:solidFill>
                  <a:schemeClr val="tx1"/>
                </a:solidFill>
                <a:latin typeface="Arial" pitchFamily="34" charset="0"/>
                <a:ea typeface="MS UI Gothic" pitchFamily="50" charset="-128"/>
              </a:defRPr>
            </a:lvl2pPr>
            <a:lvl3pPr marL="1094651" indent="-218930" defTabSz="924372" eaLnBrk="0" hangingPunct="0">
              <a:spcBef>
                <a:spcPct val="50000"/>
              </a:spcBef>
              <a:defRPr sz="1100">
                <a:solidFill>
                  <a:schemeClr val="tx1"/>
                </a:solidFill>
                <a:latin typeface="Arial" pitchFamily="34" charset="0"/>
                <a:ea typeface="MS UI Gothic" pitchFamily="50" charset="-128"/>
              </a:defRPr>
            </a:lvl3pPr>
            <a:lvl4pPr marL="1532512" indent="-218930" defTabSz="924372" eaLnBrk="0" hangingPunct="0">
              <a:spcBef>
                <a:spcPct val="50000"/>
              </a:spcBef>
              <a:defRPr sz="1100">
                <a:solidFill>
                  <a:schemeClr val="tx1"/>
                </a:solidFill>
                <a:latin typeface="Arial" pitchFamily="34" charset="0"/>
                <a:ea typeface="MS UI Gothic" pitchFamily="50" charset="-128"/>
              </a:defRPr>
            </a:lvl4pPr>
            <a:lvl5pPr marL="1970372" indent="-218930" defTabSz="924372" eaLnBrk="0" hangingPunct="0">
              <a:spcBef>
                <a:spcPct val="50000"/>
              </a:spcBef>
              <a:defRPr sz="1100">
                <a:solidFill>
                  <a:schemeClr val="tx1"/>
                </a:solidFill>
                <a:latin typeface="Arial" pitchFamily="34" charset="0"/>
                <a:ea typeface="MS UI Gothic" pitchFamily="50" charset="-128"/>
              </a:defRPr>
            </a:lvl5pPr>
            <a:lvl6pPr marL="2408232"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6pPr>
            <a:lvl7pPr marL="2846093"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7pPr>
            <a:lvl8pPr marL="3283953"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8pPr>
            <a:lvl9pPr marL="3721814" indent="-218930" defTabSz="924372" eaLnBrk="0" fontAlgn="base" hangingPunct="0">
              <a:spcBef>
                <a:spcPct val="50000"/>
              </a:spcBef>
              <a:spcAft>
                <a:spcPct val="0"/>
              </a:spcAft>
              <a:defRPr sz="1100">
                <a:solidFill>
                  <a:schemeClr val="tx1"/>
                </a:solidFill>
                <a:latin typeface="Arial" pitchFamily="34" charset="0"/>
                <a:ea typeface="MS UI Gothic" pitchFamily="50" charset="-128"/>
              </a:defRPr>
            </a:lvl9pPr>
          </a:lstStyle>
          <a:p>
            <a:pPr>
              <a:spcBef>
                <a:spcPct val="0"/>
              </a:spcBef>
            </a:pPr>
            <a:fld id="{D1B215B6-6886-41DE-88B8-0E89D81EE7F8}" type="slidenum">
              <a:rPr lang="ja-JP" altLang="en-GB" smtClean="0"/>
              <a:pPr>
                <a:spcBef>
                  <a:spcPct val="0"/>
                </a:spcBef>
              </a:pPr>
              <a:t>82</a:t>
            </a:fld>
            <a:endParaRPr lang="en-GB" altLang="ja-JP"/>
          </a:p>
        </p:txBody>
      </p:sp>
      <p:sp>
        <p:nvSpPr>
          <p:cNvPr id="78851" name="Rectangle 2"/>
          <p:cNvSpPr>
            <a:spLocks noGrp="1" noRot="1" noChangeAspect="1" noChangeArrowheads="1" noTextEdit="1"/>
          </p:cNvSpPr>
          <p:nvPr>
            <p:ph type="sldImg"/>
          </p:nvPr>
        </p:nvSpPr>
        <p:spPr>
          <a:xfrm>
            <a:off x="100013" y="749300"/>
            <a:ext cx="6540500" cy="3679825"/>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latin typeface="Arial" pitchFamily="34" charset="0"/>
              <a:cs typeface="Arial" pitchFamily="34" charset="0"/>
            </a:endParaRPr>
          </a:p>
        </p:txBody>
      </p:sp>
    </p:spTree>
    <p:extLst>
      <p:ext uri="{BB962C8B-B14F-4D97-AF65-F5344CB8AC3E}">
        <p14:creationId xmlns:p14="http://schemas.microsoft.com/office/powerpoint/2010/main" val="3039181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51B5226-C2C4-4EA9-8DF0-2C5529E842BA}" type="slidenum">
              <a:rPr lang="ja-JP" altLang="en-US" smtClean="0"/>
              <a:pPr/>
              <a:t>86</a:t>
            </a:fld>
            <a:endParaRPr lang="en-US" altLang="ja-JP"/>
          </a:p>
        </p:txBody>
      </p:sp>
      <p:sp>
        <p:nvSpPr>
          <p:cNvPr id="168963" name="Rectangle 2"/>
          <p:cNvSpPr>
            <a:spLocks noGrp="1" noRot="1" noChangeAspect="1" noChangeArrowheads="1" noTextEdit="1"/>
          </p:cNvSpPr>
          <p:nvPr>
            <p:ph type="sldImg"/>
          </p:nvPr>
        </p:nvSpPr>
        <p:spPr>
          <a:xfrm>
            <a:off x="142875" y="769938"/>
            <a:ext cx="6819900" cy="3836987"/>
          </a:xfrm>
          <a:ln cap="flat"/>
        </p:spPr>
      </p:sp>
      <p:sp>
        <p:nvSpPr>
          <p:cNvPr id="168964" name="Rectangle 3"/>
          <p:cNvSpPr>
            <a:spLocks noGrp="1" noChangeArrowheads="1"/>
          </p:cNvSpPr>
          <p:nvPr>
            <p:ph type="body" idx="1"/>
          </p:nvPr>
        </p:nvSpPr>
        <p:spPr>
          <a:xfrm>
            <a:off x="947245" y="4861235"/>
            <a:ext cx="5204814" cy="4605988"/>
          </a:xfrm>
          <a:noFill/>
          <a:ln/>
        </p:spPr>
        <p:txBody>
          <a:bodyPr lIns="95665" tIns="47833" rIns="95665" bIns="47833"/>
          <a:lstStyle/>
          <a:p>
            <a:pPr marL="238636" indent="-238636">
              <a:lnSpc>
                <a:spcPct val="90000"/>
              </a:lnSpc>
              <a:buNone/>
            </a:pPr>
            <a:endParaRPr lang="ja-JP" altLang="en-US" dirty="0"/>
          </a:p>
        </p:txBody>
      </p:sp>
    </p:spTree>
    <p:extLst>
      <p:ext uri="{BB962C8B-B14F-4D97-AF65-F5344CB8AC3E}">
        <p14:creationId xmlns:p14="http://schemas.microsoft.com/office/powerpoint/2010/main" val="3825431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94</a:t>
            </a:fld>
            <a:endParaRPr lang="en-US" altLang="ja-JP"/>
          </a:p>
        </p:txBody>
      </p:sp>
    </p:spTree>
    <p:extLst>
      <p:ext uri="{BB962C8B-B14F-4D97-AF65-F5344CB8AC3E}">
        <p14:creationId xmlns:p14="http://schemas.microsoft.com/office/powerpoint/2010/main" val="3485756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97</a:t>
            </a:fld>
            <a:endParaRPr lang="en-US" altLang="ja-JP"/>
          </a:p>
        </p:txBody>
      </p:sp>
    </p:spTree>
    <p:extLst>
      <p:ext uri="{BB962C8B-B14F-4D97-AF65-F5344CB8AC3E}">
        <p14:creationId xmlns:p14="http://schemas.microsoft.com/office/powerpoint/2010/main" val="3485756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98</a:t>
            </a:fld>
            <a:endParaRPr lang="en-US" altLang="ja-JP"/>
          </a:p>
        </p:txBody>
      </p:sp>
    </p:spTree>
    <p:extLst>
      <p:ext uri="{BB962C8B-B14F-4D97-AF65-F5344CB8AC3E}">
        <p14:creationId xmlns:p14="http://schemas.microsoft.com/office/powerpoint/2010/main" val="3485756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99</a:t>
            </a:fld>
            <a:endParaRPr lang="en-US" altLang="ja-JP"/>
          </a:p>
        </p:txBody>
      </p:sp>
    </p:spTree>
    <p:extLst>
      <p:ext uri="{BB962C8B-B14F-4D97-AF65-F5344CB8AC3E}">
        <p14:creationId xmlns:p14="http://schemas.microsoft.com/office/powerpoint/2010/main" val="348575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5</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492159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100</a:t>
            </a:fld>
            <a:endParaRPr lang="en-US" altLang="ja-JP"/>
          </a:p>
        </p:txBody>
      </p:sp>
    </p:spTree>
    <p:extLst>
      <p:ext uri="{BB962C8B-B14F-4D97-AF65-F5344CB8AC3E}">
        <p14:creationId xmlns:p14="http://schemas.microsoft.com/office/powerpoint/2010/main" val="3485756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101</a:t>
            </a:fld>
            <a:endParaRPr lang="en-US" altLang="ja-JP"/>
          </a:p>
        </p:txBody>
      </p:sp>
    </p:spTree>
    <p:extLst>
      <p:ext uri="{BB962C8B-B14F-4D97-AF65-F5344CB8AC3E}">
        <p14:creationId xmlns:p14="http://schemas.microsoft.com/office/powerpoint/2010/main" val="3485756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102</a:t>
            </a:fld>
            <a:endParaRPr lang="en-US" altLang="ja-JP"/>
          </a:p>
        </p:txBody>
      </p:sp>
    </p:spTree>
    <p:extLst>
      <p:ext uri="{BB962C8B-B14F-4D97-AF65-F5344CB8AC3E}">
        <p14:creationId xmlns:p14="http://schemas.microsoft.com/office/powerpoint/2010/main" val="3485756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endParaRPr lang="ja-JP" altLang="en-US" dirty="0"/>
          </a:p>
        </p:txBody>
      </p:sp>
      <p:sp>
        <p:nvSpPr>
          <p:cNvPr id="4" name="スライド番号プレースホルダー 3"/>
          <p:cNvSpPr>
            <a:spLocks noGrp="1"/>
          </p:cNvSpPr>
          <p:nvPr>
            <p:ph type="sldNum" sz="quarter" idx="10"/>
          </p:nvPr>
        </p:nvSpPr>
        <p:spPr/>
        <p:txBody>
          <a:bodyPr/>
          <a:lstStyle/>
          <a:p>
            <a:pPr>
              <a:defRPr/>
            </a:pPr>
            <a:fld id="{E8E6AFD5-E479-4E48-8F6B-96FCA5AE0691}" type="slidenum">
              <a:rPr lang="ja-JP" altLang="en-US" smtClean="0"/>
              <a:pPr>
                <a:defRPr/>
              </a:pPr>
              <a:t>103</a:t>
            </a:fld>
            <a:endParaRPr lang="en-US" altLang="ja-JP"/>
          </a:p>
        </p:txBody>
      </p:sp>
    </p:spTree>
    <p:extLst>
      <p:ext uri="{BB962C8B-B14F-4D97-AF65-F5344CB8AC3E}">
        <p14:creationId xmlns:p14="http://schemas.microsoft.com/office/powerpoint/2010/main" val="3485756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332"/>
            <a:fld id="{6DE1DF2C-4866-4519-800D-70E394068C34}" type="slidenum">
              <a:rPr lang="ja-JP" altLang="en-US" smtClean="0">
                <a:latin typeface="Arial" pitchFamily="34" charset="0"/>
              </a:rPr>
              <a:pPr defTabSz="964332"/>
              <a:t>6</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265345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332"/>
            <a:fld id="{6DE1DF2C-4866-4519-800D-70E394068C34}" type="slidenum">
              <a:rPr lang="ja-JP" altLang="en-US" smtClean="0">
                <a:latin typeface="Arial" pitchFamily="34" charset="0"/>
              </a:rPr>
              <a:pPr defTabSz="964332"/>
              <a:t>7</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26336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451B5226-C2C4-4EA9-8DF0-2C5529E842BA}" type="slidenum">
              <a:rPr lang="ja-JP" altLang="en-US" smtClean="0"/>
              <a:pPr/>
              <a:t>19</a:t>
            </a:fld>
            <a:endParaRPr lang="en-US" altLang="ja-JP"/>
          </a:p>
        </p:txBody>
      </p:sp>
      <p:sp>
        <p:nvSpPr>
          <p:cNvPr id="168963" name="Rectangle 2"/>
          <p:cNvSpPr>
            <a:spLocks noGrp="1" noRot="1" noChangeAspect="1" noChangeArrowheads="1" noTextEdit="1"/>
          </p:cNvSpPr>
          <p:nvPr>
            <p:ph type="sldImg"/>
          </p:nvPr>
        </p:nvSpPr>
        <p:spPr>
          <a:xfrm>
            <a:off x="142875" y="769938"/>
            <a:ext cx="6819900" cy="3836987"/>
          </a:xfrm>
          <a:ln cap="flat"/>
        </p:spPr>
      </p:sp>
      <p:sp>
        <p:nvSpPr>
          <p:cNvPr id="168964" name="Rectangle 3"/>
          <p:cNvSpPr>
            <a:spLocks noGrp="1" noChangeArrowheads="1"/>
          </p:cNvSpPr>
          <p:nvPr>
            <p:ph type="body" idx="1"/>
          </p:nvPr>
        </p:nvSpPr>
        <p:spPr>
          <a:xfrm>
            <a:off x="947245" y="4861235"/>
            <a:ext cx="5204814" cy="4605988"/>
          </a:xfrm>
          <a:noFill/>
          <a:ln/>
        </p:spPr>
        <p:txBody>
          <a:bodyPr lIns="95665" tIns="47833" rIns="95665" bIns="47833"/>
          <a:lstStyle/>
          <a:p>
            <a:pPr marL="238636" indent="-238636">
              <a:lnSpc>
                <a:spcPct val="90000"/>
              </a:lnSpc>
              <a:buNone/>
            </a:pPr>
            <a:endParaRPr lang="ja-JP" altLang="en-US" dirty="0"/>
          </a:p>
        </p:txBody>
      </p:sp>
    </p:spTree>
    <p:extLst>
      <p:ext uri="{BB962C8B-B14F-4D97-AF65-F5344CB8AC3E}">
        <p14:creationId xmlns:p14="http://schemas.microsoft.com/office/powerpoint/2010/main" val="1690859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20</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888594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pPr defTabSz="964488"/>
            <a:fld id="{6DE1DF2C-4866-4519-800D-70E394068C34}" type="slidenum">
              <a:rPr lang="ja-JP" altLang="en-US" smtClean="0">
                <a:latin typeface="Arial" pitchFamily="34" charset="0"/>
              </a:rPr>
              <a:pPr defTabSz="964488"/>
              <a:t>21</a:t>
            </a:fld>
            <a:endParaRPr lang="en-US" altLang="ja-JP" dirty="0">
              <a:latin typeface="Arial" pitchFamily="34" charset="0"/>
            </a:endParaRPr>
          </a:p>
        </p:txBody>
      </p:sp>
      <p:sp>
        <p:nvSpPr>
          <p:cNvPr id="250883" name="Rectangle 2"/>
          <p:cNvSpPr>
            <a:spLocks noGrp="1" noRot="1" noChangeAspect="1" noChangeArrowheads="1" noTextEdit="1"/>
          </p:cNvSpPr>
          <p:nvPr>
            <p:ph type="sldImg"/>
          </p:nvPr>
        </p:nvSpPr>
        <p:spPr>
          <a:xfrm>
            <a:off x="-317500" y="769938"/>
            <a:ext cx="7747000" cy="4359275"/>
          </a:xfrm>
          <a:ln/>
        </p:spPr>
      </p:sp>
      <p:sp>
        <p:nvSpPr>
          <p:cNvPr id="250884"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430201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6E58E76-233C-4CBE-81A9-096EB0EECF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132"/>
            <a:ext cx="12208933" cy="6211363"/>
          </a:xfrm>
          <a:prstGeom prst="rect">
            <a:avLst/>
          </a:prstGeom>
        </p:spPr>
      </p:pic>
      <p:sp>
        <p:nvSpPr>
          <p:cNvPr id="5" name="Line 1055"/>
          <p:cNvSpPr>
            <a:spLocks noChangeShapeType="1"/>
          </p:cNvSpPr>
          <p:nvPr userDrawn="1"/>
        </p:nvSpPr>
        <p:spPr bwMode="auto">
          <a:xfrm flipV="1">
            <a:off x="0" y="0"/>
            <a:ext cx="12208933" cy="0"/>
          </a:xfrm>
          <a:prstGeom prst="line">
            <a:avLst/>
          </a:prstGeom>
          <a:noFill/>
          <a:ln w="57150">
            <a:solidFill>
              <a:srgbClr val="0000FF"/>
            </a:solidFill>
            <a:round/>
            <a:headEnd/>
            <a:tailEnd/>
          </a:ln>
        </p:spPr>
        <p:txBody>
          <a:bodyPr/>
          <a:lstStyle/>
          <a:p>
            <a:pPr>
              <a:defRPr/>
            </a:pPr>
            <a:endParaRPr lang="ja-JP" altLang="en-US" sz="1200"/>
          </a:p>
        </p:txBody>
      </p:sp>
      <p:sp>
        <p:nvSpPr>
          <p:cNvPr id="6" name="Text Box 1034"/>
          <p:cNvSpPr txBox="1">
            <a:spLocks noChangeArrowheads="1"/>
          </p:cNvSpPr>
          <p:nvPr/>
        </p:nvSpPr>
        <p:spPr bwMode="auto">
          <a:xfrm>
            <a:off x="9408584" y="6473826"/>
            <a:ext cx="2658533" cy="244475"/>
          </a:xfrm>
          <a:prstGeom prst="rect">
            <a:avLst/>
          </a:prstGeom>
          <a:noFill/>
          <a:ln w="9525">
            <a:noFill/>
            <a:miter lim="800000"/>
            <a:headEnd/>
            <a:tailEnd/>
          </a:ln>
          <a:effectLst/>
        </p:spPr>
        <p:txBody>
          <a:bodyPr>
            <a:spAutoFit/>
          </a:bodyPr>
          <a:lstStyle/>
          <a:p>
            <a:pPr algn="r">
              <a:spcBef>
                <a:spcPct val="0"/>
              </a:spcBef>
              <a:defRPr/>
            </a:pPr>
            <a:r>
              <a:rPr lang="en-GB" sz="1000" dirty="0">
                <a:solidFill>
                  <a:srgbClr val="663300"/>
                </a:solidFill>
              </a:rPr>
              <a:t>© Copyright </a:t>
            </a:r>
            <a:r>
              <a:rPr lang="en-GB" altLang="ja-JP" sz="1000" i="1" dirty="0">
                <a:solidFill>
                  <a:srgbClr val="663300"/>
                </a:solidFill>
              </a:rPr>
              <a:t>eCompliance</a:t>
            </a:r>
            <a:r>
              <a:rPr lang="ja-JP" altLang="en-GB" sz="1000" dirty="0">
                <a:solidFill>
                  <a:srgbClr val="663300"/>
                </a:solidFill>
              </a:rPr>
              <a:t> </a:t>
            </a:r>
            <a:r>
              <a:rPr lang="en-GB" sz="1000" dirty="0">
                <a:solidFill>
                  <a:srgbClr val="663300"/>
                </a:solidFill>
              </a:rPr>
              <a:t>20</a:t>
            </a:r>
            <a:r>
              <a:rPr lang="en-US" altLang="ja-JP" sz="1000" dirty="0">
                <a:solidFill>
                  <a:srgbClr val="663300"/>
                </a:solidFill>
              </a:rPr>
              <a:t>21</a:t>
            </a:r>
            <a:endParaRPr lang="en-GB" altLang="ja-JP" sz="1000" dirty="0">
              <a:solidFill>
                <a:srgbClr val="663300"/>
              </a:solidFill>
            </a:endParaRPr>
          </a:p>
        </p:txBody>
      </p:sp>
      <p:sp>
        <p:nvSpPr>
          <p:cNvPr id="7" name="Rectangle 1043"/>
          <p:cNvSpPr>
            <a:spLocks noChangeArrowheads="1"/>
          </p:cNvSpPr>
          <p:nvPr/>
        </p:nvSpPr>
        <p:spPr bwMode="auto">
          <a:xfrm>
            <a:off x="601133" y="1109663"/>
            <a:ext cx="11557000" cy="42862"/>
          </a:xfrm>
          <a:prstGeom prst="rect">
            <a:avLst/>
          </a:prstGeom>
          <a:solidFill>
            <a:srgbClr val="990000"/>
          </a:solidFill>
          <a:ln w="9525">
            <a:noFill/>
            <a:miter lim="800000"/>
            <a:headEnd/>
            <a:tailEnd/>
          </a:ln>
          <a:effectLst>
            <a:outerShdw dist="35921" dir="2700000" algn="ctr" rotWithShape="0">
              <a:schemeClr val="bg2"/>
            </a:outerShdw>
          </a:effectLst>
        </p:spPr>
        <p:txBody>
          <a:bodyPr wrap="none" anchor="ctr"/>
          <a:lstStyle/>
          <a:p>
            <a:pPr>
              <a:defRPr/>
            </a:pPr>
            <a:endParaRPr lang="ja-JP" altLang="en-US" sz="1200"/>
          </a:p>
        </p:txBody>
      </p:sp>
      <p:sp>
        <p:nvSpPr>
          <p:cNvPr id="8" name="Line 1044"/>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3156" name="Rectangle 1028"/>
          <p:cNvSpPr>
            <a:spLocks noGrp="1" noChangeArrowheads="1"/>
          </p:cNvSpPr>
          <p:nvPr>
            <p:ph type="ctrTitle"/>
          </p:nvPr>
        </p:nvSpPr>
        <p:spPr>
          <a:xfrm>
            <a:off x="1117600" y="2667000"/>
            <a:ext cx="7112000" cy="914400"/>
          </a:xfrm>
        </p:spPr>
        <p:txBody>
          <a:bodyPr anchor="t"/>
          <a:lstStyle>
            <a:lvl1pPr>
              <a:defRPr sz="3200" b="1">
                <a:solidFill>
                  <a:schemeClr val="tx1"/>
                </a:solidFill>
              </a:defRPr>
            </a:lvl1pPr>
          </a:lstStyle>
          <a:p>
            <a:r>
              <a:rPr lang="en-GB" dirty="0" err="1"/>
              <a:t>マスタ</a:t>
            </a:r>
            <a:r>
              <a:rPr lang="en-GB" dirty="0"/>
              <a:t> </a:t>
            </a:r>
            <a:r>
              <a:rPr lang="en-GB" dirty="0" err="1"/>
              <a:t>タイトルの書式設定</a:t>
            </a:r>
            <a:endParaRPr lang="en-GB" dirty="0"/>
          </a:p>
        </p:txBody>
      </p:sp>
      <p:sp>
        <p:nvSpPr>
          <p:cNvPr id="1073157" name="Rectangle 1029"/>
          <p:cNvSpPr>
            <a:spLocks noGrp="1" noChangeArrowheads="1"/>
          </p:cNvSpPr>
          <p:nvPr>
            <p:ph type="subTitle" idx="1"/>
          </p:nvPr>
        </p:nvSpPr>
        <p:spPr>
          <a:xfrm>
            <a:off x="6043084" y="5375275"/>
            <a:ext cx="5892800" cy="838200"/>
          </a:xfrm>
        </p:spPr>
        <p:txBody>
          <a:bodyPr/>
          <a:lstStyle>
            <a:lvl1pPr marL="0" indent="0">
              <a:buFont typeface="Wingdings" pitchFamily="2" charset="2"/>
              <a:buNone/>
              <a:defRPr sz="2000" b="1"/>
            </a:lvl1pPr>
          </a:lstStyle>
          <a:p>
            <a:r>
              <a:rPr lang="en-GB"/>
              <a:t>マスタ サブタイトルの書式設定</a:t>
            </a:r>
          </a:p>
        </p:txBody>
      </p:sp>
      <p:pic>
        <p:nvPicPr>
          <p:cNvPr id="10" name="Picture 42" descr="LOGO">
            <a:extLst>
              <a:ext uri="{FF2B5EF4-FFF2-40B4-BE49-F238E27FC236}">
                <a16:creationId xmlns:a16="http://schemas.microsoft.com/office/drawing/2014/main" id="{93A65071-C197-46A0-99A6-7B9085DA2D30}"/>
              </a:ext>
            </a:extLst>
          </p:cNvPr>
          <p:cNvPicPr>
            <a:picLocks noChangeAspect="1" noChangeArrowheads="1"/>
          </p:cNvPicPr>
          <p:nvPr userDrawn="1"/>
        </p:nvPicPr>
        <p:blipFill>
          <a:blip r:embed="rId3" cstate="print"/>
          <a:srcRect/>
          <a:stretch>
            <a:fillRect/>
          </a:stretch>
        </p:blipFill>
        <p:spPr bwMode="auto">
          <a:xfrm>
            <a:off x="594785" y="6259514"/>
            <a:ext cx="1129978" cy="598487"/>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dirty="0"/>
              <a:t>マスタ タイトルの書式設定</a:t>
            </a:r>
          </a:p>
        </p:txBody>
      </p:sp>
      <p:sp>
        <p:nvSpPr>
          <p:cNvPr id="3" name="コンテンツ プレースホルダ 2"/>
          <p:cNvSpPr>
            <a:spLocks noGrp="1"/>
          </p:cNvSpPr>
          <p:nvPr>
            <p:ph idx="1" hasCustomPrompt="1"/>
          </p:nvPr>
        </p:nvSpPr>
        <p:spPr>
          <a:xfrm>
            <a:off x="626533" y="1083831"/>
            <a:ext cx="10972800" cy="2234458"/>
          </a:xfrm>
        </p:spPr>
        <p:txBody>
          <a:bodyPr>
            <a:spAutoFit/>
          </a:bodyPr>
          <a:lstStyle>
            <a:lvl1pPr>
              <a:defRPr sz="2400"/>
            </a:lvl1pPr>
            <a:lvl2pPr>
              <a:defRPr sz="2400"/>
            </a:lvl2pPr>
            <a:lvl3pPr>
              <a:defRPr sz="2400"/>
            </a:lvl3pPr>
            <a:lvl4pPr>
              <a:defRPr sz="2400"/>
            </a:lvl4pPr>
            <a:lvl5pPr>
              <a:defRPr sz="2400"/>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6533" y="158751"/>
            <a:ext cx="10972800" cy="73977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13833" y="1374775"/>
            <a:ext cx="5384800" cy="47513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201833" y="1374775"/>
            <a:ext cx="5384800" cy="47513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75934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Tree>
    <p:extLst>
      <p:ext uri="{BB962C8B-B14F-4D97-AF65-F5344CB8AC3E}">
        <p14:creationId xmlns:p14="http://schemas.microsoft.com/office/powerpoint/2010/main" val="236967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49D5B4C-BFB4-4865-8DF8-91EA900601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88346"/>
            <a:ext cx="12192000" cy="6211363"/>
          </a:xfrm>
          <a:prstGeom prst="rect">
            <a:avLst/>
          </a:prstGeom>
        </p:spPr>
      </p:pic>
      <p:sp>
        <p:nvSpPr>
          <p:cNvPr id="10" name="Line 43"/>
          <p:cNvSpPr>
            <a:spLocks noChangeShapeType="1"/>
          </p:cNvSpPr>
          <p:nvPr userDrawn="1"/>
        </p:nvSpPr>
        <p:spPr bwMode="auto">
          <a:xfrm flipV="1">
            <a:off x="0" y="-164256"/>
            <a:ext cx="12208933"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pPr>
              <a:spcBef>
                <a:spcPct val="0"/>
              </a:spcBef>
            </a:pPr>
            <a:endParaRPr kumimoji="1" lang="ja-JP" altLang="en-US" sz="1200">
              <a:solidFill>
                <a:srgbClr val="000000"/>
              </a:solidFill>
            </a:endParaRPr>
          </a:p>
        </p:txBody>
      </p:sp>
      <p:sp>
        <p:nvSpPr>
          <p:cNvPr id="9219" name="Rectangle 4"/>
          <p:cNvSpPr>
            <a:spLocks noGrp="1" noChangeArrowheads="1"/>
          </p:cNvSpPr>
          <p:nvPr>
            <p:ph type="title"/>
          </p:nvPr>
        </p:nvSpPr>
        <p:spPr bwMode="auto">
          <a:xfrm>
            <a:off x="626533" y="158751"/>
            <a:ext cx="10972800" cy="7397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dirty="0" err="1"/>
              <a:t>マスタ</a:t>
            </a:r>
            <a:r>
              <a:rPr lang="en-GB" dirty="0"/>
              <a:t> </a:t>
            </a:r>
            <a:r>
              <a:rPr lang="en-GB" dirty="0" err="1"/>
              <a:t>タイトルの書式設定</a:t>
            </a:r>
            <a:endParaRPr lang="en-GB" dirty="0"/>
          </a:p>
        </p:txBody>
      </p:sp>
      <p:sp>
        <p:nvSpPr>
          <p:cNvPr id="9220" name="Rectangle 5"/>
          <p:cNvSpPr>
            <a:spLocks noGrp="1" noChangeArrowheads="1"/>
          </p:cNvSpPr>
          <p:nvPr>
            <p:ph type="body" idx="1"/>
          </p:nvPr>
        </p:nvSpPr>
        <p:spPr bwMode="auto">
          <a:xfrm>
            <a:off x="613833" y="1090056"/>
            <a:ext cx="10886019" cy="4751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err="1"/>
              <a:t>マスタ</a:t>
            </a:r>
            <a:r>
              <a:rPr lang="en-GB" dirty="0"/>
              <a:t> </a:t>
            </a:r>
            <a:r>
              <a:rPr lang="en-GB" dirty="0" err="1"/>
              <a:t>テキストの書式設定</a:t>
            </a:r>
            <a:endParaRPr lang="en-GB" dirty="0"/>
          </a:p>
          <a:p>
            <a:pPr lvl="1"/>
            <a:r>
              <a:rPr lang="en-GB" dirty="0"/>
              <a:t>第 </a:t>
            </a:r>
            <a:r>
              <a:rPr lang="en-GB" altLang="ja-JP" dirty="0"/>
              <a:t>2 </a:t>
            </a:r>
            <a:r>
              <a:rPr lang="en-GB" dirty="0" err="1"/>
              <a:t>レベル</a:t>
            </a:r>
            <a:endParaRPr lang="en-GB" dirty="0"/>
          </a:p>
          <a:p>
            <a:pPr lvl="2"/>
            <a:r>
              <a:rPr lang="en-GB" dirty="0"/>
              <a:t>第 </a:t>
            </a:r>
            <a:r>
              <a:rPr lang="en-GB" altLang="ja-JP" dirty="0"/>
              <a:t>3 </a:t>
            </a:r>
            <a:r>
              <a:rPr lang="en-GB" dirty="0" err="1"/>
              <a:t>レベル</a:t>
            </a:r>
            <a:endParaRPr lang="en-GB" dirty="0"/>
          </a:p>
          <a:p>
            <a:pPr lvl="3"/>
            <a:r>
              <a:rPr lang="en-GB" dirty="0"/>
              <a:t>第 </a:t>
            </a:r>
            <a:r>
              <a:rPr lang="en-GB" altLang="ja-JP" dirty="0"/>
              <a:t>4 </a:t>
            </a:r>
            <a:r>
              <a:rPr lang="en-GB" dirty="0" err="1"/>
              <a:t>レベル</a:t>
            </a:r>
            <a:endParaRPr lang="en-GB" dirty="0"/>
          </a:p>
          <a:p>
            <a:pPr lvl="4"/>
            <a:r>
              <a:rPr lang="en-GB" dirty="0"/>
              <a:t>第 </a:t>
            </a:r>
            <a:r>
              <a:rPr lang="en-GB" altLang="ja-JP" dirty="0"/>
              <a:t>5 </a:t>
            </a:r>
            <a:r>
              <a:rPr lang="en-GB" dirty="0" err="1"/>
              <a:t>レベル</a:t>
            </a:r>
            <a:endParaRPr lang="en-GB" dirty="0"/>
          </a:p>
        </p:txBody>
      </p:sp>
      <p:sp>
        <p:nvSpPr>
          <p:cNvPr id="1072138" name="Text Box 10"/>
          <p:cNvSpPr txBox="1">
            <a:spLocks noChangeArrowheads="1"/>
          </p:cNvSpPr>
          <p:nvPr/>
        </p:nvSpPr>
        <p:spPr bwMode="auto">
          <a:xfrm>
            <a:off x="4931834" y="6465888"/>
            <a:ext cx="2332567" cy="215900"/>
          </a:xfrm>
          <a:prstGeom prst="rect">
            <a:avLst/>
          </a:prstGeom>
          <a:noFill/>
          <a:ln w="9525">
            <a:noFill/>
            <a:miter lim="800000"/>
            <a:headEnd/>
            <a:tailEnd/>
          </a:ln>
          <a:effectLst/>
        </p:spPr>
        <p:txBody>
          <a:bodyPr>
            <a:spAutoFit/>
          </a:bodyPr>
          <a:lstStyle/>
          <a:p>
            <a:pPr algn="ctr">
              <a:spcBef>
                <a:spcPct val="0"/>
              </a:spcBef>
              <a:defRPr/>
            </a:pPr>
            <a:r>
              <a:rPr lang="en-US" altLang="ja-JP" sz="800" dirty="0">
                <a:solidFill>
                  <a:srgbClr val="663300"/>
                </a:solidFill>
                <a:latin typeface="Arial" pitchFamily="34" charset="0"/>
              </a:rPr>
              <a:t>© Copyright eCompliance 2021</a:t>
            </a:r>
          </a:p>
        </p:txBody>
      </p:sp>
      <p:sp>
        <p:nvSpPr>
          <p:cNvPr id="1072140" name="Line 12"/>
          <p:cNvSpPr>
            <a:spLocks noChangeShapeType="1"/>
          </p:cNvSpPr>
          <p:nvPr/>
        </p:nvSpPr>
        <p:spPr bwMode="auto">
          <a:xfrm flipV="1">
            <a:off x="2032000" y="6477000"/>
            <a:ext cx="0" cy="228600"/>
          </a:xfrm>
          <a:prstGeom prst="line">
            <a:avLst/>
          </a:prstGeom>
          <a:noFill/>
          <a:ln w="9525">
            <a:solidFill>
              <a:schemeClr val="bg1"/>
            </a:solidFill>
            <a:round/>
            <a:headEnd/>
            <a:tailEnd/>
          </a:ln>
          <a:effectLst/>
        </p:spPr>
        <p:txBody>
          <a:bodyPr/>
          <a:lstStyle/>
          <a:p>
            <a:pPr>
              <a:defRPr/>
            </a:pPr>
            <a:endParaRPr lang="ja-JP" altLang="en-US" sz="1200"/>
          </a:p>
        </p:txBody>
      </p:sp>
      <p:sp>
        <p:nvSpPr>
          <p:cNvPr id="1072146" name="Line 18"/>
          <p:cNvSpPr>
            <a:spLocks noChangeShapeType="1"/>
          </p:cNvSpPr>
          <p:nvPr/>
        </p:nvSpPr>
        <p:spPr bwMode="auto">
          <a:xfrm>
            <a:off x="607485" y="624840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sp>
        <p:nvSpPr>
          <p:cNvPr id="1072166" name="Line 38"/>
          <p:cNvSpPr>
            <a:spLocks noChangeShapeType="1"/>
          </p:cNvSpPr>
          <p:nvPr/>
        </p:nvSpPr>
        <p:spPr bwMode="auto">
          <a:xfrm>
            <a:off x="601134" y="895350"/>
            <a:ext cx="10892367" cy="0"/>
          </a:xfrm>
          <a:prstGeom prst="line">
            <a:avLst/>
          </a:prstGeom>
          <a:noFill/>
          <a:ln w="12700">
            <a:solidFill>
              <a:schemeClr val="tx1"/>
            </a:solidFill>
            <a:round/>
            <a:headEnd type="none" w="sm" len="sm"/>
            <a:tailEnd type="none" w="sm" len="sm"/>
          </a:ln>
          <a:effectLst/>
        </p:spPr>
        <p:txBody>
          <a:bodyPr wrap="none" anchor="ctr"/>
          <a:lstStyle/>
          <a:p>
            <a:pPr>
              <a:defRPr/>
            </a:pPr>
            <a:endParaRPr lang="ja-JP" altLang="en-US" sz="1200"/>
          </a:p>
        </p:txBody>
      </p:sp>
      <p:pic>
        <p:nvPicPr>
          <p:cNvPr id="9226" name="Picture 42" descr="LOGO"/>
          <p:cNvPicPr>
            <a:picLocks noChangeAspect="1" noChangeArrowheads="1"/>
          </p:cNvPicPr>
          <p:nvPr userDrawn="1"/>
        </p:nvPicPr>
        <p:blipFill>
          <a:blip r:embed="rId8" cstate="print"/>
          <a:srcRect/>
          <a:stretch>
            <a:fillRect/>
          </a:stretch>
        </p:blipFill>
        <p:spPr bwMode="auto">
          <a:xfrm>
            <a:off x="594785" y="6259514"/>
            <a:ext cx="1129978" cy="598487"/>
          </a:xfrm>
          <a:prstGeom prst="rect">
            <a:avLst/>
          </a:prstGeom>
          <a:noFill/>
          <a:ln w="9525">
            <a:noFill/>
            <a:miter lim="800000"/>
            <a:headEnd/>
            <a:tailEnd/>
          </a:ln>
        </p:spPr>
      </p:pic>
      <p:sp>
        <p:nvSpPr>
          <p:cNvPr id="11" name="Text Box 21"/>
          <p:cNvSpPr txBox="1">
            <a:spLocks noChangeArrowheads="1"/>
          </p:cNvSpPr>
          <p:nvPr userDrawn="1"/>
        </p:nvSpPr>
        <p:spPr bwMode="auto">
          <a:xfrm>
            <a:off x="11053233" y="6392864"/>
            <a:ext cx="372218" cy="276999"/>
          </a:xfrm>
          <a:prstGeom prst="rect">
            <a:avLst/>
          </a:prstGeom>
          <a:noFill/>
          <a:ln>
            <a:noFill/>
          </a:ln>
        </p:spPr>
        <p:txBody>
          <a:bodyPr wrap="none">
            <a:spAutoFit/>
          </a:bodyPr>
          <a:lstStyle>
            <a:lvl1pPr eaLnBrk="0" hangingPunct="0">
              <a:spcBef>
                <a:spcPct val="50000"/>
              </a:spcBef>
              <a:defRPr sz="1200">
                <a:solidFill>
                  <a:schemeClr val="tx1"/>
                </a:solidFill>
                <a:latin typeface="Arial" charset="0"/>
                <a:ea typeface="MS UI Gothic" pitchFamily="50" charset="-128"/>
              </a:defRPr>
            </a:lvl1pPr>
            <a:lvl2pPr marL="742950" indent="-285750" eaLnBrk="0" hangingPunct="0">
              <a:spcBef>
                <a:spcPct val="50000"/>
              </a:spcBef>
              <a:defRPr sz="1200">
                <a:solidFill>
                  <a:schemeClr val="tx1"/>
                </a:solidFill>
                <a:latin typeface="Arial" charset="0"/>
                <a:ea typeface="MS UI Gothic" pitchFamily="50" charset="-128"/>
              </a:defRPr>
            </a:lvl2pPr>
            <a:lvl3pPr marL="1143000" indent="-228600" eaLnBrk="0" hangingPunct="0">
              <a:spcBef>
                <a:spcPct val="50000"/>
              </a:spcBef>
              <a:defRPr sz="1200">
                <a:solidFill>
                  <a:schemeClr val="tx1"/>
                </a:solidFill>
                <a:latin typeface="Arial" charset="0"/>
                <a:ea typeface="MS UI Gothic" pitchFamily="50" charset="-128"/>
              </a:defRPr>
            </a:lvl3pPr>
            <a:lvl4pPr marL="1600200" indent="-228600" eaLnBrk="0" hangingPunct="0">
              <a:spcBef>
                <a:spcPct val="50000"/>
              </a:spcBef>
              <a:defRPr sz="1200">
                <a:solidFill>
                  <a:schemeClr val="tx1"/>
                </a:solidFill>
                <a:latin typeface="Arial" charset="0"/>
                <a:ea typeface="MS UI Gothic" pitchFamily="50" charset="-128"/>
              </a:defRPr>
            </a:lvl4pPr>
            <a:lvl5pPr marL="2057400" indent="-228600" eaLnBrk="0" hangingPunct="0">
              <a:spcBef>
                <a:spcPct val="50000"/>
              </a:spcBef>
              <a:defRPr sz="1200">
                <a:solidFill>
                  <a:schemeClr val="tx1"/>
                </a:solidFill>
                <a:latin typeface="Arial" charset="0"/>
                <a:ea typeface="MS UI Gothic" pitchFamily="50" charset="-128"/>
              </a:defRPr>
            </a:lvl5pPr>
            <a:lvl6pPr marL="2514600" indent="-228600" eaLnBrk="0" fontAlgn="base" hangingPunct="0">
              <a:spcBef>
                <a:spcPct val="50000"/>
              </a:spcBef>
              <a:spcAft>
                <a:spcPct val="0"/>
              </a:spcAft>
              <a:defRPr sz="1200">
                <a:solidFill>
                  <a:schemeClr val="tx1"/>
                </a:solidFill>
                <a:latin typeface="Arial" charset="0"/>
                <a:ea typeface="MS UI Gothic" pitchFamily="50" charset="-128"/>
              </a:defRPr>
            </a:lvl6pPr>
            <a:lvl7pPr marL="2971800" indent="-228600" eaLnBrk="0" fontAlgn="base" hangingPunct="0">
              <a:spcBef>
                <a:spcPct val="50000"/>
              </a:spcBef>
              <a:spcAft>
                <a:spcPct val="0"/>
              </a:spcAft>
              <a:defRPr sz="1200">
                <a:solidFill>
                  <a:schemeClr val="tx1"/>
                </a:solidFill>
                <a:latin typeface="Arial" charset="0"/>
                <a:ea typeface="MS UI Gothic" pitchFamily="50" charset="-128"/>
              </a:defRPr>
            </a:lvl7pPr>
            <a:lvl8pPr marL="3429000" indent="-228600" eaLnBrk="0" fontAlgn="base" hangingPunct="0">
              <a:spcBef>
                <a:spcPct val="50000"/>
              </a:spcBef>
              <a:spcAft>
                <a:spcPct val="0"/>
              </a:spcAft>
              <a:defRPr sz="1200">
                <a:solidFill>
                  <a:schemeClr val="tx1"/>
                </a:solidFill>
                <a:latin typeface="Arial" charset="0"/>
                <a:ea typeface="MS UI Gothic" pitchFamily="50" charset="-128"/>
              </a:defRPr>
            </a:lvl8pPr>
            <a:lvl9pPr marL="3886200" indent="-228600" eaLnBrk="0" fontAlgn="base" hangingPunct="0">
              <a:spcBef>
                <a:spcPct val="50000"/>
              </a:spcBef>
              <a:spcAft>
                <a:spcPct val="0"/>
              </a:spcAft>
              <a:defRPr sz="1200">
                <a:solidFill>
                  <a:schemeClr val="tx1"/>
                </a:solidFill>
                <a:latin typeface="Arial" charset="0"/>
                <a:ea typeface="MS UI Gothic" pitchFamily="50" charset="-128"/>
              </a:defRPr>
            </a:lvl9pPr>
          </a:lstStyle>
          <a:p>
            <a:pPr>
              <a:spcBef>
                <a:spcPct val="0"/>
              </a:spcBef>
              <a:defRPr/>
            </a:pPr>
            <a:fld id="{EC6F2894-4104-4DD3-9DF8-B636FDF1D361}" type="slidenum">
              <a:rPr lang="ja-JP" altLang="en-US" sz="1200" smtClean="0"/>
              <a:pPr>
                <a:spcBef>
                  <a:spcPct val="0"/>
                </a:spcBef>
                <a:defRPr/>
              </a:pPr>
              <a:t>‹#›</a:t>
            </a:fld>
            <a:endParaRPr lang="en-US" altLang="ja-JP" sz="1200"/>
          </a:p>
        </p:txBody>
      </p:sp>
    </p:spTree>
  </p:cSld>
  <p:clrMap bg1="lt1" tx1="dk1" bg2="lt2" tx2="dk2" accent1="accent1" accent2="accent2" accent3="accent3" accent4="accent4" accent5="accent5" accent6="accent6" hlink="hlink" folHlink="folHlink"/>
  <p:sldLayoutIdLst>
    <p:sldLayoutId id="2147484557" r:id="rId1"/>
    <p:sldLayoutId id="2147484544" r:id="rId2"/>
    <p:sldLayoutId id="2147484549" r:id="rId3"/>
    <p:sldLayoutId id="2147484558" r:id="rId4"/>
    <p:sldLayoutId id="2147484560" r:id="rId5"/>
  </p:sldLayoutIdLst>
  <p:txStyles>
    <p:titleStyle>
      <a:lvl1pPr algn="l" rtl="0" eaLnBrk="0" fontAlgn="base" hangingPunct="0">
        <a:spcBef>
          <a:spcPct val="0"/>
        </a:spcBef>
        <a:spcAft>
          <a:spcPct val="0"/>
        </a:spcAft>
        <a:defRPr sz="2400">
          <a:solidFill>
            <a:schemeClr val="tx1"/>
          </a:solidFill>
          <a:latin typeface="+mj-lt"/>
          <a:ea typeface="+mj-ea"/>
          <a:cs typeface="+mj-cs"/>
        </a:defRPr>
      </a:lvl1pPr>
      <a:lvl2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2pPr>
      <a:lvl3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3pPr>
      <a:lvl4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4pPr>
      <a:lvl5pPr algn="l" rtl="0" eaLnBrk="0" fontAlgn="base" hangingPunct="0">
        <a:spcBef>
          <a:spcPct val="0"/>
        </a:spcBef>
        <a:spcAft>
          <a:spcPct val="0"/>
        </a:spcAft>
        <a:defRPr sz="2000">
          <a:solidFill>
            <a:srgbClr val="663300"/>
          </a:solidFill>
          <a:latin typeface="Arial" charset="0"/>
          <a:ea typeface="MS UI Gothic" pitchFamily="50" charset="-128"/>
          <a:cs typeface="Arial" charset="0"/>
        </a:defRPr>
      </a:lvl5pPr>
      <a:lvl6pPr marL="457200" algn="l" rtl="0" fontAlgn="base">
        <a:spcBef>
          <a:spcPct val="0"/>
        </a:spcBef>
        <a:spcAft>
          <a:spcPct val="0"/>
        </a:spcAft>
        <a:defRPr sz="2000">
          <a:solidFill>
            <a:srgbClr val="663300"/>
          </a:solidFill>
          <a:latin typeface="Arial" charset="0"/>
          <a:ea typeface="MS UI Gothic" pitchFamily="50" charset="-128"/>
          <a:cs typeface="Arial" charset="0"/>
        </a:defRPr>
      </a:lvl6pPr>
      <a:lvl7pPr marL="914400" algn="l" rtl="0" fontAlgn="base">
        <a:spcBef>
          <a:spcPct val="0"/>
        </a:spcBef>
        <a:spcAft>
          <a:spcPct val="0"/>
        </a:spcAft>
        <a:defRPr sz="2000">
          <a:solidFill>
            <a:srgbClr val="663300"/>
          </a:solidFill>
          <a:latin typeface="Arial" charset="0"/>
          <a:ea typeface="MS UI Gothic" pitchFamily="50" charset="-128"/>
          <a:cs typeface="Arial" charset="0"/>
        </a:defRPr>
      </a:lvl7pPr>
      <a:lvl8pPr marL="1371600" algn="l" rtl="0" fontAlgn="base">
        <a:spcBef>
          <a:spcPct val="0"/>
        </a:spcBef>
        <a:spcAft>
          <a:spcPct val="0"/>
        </a:spcAft>
        <a:defRPr sz="2000">
          <a:solidFill>
            <a:srgbClr val="663300"/>
          </a:solidFill>
          <a:latin typeface="Arial" charset="0"/>
          <a:ea typeface="MS UI Gothic" pitchFamily="50" charset="-128"/>
          <a:cs typeface="Arial" charset="0"/>
        </a:defRPr>
      </a:lvl8pPr>
      <a:lvl9pPr marL="1828800" algn="l" rtl="0" fontAlgn="base">
        <a:spcBef>
          <a:spcPct val="0"/>
        </a:spcBef>
        <a:spcAft>
          <a:spcPct val="0"/>
        </a:spcAft>
        <a:defRPr sz="2000">
          <a:solidFill>
            <a:srgbClr val="663300"/>
          </a:solidFill>
          <a:latin typeface="Arial" charset="0"/>
          <a:ea typeface="MS UI Gothic" pitchFamily="50" charset="-128"/>
          <a:cs typeface="Arial" charset="0"/>
        </a:defRPr>
      </a:lvl9pPr>
    </p:titleStyle>
    <p:body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2800">
          <a:solidFill>
            <a:schemeClr val="tx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2400">
          <a:solidFill>
            <a:schemeClr val="tx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2400">
          <a:solidFill>
            <a:schemeClr val="tx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2400">
          <a:solidFill>
            <a:schemeClr val="tx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0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wmf"/></Relationships>
</file>

<file path=ppt/slides/_rels/slide2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2.xml"/><Relationship Id="rId10" Type="http://schemas.openxmlformats.org/officeDocument/2006/relationships/audio" Target="NULL"/><Relationship Id="rId4" Type="http://schemas.openxmlformats.org/officeDocument/2006/relationships/image" Target="../media/image31.png"/></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5.png"/></Relationships>
</file>

<file path=ppt/slides/_rels/slide9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9401176" y="5700852"/>
            <a:ext cx="2103437" cy="458787"/>
          </a:xfrm>
        </p:spPr>
        <p:txBody>
          <a:bodyPr/>
          <a:lstStyle/>
          <a:p>
            <a:pPr eaLnBrk="1" hangingPunct="1">
              <a:lnSpc>
                <a:spcPct val="80000"/>
              </a:lnSpc>
            </a:pPr>
            <a:r>
              <a:rPr lang="ja-JP" altLang="en-US" dirty="0"/>
              <a:t>イーコンプライアンス</a:t>
            </a:r>
          </a:p>
          <a:p>
            <a:pPr eaLnBrk="1" hangingPunct="1">
              <a:lnSpc>
                <a:spcPct val="80000"/>
              </a:lnSpc>
            </a:pPr>
            <a:r>
              <a:rPr kumimoji="1" lang="en-US" altLang="ja-JP" sz="1200" b="0" dirty="0"/>
              <a:t>http://eCompliance.co.jp</a:t>
            </a:r>
            <a:endParaRPr kumimoji="1" lang="ja-JP" altLang="en-US" sz="1200" b="0" dirty="0"/>
          </a:p>
        </p:txBody>
      </p:sp>
      <p:sp>
        <p:nvSpPr>
          <p:cNvPr id="9" name="Rectangle 4"/>
          <p:cNvSpPr>
            <a:spLocks noChangeArrowheads="1"/>
          </p:cNvSpPr>
          <p:nvPr/>
        </p:nvSpPr>
        <p:spPr bwMode="auto">
          <a:xfrm>
            <a:off x="5157789" y="4651906"/>
            <a:ext cx="1879599" cy="246221"/>
          </a:xfrm>
          <a:prstGeom prst="rect">
            <a:avLst/>
          </a:prstGeom>
          <a:noFill/>
          <a:ln w="9525" algn="ctr">
            <a:noFill/>
            <a:miter lim="800000"/>
            <a:headEnd/>
            <a:tailEnd/>
          </a:ln>
        </p:spPr>
        <p:txBody>
          <a:bodyPr wrap="square" lIns="0" tIns="0" rIns="0" bIns="0">
            <a:spAutoFit/>
          </a:bodyPr>
          <a:lstStyle/>
          <a:p>
            <a:pPr algn="ctr"/>
            <a:r>
              <a:rPr lang="en-US" altLang="ja-JP" sz="1600" dirty="0"/>
              <a:t>2021</a:t>
            </a:r>
            <a:r>
              <a:rPr lang="ja-JP" altLang="en-US" sz="1600" dirty="0"/>
              <a:t>年</a:t>
            </a:r>
            <a:r>
              <a:rPr lang="en-US" altLang="ja-JP" sz="1600" dirty="0"/>
              <a:t>10</a:t>
            </a:r>
            <a:r>
              <a:rPr lang="ja-JP" altLang="en-US" sz="1600" dirty="0"/>
              <a:t>月</a:t>
            </a:r>
            <a:r>
              <a:rPr lang="en-US" altLang="ja-JP" sz="1600" dirty="0"/>
              <a:t>20</a:t>
            </a:r>
            <a:r>
              <a:rPr lang="ja-JP" altLang="en-US" sz="1600" dirty="0"/>
              <a:t>日</a:t>
            </a:r>
            <a:endParaRPr lang="en-US" altLang="ja-JP" sz="1600" dirty="0"/>
          </a:p>
        </p:txBody>
      </p:sp>
      <p:sp>
        <p:nvSpPr>
          <p:cNvPr id="10" name="Rectangle 2"/>
          <p:cNvSpPr>
            <a:spLocks noGrp="1" noChangeArrowheads="1"/>
          </p:cNvSpPr>
          <p:nvPr>
            <p:ph type="ctrTitle"/>
          </p:nvPr>
        </p:nvSpPr>
        <p:spPr>
          <a:xfrm>
            <a:off x="2638080" y="2508744"/>
            <a:ext cx="6919016" cy="920257"/>
          </a:xfrm>
        </p:spPr>
        <p:txBody>
          <a:bodyPr/>
          <a:lstStyle/>
          <a:p>
            <a:pPr algn="ctr" eaLnBrk="1" hangingPunct="1"/>
            <a:r>
              <a:rPr lang="ja-JP" altLang="en-US" sz="2400" b="0" dirty="0"/>
              <a:t>製薬企業・医療機器企業における 　</a:t>
            </a:r>
            <a:br>
              <a:rPr lang="ja-JP" altLang="en-US" sz="2400" b="0" dirty="0"/>
            </a:br>
            <a:r>
              <a:rPr lang="en-US" altLang="ja-JP" sz="2400" b="0" dirty="0"/>
              <a:t>CAPA</a:t>
            </a:r>
            <a:r>
              <a:rPr lang="ja-JP" altLang="en-US" sz="2400" b="0" dirty="0"/>
              <a:t>セミナー</a:t>
            </a:r>
          </a:p>
        </p:txBody>
      </p:sp>
    </p:spTree>
    <p:extLst>
      <p:ext uri="{BB962C8B-B14F-4D97-AF65-F5344CB8AC3E}">
        <p14:creationId xmlns:p14="http://schemas.microsoft.com/office/powerpoint/2010/main" val="6955798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ja-JP" altLang="en-US" sz="2400" dirty="0">
                <a:latin typeface="ＭＳ ゴシック"/>
                <a:cs typeface="ＭＳ ゴシック"/>
              </a:rPr>
              <a:t>ボイルドフロッグ現象（ゆでガエル現象）</a:t>
            </a:r>
            <a:endParaRPr lang="ja-JP" altLang="en-US" sz="2400" dirty="0"/>
          </a:p>
        </p:txBody>
      </p:sp>
      <p:pic>
        <p:nvPicPr>
          <p:cNvPr id="4" name="図 3">
            <a:extLst>
              <a:ext uri="{FF2B5EF4-FFF2-40B4-BE49-F238E27FC236}">
                <a16:creationId xmlns:a16="http://schemas.microsoft.com/office/drawing/2014/main" id="{86A827EF-4058-47D6-ABE1-AE85E0C28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968" y="940246"/>
            <a:ext cx="7489570" cy="5167914"/>
          </a:xfrm>
          <a:prstGeom prst="rect">
            <a:avLst/>
          </a:prstGeom>
        </p:spPr>
      </p:pic>
    </p:spTree>
    <p:extLst>
      <p:ext uri="{BB962C8B-B14F-4D97-AF65-F5344CB8AC3E}">
        <p14:creationId xmlns:p14="http://schemas.microsoft.com/office/powerpoint/2010/main" val="40107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QR コード&#10;&#10;自動的に生成された説明">
            <a:extLst>
              <a:ext uri="{FF2B5EF4-FFF2-40B4-BE49-F238E27FC236}">
                <a16:creationId xmlns:a16="http://schemas.microsoft.com/office/drawing/2014/main" id="{A4CC4614-2FB9-4350-8727-A89EBDBFE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5594"/>
            <a:ext cx="12192001" cy="7053594"/>
          </a:xfrm>
          <a:prstGeom prst="rect">
            <a:avLst/>
          </a:prstGeom>
        </p:spPr>
      </p:pic>
    </p:spTree>
    <p:extLst>
      <p:ext uri="{BB962C8B-B14F-4D97-AF65-F5344CB8AC3E}">
        <p14:creationId xmlns:p14="http://schemas.microsoft.com/office/powerpoint/2010/main" val="1690420205"/>
      </p:ext>
    </p:extLst>
  </p:cSld>
  <p:clrMapOvr>
    <a:masterClrMapping/>
  </p:clrMapOvr>
  <mc:AlternateContent xmlns:mc="http://schemas.openxmlformats.org/markup-compatibility/2006" xmlns:p14="http://schemas.microsoft.com/office/powerpoint/2010/main">
    <mc:Choice Requires="p14">
      <p:transition spd="slow" p14:dur="2000" advTm="56842">
        <p:sndAc>
          <p:stSnd>
            <p:snd r:embed="rId3" name="chimes.wav"/>
          </p:stSnd>
        </p:sndAc>
      </p:transition>
    </mc:Choice>
    <mc:Fallback xmlns="">
      <p:transition spd="slow" advTm="56842">
        <p:sndAc>
          <p:stSnd>
            <p:snd r:embed="rId8" name="chimes.wav"/>
          </p:stSnd>
        </p:sndAc>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9E045F91-B61F-4D2B-9CFD-6498978D7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538"/>
            <a:ext cx="12192000" cy="7096538"/>
          </a:xfrm>
          <a:prstGeom prst="rect">
            <a:avLst/>
          </a:prstGeom>
        </p:spPr>
      </p:pic>
    </p:spTree>
    <p:extLst>
      <p:ext uri="{BB962C8B-B14F-4D97-AF65-F5344CB8AC3E}">
        <p14:creationId xmlns:p14="http://schemas.microsoft.com/office/powerpoint/2010/main" val="3781452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3" name="chimes.wav"/>
          </p:stSnd>
        </p:sndAc>
      </p:transition>
    </mc:Choice>
    <mc:Fallback xmlns="">
      <p:transition spd="slow">
        <p:fade/>
        <p:sndAc>
          <p:stSnd>
            <p:snd r:embed="rId8" name="chimes.wav"/>
          </p:stSnd>
        </p:sndAc>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自動的に生成された説明">
            <a:extLst>
              <a:ext uri="{FF2B5EF4-FFF2-40B4-BE49-F238E27FC236}">
                <a16:creationId xmlns:a16="http://schemas.microsoft.com/office/drawing/2014/main" id="{9B25818D-59D6-4D76-B8FC-261D8D69F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8418"/>
            <a:ext cx="12192001" cy="7076418"/>
          </a:xfrm>
          <a:prstGeom prst="rect">
            <a:avLst/>
          </a:prstGeom>
        </p:spPr>
      </p:pic>
    </p:spTree>
    <p:extLst>
      <p:ext uri="{BB962C8B-B14F-4D97-AF65-F5344CB8AC3E}">
        <p14:creationId xmlns:p14="http://schemas.microsoft.com/office/powerpoint/2010/main" val="33739599"/>
      </p:ext>
    </p:extLst>
  </p:cSld>
  <p:clrMapOvr>
    <a:masterClrMapping/>
  </p:clrMapOvr>
  <p:transition spd="slow" advTm="49688">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QR コード が含まれている画像&#10;&#10;自動的に生成された説明">
            <a:extLst>
              <a:ext uri="{FF2B5EF4-FFF2-40B4-BE49-F238E27FC236}">
                <a16:creationId xmlns:a16="http://schemas.microsoft.com/office/drawing/2014/main" id="{5EDAA1B6-0EEC-4015-9CB0-96ECE5BBB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362"/>
            <a:ext cx="12192000" cy="7047361"/>
          </a:xfrm>
          <a:prstGeom prst="rect">
            <a:avLst/>
          </a:prstGeom>
        </p:spPr>
      </p:pic>
    </p:spTree>
    <p:extLst>
      <p:ext uri="{BB962C8B-B14F-4D97-AF65-F5344CB8AC3E}">
        <p14:creationId xmlns:p14="http://schemas.microsoft.com/office/powerpoint/2010/main" val="3603833041"/>
      </p:ext>
    </p:extLst>
  </p:cSld>
  <p:clrMapOvr>
    <a:masterClrMapping/>
  </p:clrMapOvr>
  <mc:AlternateContent xmlns:mc="http://schemas.openxmlformats.org/markup-compatibility/2006" xmlns:p14="http://schemas.microsoft.com/office/powerpoint/2010/main">
    <mc:Choice Requires="p14">
      <p:transition spd="slow" p14:dur="3400" advTm="48645">
        <p14:reveal/>
      </p:transition>
    </mc:Choice>
    <mc:Fallback xmlns="">
      <p:transition spd="slow" advTm="4864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02" name="Rectangle 2"/>
          <p:cNvSpPr>
            <a:spLocks noGrp="1" noChangeArrowheads="1"/>
          </p:cNvSpPr>
          <p:nvPr>
            <p:ph type="title"/>
          </p:nvPr>
        </p:nvSpPr>
        <p:spPr/>
        <p:txBody>
          <a:bodyPr/>
          <a:lstStyle/>
          <a:p>
            <a:r>
              <a:rPr lang="ja-JP" altLang="en-US" sz="2400" dirty="0"/>
              <a:t>「カイゼン」から</a:t>
            </a:r>
            <a:r>
              <a:rPr lang="en-US" altLang="ja-JP" sz="2400" dirty="0"/>
              <a:t>CAPA</a:t>
            </a:r>
            <a:r>
              <a:rPr lang="ja-JP" altLang="en-US" sz="2400" dirty="0"/>
              <a:t>へ</a:t>
            </a:r>
          </a:p>
        </p:txBody>
      </p:sp>
      <p:sp>
        <p:nvSpPr>
          <p:cNvPr id="3123203" name="Rectangle 3"/>
          <p:cNvSpPr>
            <a:spLocks noGrp="1" noChangeArrowheads="1"/>
          </p:cNvSpPr>
          <p:nvPr>
            <p:ph type="body" sz="half" idx="1"/>
          </p:nvPr>
        </p:nvSpPr>
        <p:spPr>
          <a:xfrm>
            <a:off x="587375" y="1052513"/>
            <a:ext cx="10880725" cy="4967514"/>
          </a:xfrm>
        </p:spPr>
        <p:style>
          <a:lnRef idx="2">
            <a:schemeClr val="dk1"/>
          </a:lnRef>
          <a:fillRef idx="1">
            <a:schemeClr val="lt1"/>
          </a:fillRef>
          <a:effectRef idx="0">
            <a:schemeClr val="dk1"/>
          </a:effectRef>
          <a:fontRef idx="minor">
            <a:schemeClr val="dk1"/>
          </a:fontRef>
        </p:style>
        <p:txBody>
          <a:bodyPr>
            <a:spAutoFit/>
          </a:bodyPr>
          <a:lstStyle/>
          <a:p>
            <a:r>
              <a:rPr lang="ja-JP" altLang="en-US" sz="2400" dirty="0"/>
              <a:t>「</a:t>
            </a:r>
            <a:r>
              <a:rPr lang="ja-JP" altLang="en-US" sz="2400" dirty="0">
                <a:solidFill>
                  <a:srgbClr val="FF0000"/>
                </a:solidFill>
              </a:rPr>
              <a:t>カイゼン</a:t>
            </a:r>
            <a:r>
              <a:rPr lang="ja-JP" altLang="en-US" sz="2400" dirty="0"/>
              <a:t>」という日本語は世界でも通用する単語である。</a:t>
            </a:r>
            <a:br>
              <a:rPr lang="ja-JP" altLang="en-US" sz="2400" dirty="0"/>
            </a:br>
            <a:r>
              <a:rPr lang="en-US" altLang="ja-JP" sz="2400" dirty="0"/>
              <a:t>1970</a:t>
            </a:r>
            <a:r>
              <a:rPr lang="ja-JP" altLang="en-US" sz="2400" dirty="0"/>
              <a:t>年代に日本車が米国を席巻した。その理由は日本車は米国車に比べて価格が安いが故障が少ない。にもかかわらず燃費も良いのである。</a:t>
            </a:r>
            <a:endParaRPr lang="en-US" altLang="ja-JP" sz="2400" dirty="0"/>
          </a:p>
          <a:p>
            <a:r>
              <a:rPr lang="ja-JP" altLang="en-US" sz="2400" dirty="0"/>
              <a:t>これを脅威に感じた米国の</a:t>
            </a:r>
            <a:r>
              <a:rPr lang="en-US" altLang="ja-JP" sz="2400" dirty="0"/>
              <a:t>3</a:t>
            </a:r>
            <a:r>
              <a:rPr lang="ja-JP" altLang="en-US" sz="2400" dirty="0"/>
              <a:t>大モータースは、日本の品質管理について徹底的に研究をした。</a:t>
            </a:r>
            <a:br>
              <a:rPr lang="ja-JP" altLang="en-US" sz="2400" dirty="0"/>
            </a:br>
            <a:r>
              <a:rPr lang="ja-JP" altLang="en-US" sz="2400" dirty="0"/>
              <a:t>その結果、学んだのはトヨタ自動車の「改善システム」だったのである。</a:t>
            </a:r>
          </a:p>
          <a:p>
            <a:r>
              <a:rPr lang="ja-JP" altLang="en-US" sz="2400" dirty="0"/>
              <a:t>この改善が海を渡って米国流にカスタマイズされた。</a:t>
            </a:r>
            <a:endParaRPr lang="en-US" altLang="ja-JP" sz="2400" dirty="0"/>
          </a:p>
          <a:p>
            <a:pPr lvl="1"/>
            <a:r>
              <a:rPr lang="ja-JP" altLang="en-US" dirty="0"/>
              <a:t>カスタマイズされた改善のためのシステムが</a:t>
            </a:r>
            <a:r>
              <a:rPr lang="en-US" altLang="ja-JP" dirty="0"/>
              <a:t>CAPA</a:t>
            </a:r>
            <a:r>
              <a:rPr lang="ja-JP" altLang="en-US" dirty="0"/>
              <a:t>（</a:t>
            </a:r>
            <a:r>
              <a:rPr lang="en-US" altLang="ja-JP" dirty="0"/>
              <a:t>Corrective Action and Preventive Action</a:t>
            </a:r>
            <a:r>
              <a:rPr lang="ja-JP" altLang="en-US" dirty="0"/>
              <a:t>）である。</a:t>
            </a:r>
            <a:endParaRPr lang="en-US" altLang="ja-JP" dirty="0"/>
          </a:p>
          <a:p>
            <a:pPr lvl="1"/>
            <a:r>
              <a:rPr lang="ja-JP" altLang="en-US" dirty="0"/>
              <a:t>カイゼンはボトムアップ</a:t>
            </a:r>
            <a:endParaRPr lang="en-US" altLang="ja-JP" dirty="0"/>
          </a:p>
          <a:p>
            <a:pPr lvl="1"/>
            <a:r>
              <a:rPr lang="en-US" altLang="ja-JP" dirty="0"/>
              <a:t>CAPA</a:t>
            </a:r>
            <a:r>
              <a:rPr lang="ja-JP" altLang="en-US" dirty="0"/>
              <a:t>はトップダウン</a:t>
            </a:r>
            <a:endParaRPr lang="en-US" altLang="ja-JP" dirty="0"/>
          </a:p>
          <a:p>
            <a:pPr lvl="1"/>
            <a:r>
              <a:rPr lang="en-US" altLang="ja-JP" dirty="0"/>
              <a:t>CAPA</a:t>
            </a:r>
            <a:r>
              <a:rPr lang="ja-JP" altLang="en-US" dirty="0"/>
              <a:t>はシステマチック</a:t>
            </a:r>
            <a:endParaRPr lang="en-US" altLang="ja-JP" dirty="0"/>
          </a:p>
        </p:txBody>
      </p:sp>
    </p:spTree>
    <p:custDataLst>
      <p:tags r:id="rId1"/>
    </p:custDataLst>
    <p:extLst>
      <p:ext uri="{BB962C8B-B14F-4D97-AF65-F5344CB8AC3E}">
        <p14:creationId xmlns:p14="http://schemas.microsoft.com/office/powerpoint/2010/main" val="306124628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02" name="Rectangle 2"/>
          <p:cNvSpPr>
            <a:spLocks noGrp="1" noChangeArrowheads="1"/>
          </p:cNvSpPr>
          <p:nvPr>
            <p:ph type="title"/>
          </p:nvPr>
        </p:nvSpPr>
        <p:spPr/>
        <p:txBody>
          <a:bodyPr/>
          <a:lstStyle/>
          <a:p>
            <a:r>
              <a:rPr lang="ja-JP" altLang="en-US" sz="2400" dirty="0"/>
              <a:t>「カイゼン」から</a:t>
            </a:r>
            <a:r>
              <a:rPr lang="en-US" altLang="ja-JP" sz="2400" dirty="0"/>
              <a:t>CAPA</a:t>
            </a:r>
            <a:r>
              <a:rPr lang="ja-JP" altLang="en-US" sz="2400" dirty="0"/>
              <a:t>へ</a:t>
            </a:r>
          </a:p>
        </p:txBody>
      </p:sp>
      <p:sp>
        <p:nvSpPr>
          <p:cNvPr id="3123203" name="Rectangle 3"/>
          <p:cNvSpPr>
            <a:spLocks noGrp="1" noChangeArrowheads="1"/>
          </p:cNvSpPr>
          <p:nvPr>
            <p:ph type="body" sz="half" idx="1"/>
          </p:nvPr>
        </p:nvSpPr>
        <p:spPr>
          <a:xfrm>
            <a:off x="587375" y="1052513"/>
            <a:ext cx="10880725" cy="4745915"/>
          </a:xfrm>
        </p:spPr>
        <p:style>
          <a:lnRef idx="2">
            <a:schemeClr val="dk1"/>
          </a:lnRef>
          <a:fillRef idx="1">
            <a:schemeClr val="lt1"/>
          </a:fillRef>
          <a:effectRef idx="0">
            <a:schemeClr val="dk1"/>
          </a:effectRef>
          <a:fontRef idx="minor">
            <a:schemeClr val="dk1"/>
          </a:fontRef>
        </p:style>
        <p:txBody>
          <a:bodyPr>
            <a:spAutoFit/>
          </a:bodyPr>
          <a:lstStyle/>
          <a:p>
            <a:r>
              <a:rPr lang="ja-JP" altLang="en-US" sz="2400" dirty="0"/>
              <a:t>欧米と日本ではマネジメントの方法が異なる。</a:t>
            </a:r>
            <a:br>
              <a:rPr lang="ja-JP" altLang="en-US" sz="2400" dirty="0"/>
            </a:br>
            <a:r>
              <a:rPr lang="ja-JP" altLang="en-US" sz="2400" dirty="0"/>
              <a:t>欧米のマネージャの役割は、自部門のスタッフが適切に仕事を実施しているかを管理することである。</a:t>
            </a:r>
            <a:endParaRPr lang="en-US" altLang="ja-JP" sz="2400" dirty="0"/>
          </a:p>
          <a:p>
            <a:r>
              <a:rPr lang="ja-JP" altLang="en-US" sz="2400" dirty="0"/>
              <a:t>その為には手順書の作成が必須である。</a:t>
            </a:r>
            <a:endParaRPr lang="en-US" altLang="ja-JP" sz="2400" dirty="0"/>
          </a:p>
          <a:p>
            <a:r>
              <a:rPr lang="ja-JP" altLang="en-US" sz="2400" dirty="0"/>
              <a:t>しかしながら、そもそも作業を実施する要員は通常は手順書を読まない。</a:t>
            </a:r>
            <a:br>
              <a:rPr lang="ja-JP" altLang="en-US" sz="2400" dirty="0"/>
            </a:br>
            <a:r>
              <a:rPr lang="ja-JP" altLang="en-US" sz="2400" dirty="0"/>
              <a:t>自動車を運転する際に運転教則本を読みながら運転しないのと同じである。</a:t>
            </a:r>
            <a:br>
              <a:rPr lang="ja-JP" altLang="en-US" sz="2400" dirty="0"/>
            </a:br>
            <a:r>
              <a:rPr lang="ja-JP" altLang="en-US" sz="2400" dirty="0"/>
              <a:t>つまり手順書は管理（マネージメント）するために必要なのである。</a:t>
            </a:r>
            <a:endParaRPr lang="en-US" altLang="ja-JP" sz="2400" dirty="0"/>
          </a:p>
          <a:p>
            <a:r>
              <a:rPr lang="ja-JP" altLang="en-US" sz="2400" dirty="0"/>
              <a:t>日本においてはマネージャの役割は、他部門との折衝や調整にある。</a:t>
            </a:r>
            <a:br>
              <a:rPr lang="ja-JP" altLang="en-US" sz="2400" dirty="0"/>
            </a:br>
            <a:r>
              <a:rPr lang="ja-JP" altLang="en-US" sz="2400" dirty="0"/>
              <a:t>自部門の要員は自らの業務をこなし、グループのネットワーク（協力体制）によって業務を遂行する。</a:t>
            </a:r>
            <a:br>
              <a:rPr lang="ja-JP" altLang="en-US" sz="2400" dirty="0"/>
            </a:br>
            <a:r>
              <a:rPr lang="ja-JP" altLang="en-US" sz="2400" dirty="0"/>
              <a:t>したがって、日本の企業では手順書は必ずしも必要なく、品質の高い製品を開発・製造ができてきたのである。</a:t>
            </a:r>
          </a:p>
        </p:txBody>
      </p:sp>
    </p:spTree>
    <p:custDataLst>
      <p:tags r:id="rId1"/>
    </p:custDataLst>
    <p:extLst>
      <p:ext uri="{BB962C8B-B14F-4D97-AF65-F5344CB8AC3E}">
        <p14:creationId xmlns:p14="http://schemas.microsoft.com/office/powerpoint/2010/main" val="11847308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02" name="Rectangle 2"/>
          <p:cNvSpPr>
            <a:spLocks noGrp="1" noChangeArrowheads="1"/>
          </p:cNvSpPr>
          <p:nvPr>
            <p:ph type="title"/>
          </p:nvPr>
        </p:nvSpPr>
        <p:spPr/>
        <p:txBody>
          <a:bodyPr/>
          <a:lstStyle/>
          <a:p>
            <a:r>
              <a:rPr lang="ja-JP" altLang="en-US" sz="2400" dirty="0"/>
              <a:t>「カイゼン」から</a:t>
            </a:r>
            <a:r>
              <a:rPr lang="en-US" altLang="ja-JP" sz="2400" dirty="0"/>
              <a:t>CAPA</a:t>
            </a:r>
            <a:r>
              <a:rPr lang="ja-JP" altLang="en-US" sz="2400" dirty="0"/>
              <a:t>へ</a:t>
            </a:r>
          </a:p>
        </p:txBody>
      </p:sp>
      <p:sp>
        <p:nvSpPr>
          <p:cNvPr id="3123203" name="Rectangle 3"/>
          <p:cNvSpPr>
            <a:spLocks noGrp="1" noChangeArrowheads="1"/>
          </p:cNvSpPr>
          <p:nvPr>
            <p:ph type="body" sz="half" idx="1"/>
          </p:nvPr>
        </p:nvSpPr>
        <p:spPr>
          <a:xfrm>
            <a:off x="587375" y="1052513"/>
            <a:ext cx="10880725" cy="3711785"/>
          </a:xfrm>
        </p:spPr>
        <p:style>
          <a:lnRef idx="2">
            <a:schemeClr val="dk1"/>
          </a:lnRef>
          <a:fillRef idx="1">
            <a:schemeClr val="lt1"/>
          </a:fillRef>
          <a:effectRef idx="0">
            <a:schemeClr val="dk1"/>
          </a:effectRef>
          <a:fontRef idx="minor">
            <a:schemeClr val="dk1"/>
          </a:fontRef>
        </p:style>
        <p:txBody>
          <a:bodyPr>
            <a:spAutoFit/>
          </a:bodyPr>
          <a:lstStyle/>
          <a:p>
            <a:r>
              <a:rPr lang="ja-JP" altLang="en-US" sz="2400" dirty="0"/>
              <a:t>しかしである。医薬品や医療機器業界ではグローバルスタンダードに従った品質システム（または品質管理システム：</a:t>
            </a:r>
            <a:r>
              <a:rPr lang="en-US" altLang="ja-JP" sz="2400" dirty="0"/>
              <a:t>QMS</a:t>
            </a:r>
            <a:r>
              <a:rPr lang="ja-JP" altLang="en-US" sz="2400" dirty="0"/>
              <a:t>）の導入が必須である。</a:t>
            </a:r>
            <a:endParaRPr lang="en-US" altLang="ja-JP" sz="2400" dirty="0"/>
          </a:p>
          <a:p>
            <a:pPr lvl="1"/>
            <a:r>
              <a:rPr lang="ja-JP" altLang="en-US" dirty="0"/>
              <a:t>日本産まれの「カイゼン」がシステム化された途端、日本企業はそのインプリメントにおいて迷走してしまっている。</a:t>
            </a:r>
            <a:endParaRPr lang="en-US" altLang="ja-JP" dirty="0"/>
          </a:p>
          <a:p>
            <a:pPr lvl="1"/>
            <a:r>
              <a:rPr lang="ja-JP" altLang="en-US" dirty="0"/>
              <a:t>米国</a:t>
            </a:r>
            <a:r>
              <a:rPr lang="en-US" altLang="ja-JP" dirty="0"/>
              <a:t>FDA</a:t>
            </a:r>
            <a:r>
              <a:rPr lang="ja-JP" altLang="en-US" dirty="0"/>
              <a:t>は、日本企業の多くが</a:t>
            </a:r>
            <a:r>
              <a:rPr lang="en-US" altLang="ja-JP" dirty="0"/>
              <a:t>CAPA</a:t>
            </a:r>
            <a:r>
              <a:rPr lang="ja-JP" altLang="en-US" dirty="0"/>
              <a:t>を知らないと嘆いている所以である。</a:t>
            </a:r>
          </a:p>
          <a:p>
            <a:pPr lvl="1"/>
            <a:r>
              <a:rPr lang="ja-JP" altLang="en-US" dirty="0"/>
              <a:t>今後は、ボトムアップ型の日本のマネジメントシステムもトップダウン型の欧米スタイルに移行することが余儀なくされるのである。</a:t>
            </a:r>
          </a:p>
          <a:p>
            <a:pPr lvl="1"/>
            <a:r>
              <a:rPr lang="ja-JP" altLang="en-US" dirty="0"/>
              <a:t>これまでの日本企業の利点が失われ、形骸化された手順書と業務内容に翻弄され、品質が向上するどころか劣化することが懸念される。</a:t>
            </a:r>
          </a:p>
        </p:txBody>
      </p:sp>
    </p:spTree>
    <p:custDataLst>
      <p:tags r:id="rId1"/>
    </p:custDataLst>
    <p:extLst>
      <p:ext uri="{BB962C8B-B14F-4D97-AF65-F5344CB8AC3E}">
        <p14:creationId xmlns:p14="http://schemas.microsoft.com/office/powerpoint/2010/main" val="25141322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587375" y="1052603"/>
            <a:ext cx="10878080" cy="3416320"/>
          </a:xfrm>
        </p:spPr>
        <p:style>
          <a:lnRef idx="2">
            <a:schemeClr val="dk1"/>
          </a:lnRef>
          <a:fillRef idx="1">
            <a:schemeClr val="lt1"/>
          </a:fillRef>
          <a:effectRef idx="0">
            <a:schemeClr val="dk1"/>
          </a:effectRef>
          <a:fontRef idx="minor">
            <a:schemeClr val="dk1"/>
          </a:fontRef>
        </p:style>
        <p:txBody>
          <a:bodyPr wrap="square">
            <a:spAutoFit/>
          </a:bodyPr>
          <a:lstStyle/>
          <a:p>
            <a:r>
              <a:rPr lang="ja-JP" altLang="en-US" sz="2400" dirty="0">
                <a:ea typeface="MS UI Gothic" pitchFamily="50" charset="-128"/>
              </a:rPr>
              <a:t>規制要件</a:t>
            </a:r>
            <a:endParaRPr lang="en-US" altLang="ja-JP" sz="2400" dirty="0">
              <a:ea typeface="MS UI Gothic" pitchFamily="50" charset="-128"/>
            </a:endParaRPr>
          </a:p>
          <a:p>
            <a:pPr lvl="1"/>
            <a:r>
              <a:rPr lang="ja-JP" altLang="en-US" sz="2400" dirty="0">
                <a:ea typeface="MS UI Gothic" pitchFamily="50" charset="-128"/>
              </a:rPr>
              <a:t>品質システムの必須要素として規制要件と</a:t>
            </a:r>
            <a:r>
              <a:rPr lang="en-US" altLang="ja-JP" sz="2400" dirty="0">
                <a:ea typeface="MS UI Gothic" pitchFamily="50" charset="-128"/>
              </a:rPr>
              <a:t>ISO</a:t>
            </a:r>
            <a:r>
              <a:rPr lang="ja-JP" altLang="en-US" sz="2400" dirty="0">
                <a:ea typeface="MS UI Gothic" pitchFamily="50" charset="-128"/>
              </a:rPr>
              <a:t>共、積極的</a:t>
            </a:r>
            <a:r>
              <a:rPr lang="en-US" altLang="ja-JP" sz="2400" dirty="0">
                <a:ea typeface="MS UI Gothic" pitchFamily="50" charset="-128"/>
              </a:rPr>
              <a:t>CAPA</a:t>
            </a:r>
            <a:r>
              <a:rPr lang="ja-JP" altLang="en-US" sz="2400" dirty="0">
                <a:ea typeface="MS UI Gothic" pitchFamily="50" charset="-128"/>
              </a:rPr>
              <a:t>プログラムを要求している。</a:t>
            </a:r>
            <a:endParaRPr lang="en-US" altLang="ja-JP" sz="2400" dirty="0">
              <a:ea typeface="MS UI Gothic" pitchFamily="50" charset="-128"/>
            </a:endParaRPr>
          </a:p>
          <a:p>
            <a:r>
              <a:rPr lang="ja-JP" altLang="en-US" sz="2400" dirty="0">
                <a:ea typeface="MS UI Gothic" pitchFamily="50" charset="-128"/>
              </a:rPr>
              <a:t>顧客満足</a:t>
            </a:r>
            <a:endParaRPr lang="en-US" altLang="ja-JP" sz="2400" dirty="0">
              <a:ea typeface="MS UI Gothic" pitchFamily="50" charset="-128"/>
            </a:endParaRPr>
          </a:p>
          <a:p>
            <a:pPr lvl="1"/>
            <a:r>
              <a:rPr lang="ja-JP" altLang="en-US" sz="2400" dirty="0">
                <a:ea typeface="MS UI Gothic" pitchFamily="50" charset="-128"/>
              </a:rPr>
              <a:t>現存する問題の是正または潜在的問題を予防する管理の導入は継続的顧客満足を得るための必須事項である。</a:t>
            </a:r>
            <a:endParaRPr lang="en-US" altLang="ja-JP" sz="2400" dirty="0">
              <a:ea typeface="MS UI Gothic" pitchFamily="50" charset="-128"/>
            </a:endParaRPr>
          </a:p>
          <a:p>
            <a:r>
              <a:rPr lang="ja-JP" altLang="en-US" sz="2400" dirty="0">
                <a:ea typeface="MS UI Gothic" pitchFamily="50" charset="-128"/>
              </a:rPr>
              <a:t>業務実践規範</a:t>
            </a:r>
            <a:endParaRPr lang="en-US" altLang="ja-JP" sz="2400" dirty="0">
              <a:ea typeface="MS UI Gothic" pitchFamily="50" charset="-128"/>
            </a:endParaRPr>
          </a:p>
          <a:p>
            <a:pPr lvl="1"/>
            <a:r>
              <a:rPr lang="ja-JP" altLang="en-US" sz="2400" dirty="0">
                <a:ea typeface="MS UI Gothic" pitchFamily="50" charset="-128"/>
              </a:rPr>
              <a:t>品質の問題は重大な経済的影響を企業に与える可能性がある。</a:t>
            </a:r>
            <a:endParaRPr lang="en-US" altLang="ja-JP" sz="2400" dirty="0">
              <a:ea typeface="MS UI Gothic" pitchFamily="50" charset="-128"/>
            </a:endParaRPr>
          </a:p>
        </p:txBody>
      </p:sp>
      <p:sp>
        <p:nvSpPr>
          <p:cNvPr id="4" name="タイトル 3"/>
          <p:cNvSpPr>
            <a:spLocks noGrp="1"/>
          </p:cNvSpPr>
          <p:nvPr>
            <p:ph type="title"/>
          </p:nvPr>
        </p:nvSpPr>
        <p:spPr/>
        <p:txBody>
          <a:bodyPr/>
          <a:lstStyle/>
          <a:p>
            <a:r>
              <a:rPr kumimoji="1" lang="ja-JP" altLang="en-US" sz="2400" dirty="0"/>
              <a:t>なぜ</a:t>
            </a:r>
            <a:r>
              <a:rPr kumimoji="1" lang="en-US" altLang="ja-JP" sz="2400" dirty="0"/>
              <a:t>CAPA</a:t>
            </a:r>
            <a:r>
              <a:rPr kumimoji="1" lang="ja-JP" altLang="en-US" sz="2400" dirty="0"/>
              <a:t>か</a:t>
            </a:r>
          </a:p>
        </p:txBody>
      </p:sp>
    </p:spTree>
    <p:extLst>
      <p:ext uri="{BB962C8B-B14F-4D97-AF65-F5344CB8AC3E}">
        <p14:creationId xmlns:p14="http://schemas.microsoft.com/office/powerpoint/2010/main" val="188087349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なぜ</a:t>
            </a:r>
            <a:r>
              <a:rPr kumimoji="1" lang="en-US" altLang="ja-JP" dirty="0"/>
              <a:t>CAPA</a:t>
            </a:r>
            <a:r>
              <a:rPr kumimoji="1" lang="ja-JP" altLang="en-US" dirty="0"/>
              <a:t>が重要視されるのか</a:t>
            </a:r>
          </a:p>
        </p:txBody>
      </p:sp>
      <p:sp>
        <p:nvSpPr>
          <p:cNvPr id="3" name="コンテンツ プレースホルダー 2"/>
          <p:cNvSpPr>
            <a:spLocks noGrp="1"/>
          </p:cNvSpPr>
          <p:nvPr>
            <p:ph idx="1"/>
          </p:nvPr>
        </p:nvSpPr>
        <p:spPr>
          <a:xfrm>
            <a:off x="587375" y="1052513"/>
            <a:ext cx="10878079" cy="2234458"/>
          </a:xfrm>
        </p:spPr>
        <p:style>
          <a:lnRef idx="2">
            <a:schemeClr val="dk1"/>
          </a:lnRef>
          <a:fillRef idx="1">
            <a:schemeClr val="lt1"/>
          </a:fillRef>
          <a:effectRef idx="0">
            <a:schemeClr val="dk1"/>
          </a:effectRef>
          <a:fontRef idx="minor">
            <a:schemeClr val="dk1"/>
          </a:fontRef>
        </p:style>
        <p:txBody>
          <a:bodyPr/>
          <a:lstStyle/>
          <a:p>
            <a:r>
              <a:rPr lang="en-US" altLang="ja-JP" dirty="0"/>
              <a:t>FDA</a:t>
            </a:r>
            <a:r>
              <a:rPr lang="ja-JP" altLang="en-US" dirty="0"/>
              <a:t>にとって</a:t>
            </a:r>
            <a:r>
              <a:rPr lang="ja-JP" altLang="en-US" dirty="0">
                <a:solidFill>
                  <a:srgbClr val="FF0000"/>
                </a:solidFill>
              </a:rPr>
              <a:t>回収を減少</a:t>
            </a:r>
            <a:r>
              <a:rPr lang="ja-JP" altLang="en-US" dirty="0"/>
              <a:t>させることが急務。</a:t>
            </a:r>
            <a:endParaRPr lang="en-US" altLang="ja-JP" dirty="0"/>
          </a:p>
          <a:p>
            <a:r>
              <a:rPr lang="ja-JP" altLang="en-US" dirty="0"/>
              <a:t>回収を行うということは、患者・ユーザを危険状態にさらしていたということ。</a:t>
            </a:r>
            <a:endParaRPr lang="en-US" altLang="ja-JP" dirty="0"/>
          </a:p>
          <a:p>
            <a:r>
              <a:rPr lang="ja-JP" altLang="en-US" dirty="0"/>
              <a:t>医薬品・医療機器には何かしらのリスクが存在する。</a:t>
            </a:r>
            <a:endParaRPr lang="en-US" altLang="ja-JP" dirty="0"/>
          </a:p>
          <a:p>
            <a:r>
              <a:rPr lang="ja-JP" altLang="en-US" dirty="0"/>
              <a:t>リスクをゼロにすることは不可能。</a:t>
            </a:r>
            <a:endParaRPr lang="en-US" altLang="ja-JP" dirty="0"/>
          </a:p>
          <a:p>
            <a:r>
              <a:rPr lang="ja-JP" altLang="en-US" dirty="0"/>
              <a:t>医療技術の進歩のためには、ある程度のリスクの容認はやむを得ない。</a:t>
            </a:r>
          </a:p>
        </p:txBody>
      </p:sp>
      <p:sp>
        <p:nvSpPr>
          <p:cNvPr id="4" name="Rectangle 3"/>
          <p:cNvSpPr>
            <a:spLocks noChangeArrowheads="1"/>
          </p:cNvSpPr>
          <p:nvPr/>
        </p:nvSpPr>
        <p:spPr bwMode="auto">
          <a:xfrm>
            <a:off x="1369418" y="5077134"/>
            <a:ext cx="9448580" cy="884888"/>
          </a:xfrm>
          <a:prstGeom prst="rect">
            <a:avLst/>
          </a:prstGeom>
          <a:ln>
            <a:headEnd/>
            <a:tailEnd/>
          </a:ln>
        </p:spPr>
        <p:style>
          <a:lnRef idx="2">
            <a:schemeClr val="dk1"/>
          </a:lnRef>
          <a:fillRef idx="1">
            <a:schemeClr val="lt1"/>
          </a:fillRef>
          <a:effectRef idx="0">
            <a:schemeClr val="dk1"/>
          </a:effectRef>
          <a:fontRef idx="minor">
            <a:schemeClr val="dk1"/>
          </a:fontRef>
        </p:style>
        <p:txBody>
          <a:bodyPr lIns="18000" tIns="36000" rIns="18000" bIns="36000" anchor="ctr" anchorCtr="0"/>
          <a:lstStyle/>
          <a:p>
            <a:pPr marL="379413" indent="-285750">
              <a:spcBef>
                <a:spcPts val="600"/>
              </a:spcBef>
              <a:buClr>
                <a:srgbClr val="FF0000"/>
              </a:buClr>
              <a:buFont typeface="Wingdings" panose="05000000000000000000" pitchFamily="2" charset="2"/>
              <a:buChar char="l"/>
              <a:defRPr/>
            </a:pPr>
            <a:r>
              <a:rPr lang="ja-JP" altLang="en-US" sz="2400" dirty="0"/>
              <a:t>事故を起こさないことは重要であるが、</a:t>
            </a:r>
            <a:r>
              <a:rPr lang="ja-JP" altLang="en-US" sz="2400" dirty="0">
                <a:solidFill>
                  <a:srgbClr val="FF0000"/>
                </a:solidFill>
              </a:rPr>
              <a:t>事故を再発させない</a:t>
            </a:r>
            <a:r>
              <a:rPr lang="ja-JP" altLang="en-US" sz="2400" dirty="0"/>
              <a:t>ことは最も重要。</a:t>
            </a:r>
            <a:endParaRPr lang="en-US" altLang="ja-JP" sz="2400" dirty="0"/>
          </a:p>
          <a:p>
            <a:pPr marL="379413" indent="-285750">
              <a:spcBef>
                <a:spcPts val="600"/>
              </a:spcBef>
              <a:buClr>
                <a:srgbClr val="FF0000"/>
              </a:buClr>
              <a:buFont typeface="Wingdings" panose="05000000000000000000" pitchFamily="2" charset="2"/>
              <a:buChar char="l"/>
              <a:defRPr/>
            </a:pPr>
            <a:r>
              <a:rPr lang="ja-JP" altLang="en-US" sz="2400" dirty="0"/>
              <a:t>つまり</a:t>
            </a:r>
            <a:r>
              <a:rPr lang="ja-JP" altLang="en-US" sz="2400" dirty="0">
                <a:solidFill>
                  <a:srgbClr val="FF0000"/>
                </a:solidFill>
              </a:rPr>
              <a:t>改善</a:t>
            </a:r>
            <a:r>
              <a:rPr lang="ja-JP" altLang="en-US" sz="2400" dirty="0"/>
              <a:t>（是正・予防）が重要である。</a:t>
            </a:r>
          </a:p>
        </p:txBody>
      </p:sp>
      <p:sp>
        <p:nvSpPr>
          <p:cNvPr id="5" name="下矢印 4"/>
          <p:cNvSpPr/>
          <p:nvPr/>
        </p:nvSpPr>
        <p:spPr bwMode="auto">
          <a:xfrm>
            <a:off x="5584666" y="4077051"/>
            <a:ext cx="1019495" cy="452617"/>
          </a:xfrm>
          <a:prstGeom prst="downArrow">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rtlCol="0" anchor="ctr" anchorCtr="0"/>
          <a:lstStyle/>
          <a:p>
            <a:pPr marL="176213" algn="ctr">
              <a:tabLst>
                <a:tab pos="449263" algn="l"/>
                <a:tab pos="541338" algn="l"/>
              </a:tabLst>
            </a:pPr>
            <a:endParaRPr kumimoji="1" lang="ja-JP" altLang="en-US" sz="1800" dirty="0"/>
          </a:p>
        </p:txBody>
      </p:sp>
    </p:spTree>
    <p:custDataLst>
      <p:tags r:id="rId1"/>
    </p:custDataLst>
    <p:extLst>
      <p:ext uri="{BB962C8B-B14F-4D97-AF65-F5344CB8AC3E}">
        <p14:creationId xmlns:p14="http://schemas.microsoft.com/office/powerpoint/2010/main" val="266281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タイトル 59"/>
          <p:cNvSpPr>
            <a:spLocks noGrp="1"/>
          </p:cNvSpPr>
          <p:nvPr>
            <p:ph type="title"/>
          </p:nvPr>
        </p:nvSpPr>
        <p:spPr/>
        <p:txBody>
          <a:bodyPr/>
          <a:lstStyle/>
          <a:p>
            <a:r>
              <a:rPr kumimoji="1" lang="en-US" altLang="ja-JP" dirty="0"/>
              <a:t>FDA</a:t>
            </a:r>
            <a:r>
              <a:rPr kumimoji="1" lang="ja-JP" altLang="en-US" dirty="0"/>
              <a:t>による回収製品数　</a:t>
            </a:r>
            <a:r>
              <a:rPr lang="en-US" altLang="ja-JP" dirty="0"/>
              <a:t>2012 – 2017</a:t>
            </a:r>
            <a:endParaRPr kumimoji="1" lang="ja-JP" altLang="en-US" dirty="0"/>
          </a:p>
        </p:txBody>
      </p:sp>
      <p:pic>
        <p:nvPicPr>
          <p:cNvPr id="3" name="図 2">
            <a:extLst>
              <a:ext uri="{FF2B5EF4-FFF2-40B4-BE49-F238E27FC236}">
                <a16:creationId xmlns:a16="http://schemas.microsoft.com/office/drawing/2014/main" id="{70287176-4098-4D6A-98CD-B23C3BD5378A}"/>
              </a:ext>
            </a:extLst>
          </p:cNvPr>
          <p:cNvPicPr>
            <a:picLocks noChangeAspect="1"/>
          </p:cNvPicPr>
          <p:nvPr/>
        </p:nvPicPr>
        <p:blipFill>
          <a:blip r:embed="rId2"/>
          <a:stretch>
            <a:fillRect/>
          </a:stretch>
        </p:blipFill>
        <p:spPr>
          <a:xfrm>
            <a:off x="623889" y="1072232"/>
            <a:ext cx="10880724" cy="4867014"/>
          </a:xfrm>
          <a:prstGeom prst="rect">
            <a:avLst/>
          </a:prstGeom>
        </p:spPr>
      </p:pic>
    </p:spTree>
    <p:extLst>
      <p:ext uri="{BB962C8B-B14F-4D97-AF65-F5344CB8AC3E}">
        <p14:creationId xmlns:p14="http://schemas.microsoft.com/office/powerpoint/2010/main" val="2388419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9195092-D638-4230-9ECE-6D590FA2440A}"/>
              </a:ext>
            </a:extLst>
          </p:cNvPr>
          <p:cNvPicPr>
            <a:picLocks noChangeAspect="1"/>
          </p:cNvPicPr>
          <p:nvPr/>
        </p:nvPicPr>
        <p:blipFill>
          <a:blip r:embed="rId3"/>
          <a:stretch>
            <a:fillRect/>
          </a:stretch>
        </p:blipFill>
        <p:spPr>
          <a:xfrm>
            <a:off x="623888" y="925901"/>
            <a:ext cx="10880725" cy="5288731"/>
          </a:xfrm>
          <a:prstGeom prst="rect">
            <a:avLst/>
          </a:prstGeom>
        </p:spPr>
      </p:pic>
      <p:sp>
        <p:nvSpPr>
          <p:cNvPr id="68" name="タイトル 67"/>
          <p:cNvSpPr>
            <a:spLocks noGrp="1"/>
          </p:cNvSpPr>
          <p:nvPr>
            <p:ph type="title"/>
          </p:nvPr>
        </p:nvSpPr>
        <p:spPr/>
        <p:txBody>
          <a:bodyPr/>
          <a:lstStyle/>
          <a:p>
            <a:r>
              <a:rPr lang="en-US" altLang="ja-JP" spc="-5" dirty="0">
                <a:solidFill>
                  <a:srgbClr val="000000"/>
                </a:solidFill>
                <a:latin typeface="Arial" panose="020B0604020202020204" pitchFamily="34" charset="0"/>
                <a:ea typeface="MS UI Gothic" panose="020B0600070205080204" pitchFamily="50" charset="-128"/>
                <a:cs typeface="Arial" panose="020B0604020202020204" pitchFamily="34" charset="0"/>
              </a:rPr>
              <a:t>FDA</a:t>
            </a:r>
            <a:r>
              <a:rPr lang="ja-JP" altLang="ja-JP" spc="-5" dirty="0">
                <a:solidFill>
                  <a:srgbClr val="000000"/>
                </a:solidFill>
                <a:latin typeface="Arial" panose="020B0604020202020204" pitchFamily="34" charset="0"/>
                <a:ea typeface="MS UI Gothic" panose="020B0600070205080204" pitchFamily="50" charset="-128"/>
                <a:cs typeface="Arial" panose="020B0604020202020204" pitchFamily="34" charset="0"/>
              </a:rPr>
              <a:t>センター毎の回収</a:t>
            </a:r>
            <a:r>
              <a:rPr lang="ja-JP" altLang="en-US" spc="-5" dirty="0">
                <a:solidFill>
                  <a:srgbClr val="000000"/>
                </a:solidFill>
                <a:latin typeface="Arial" panose="020B0604020202020204" pitchFamily="34" charset="0"/>
                <a:cs typeface="Arial" panose="020B0604020202020204" pitchFamily="34" charset="0"/>
              </a:rPr>
              <a:t>数</a:t>
            </a:r>
            <a:r>
              <a:rPr lang="ja-JP" altLang="ja-JP" spc="-5" dirty="0">
                <a:solidFill>
                  <a:srgbClr val="000000"/>
                </a:solidFill>
                <a:latin typeface="Arial" panose="020B0604020202020204" pitchFamily="34" charset="0"/>
                <a:ea typeface="MS UI Gothic" panose="020B0600070205080204" pitchFamily="50" charset="-128"/>
                <a:cs typeface="Arial" panose="020B0604020202020204" pitchFamily="34" charset="0"/>
              </a:rPr>
              <a:t>　</a:t>
            </a:r>
            <a:r>
              <a:rPr lang="ja-JP" altLang="ja-JP" spc="-5" dirty="0">
                <a:solidFill>
                  <a:srgbClr val="000000"/>
                </a:solidFill>
                <a:latin typeface="Arial" panose="020B0604020202020204" pitchFamily="34" charset="0"/>
                <a:cs typeface="Arial" panose="020B0604020202020204" pitchFamily="34" charset="0"/>
              </a:rPr>
              <a:t>ー</a:t>
            </a:r>
            <a:r>
              <a:rPr lang="ja-JP" altLang="ja-JP" spc="-5" dirty="0">
                <a:solidFill>
                  <a:srgbClr val="000000"/>
                </a:solidFill>
                <a:latin typeface="Arial" panose="020B0604020202020204" pitchFamily="34" charset="0"/>
                <a:ea typeface="MS UI Gothic" panose="020B0600070205080204" pitchFamily="50" charset="-128"/>
                <a:cs typeface="Arial" panose="020B0604020202020204" pitchFamily="34" charset="0"/>
              </a:rPr>
              <a:t>すべてのクラスー　</a:t>
            </a:r>
            <a:r>
              <a:rPr lang="en-US" altLang="ja-JP" spc="-5" dirty="0">
                <a:solidFill>
                  <a:srgbClr val="000000"/>
                </a:solidFill>
                <a:latin typeface="Arial" panose="020B0604020202020204" pitchFamily="34" charset="0"/>
                <a:ea typeface="MS UI Gothic" panose="020B0600070205080204" pitchFamily="50" charset="-128"/>
                <a:cs typeface="Arial" panose="020B0604020202020204" pitchFamily="34" charset="0"/>
              </a:rPr>
              <a:t>2017</a:t>
            </a:r>
            <a:r>
              <a:rPr lang="ja-JP" altLang="ja-JP" spc="-5" dirty="0">
                <a:solidFill>
                  <a:srgbClr val="000000"/>
                </a:solidFill>
                <a:latin typeface="Arial" panose="020B0604020202020204" pitchFamily="34" charset="0"/>
                <a:ea typeface="MS UI Gothic" panose="020B0600070205080204" pitchFamily="50" charset="-128"/>
                <a:cs typeface="Arial" panose="020B0604020202020204" pitchFamily="34" charset="0"/>
              </a:rPr>
              <a:t>年</a:t>
            </a:r>
            <a:endParaRPr kumimoji="1" lang="ja-JP" altLang="en-US" dirty="0"/>
          </a:p>
        </p:txBody>
      </p:sp>
      <p:grpSp>
        <p:nvGrpSpPr>
          <p:cNvPr id="6" name="グループ化 5">
            <a:extLst>
              <a:ext uri="{FF2B5EF4-FFF2-40B4-BE49-F238E27FC236}">
                <a16:creationId xmlns:a16="http://schemas.microsoft.com/office/drawing/2014/main" id="{B4A9FF3F-F6E8-4DEE-A1C3-76A5373A710D}"/>
              </a:ext>
            </a:extLst>
          </p:cNvPr>
          <p:cNvGrpSpPr/>
          <p:nvPr/>
        </p:nvGrpSpPr>
        <p:grpSpPr>
          <a:xfrm>
            <a:off x="1806273" y="1500273"/>
            <a:ext cx="3872834" cy="2442050"/>
            <a:chOff x="1190466" y="1635565"/>
            <a:chExt cx="3872834" cy="2189951"/>
          </a:xfrm>
        </p:grpSpPr>
        <p:sp>
          <p:nvSpPr>
            <p:cNvPr id="69" name="円/楕円 68"/>
            <p:cNvSpPr/>
            <p:nvPr/>
          </p:nvSpPr>
          <p:spPr bwMode="auto">
            <a:xfrm>
              <a:off x="1647623" y="1635565"/>
              <a:ext cx="727590" cy="283813"/>
            </a:xfrm>
            <a:prstGeom prst="ellipse">
              <a:avLst/>
            </a:prstGeom>
            <a:noFill/>
            <a:ln>
              <a:solidFill>
                <a:srgbClr val="FF000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0000" tIns="90000" rIns="90000" bIns="90000" anchor="ctr"/>
            <a:lstStyle/>
            <a:p>
              <a:pPr>
                <a:defRPr/>
              </a:pPr>
              <a:endParaRPr lang="ja-JP" altLang="en-US" dirty="0">
                <a:solidFill>
                  <a:schemeClr val="tx1"/>
                </a:solidFill>
                <a:latin typeface="Tahoma" pitchFamily="34" charset="0"/>
                <a:ea typeface="HGP創英角ｺﾞｼｯｸUB" pitchFamily="50" charset="-128"/>
              </a:endParaRPr>
            </a:p>
          </p:txBody>
        </p:sp>
        <p:sp>
          <p:nvSpPr>
            <p:cNvPr id="71" name="角丸四角形吹き出し 70"/>
            <p:cNvSpPr/>
            <p:nvPr/>
          </p:nvSpPr>
          <p:spPr bwMode="auto">
            <a:xfrm>
              <a:off x="2372644" y="2074928"/>
              <a:ext cx="2690656" cy="602452"/>
            </a:xfrm>
            <a:prstGeom prst="wedgeRoundRectCallout">
              <a:avLst>
                <a:gd name="adj1" fmla="val -50230"/>
                <a:gd name="adj2" fmla="val -92397"/>
                <a:gd name="adj3" fmla="val 1666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marL="88900"/>
              <a:r>
                <a:rPr lang="ja-JP" altLang="en-US" sz="1800" dirty="0">
                  <a:cs typeface="Arial" charset="0"/>
                </a:rPr>
                <a:t>医療機器回収の主原因は、設計管理の問題である。</a:t>
              </a:r>
            </a:p>
          </p:txBody>
        </p:sp>
        <p:sp>
          <p:nvSpPr>
            <p:cNvPr id="11" name="円/楕円 68">
              <a:extLst>
                <a:ext uri="{FF2B5EF4-FFF2-40B4-BE49-F238E27FC236}">
                  <a16:creationId xmlns:a16="http://schemas.microsoft.com/office/drawing/2014/main" id="{C684E9FC-926C-42F8-8F24-003691AB130E}"/>
                </a:ext>
              </a:extLst>
            </p:cNvPr>
            <p:cNvSpPr/>
            <p:nvPr/>
          </p:nvSpPr>
          <p:spPr bwMode="auto">
            <a:xfrm>
              <a:off x="1190466" y="3541703"/>
              <a:ext cx="727590" cy="283813"/>
            </a:xfrm>
            <a:prstGeom prst="ellipse">
              <a:avLst/>
            </a:prstGeom>
            <a:noFill/>
            <a:ln>
              <a:solidFill>
                <a:srgbClr val="FF0000"/>
              </a:solidFill>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90000" tIns="90000" rIns="90000" bIns="90000" anchor="ctr"/>
            <a:lstStyle/>
            <a:p>
              <a:pPr>
                <a:defRPr/>
              </a:pPr>
              <a:endParaRPr lang="ja-JP" altLang="en-US" dirty="0">
                <a:solidFill>
                  <a:schemeClr val="tx1"/>
                </a:solidFill>
                <a:latin typeface="Tahoma" pitchFamily="34" charset="0"/>
                <a:ea typeface="HGP創英角ｺﾞｼｯｸUB" pitchFamily="50" charset="-128"/>
              </a:endParaRPr>
            </a:p>
          </p:txBody>
        </p:sp>
      </p:grpSp>
      <p:grpSp>
        <p:nvGrpSpPr>
          <p:cNvPr id="8" name="グループ化 7">
            <a:extLst>
              <a:ext uri="{FF2B5EF4-FFF2-40B4-BE49-F238E27FC236}">
                <a16:creationId xmlns:a16="http://schemas.microsoft.com/office/drawing/2014/main" id="{3CF5ED7E-F6F7-47D6-B156-B907D4A7C88D}"/>
              </a:ext>
            </a:extLst>
          </p:cNvPr>
          <p:cNvGrpSpPr/>
          <p:nvPr/>
        </p:nvGrpSpPr>
        <p:grpSpPr>
          <a:xfrm>
            <a:off x="1806274" y="5563095"/>
            <a:ext cx="9363642" cy="363954"/>
            <a:chOff x="1807219" y="5344610"/>
            <a:chExt cx="5963238" cy="363954"/>
          </a:xfrm>
        </p:grpSpPr>
        <p:sp>
          <p:nvSpPr>
            <p:cNvPr id="9" name="正方形/長方形 1">
              <a:extLst>
                <a:ext uri="{FF2B5EF4-FFF2-40B4-BE49-F238E27FC236}">
                  <a16:creationId xmlns:a16="http://schemas.microsoft.com/office/drawing/2014/main" id="{34A5C375-C1C1-4337-9E19-A55FCDC52B6F}"/>
                </a:ext>
              </a:extLst>
            </p:cNvPr>
            <p:cNvSpPr>
              <a:spLocks noChangeArrowheads="1"/>
            </p:cNvSpPr>
            <p:nvPr/>
          </p:nvSpPr>
          <p:spPr bwMode="auto">
            <a:xfrm>
              <a:off x="1807219" y="5368423"/>
              <a:ext cx="8847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FF0000"/>
                  </a:solidFill>
                  <a:latin typeface="+mn-ea"/>
                  <a:ea typeface="+mn-ea"/>
                </a:rPr>
                <a:t>医療機器</a:t>
              </a:r>
            </a:p>
          </p:txBody>
        </p:sp>
        <p:sp>
          <p:nvSpPr>
            <p:cNvPr id="10" name="正方形/長方形 12">
              <a:extLst>
                <a:ext uri="{FF2B5EF4-FFF2-40B4-BE49-F238E27FC236}">
                  <a16:creationId xmlns:a16="http://schemas.microsoft.com/office/drawing/2014/main" id="{8C36FE26-3717-495E-BC76-A8D8FE5F89DA}"/>
                </a:ext>
              </a:extLst>
            </p:cNvPr>
            <p:cNvSpPr>
              <a:spLocks noChangeArrowheads="1"/>
            </p:cNvSpPr>
            <p:nvPr/>
          </p:nvSpPr>
          <p:spPr bwMode="auto">
            <a:xfrm>
              <a:off x="2917275" y="5368423"/>
              <a:ext cx="704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医薬品</a:t>
              </a:r>
            </a:p>
          </p:txBody>
        </p:sp>
        <p:sp>
          <p:nvSpPr>
            <p:cNvPr id="12" name="正方形/長方形 13">
              <a:extLst>
                <a:ext uri="{FF2B5EF4-FFF2-40B4-BE49-F238E27FC236}">
                  <a16:creationId xmlns:a16="http://schemas.microsoft.com/office/drawing/2014/main" id="{06096A68-D7B4-48D3-B8F4-87F8771355E9}"/>
                </a:ext>
              </a:extLst>
            </p:cNvPr>
            <p:cNvSpPr>
              <a:spLocks noChangeArrowheads="1"/>
            </p:cNvSpPr>
            <p:nvPr/>
          </p:nvSpPr>
          <p:spPr bwMode="auto">
            <a:xfrm>
              <a:off x="3999684" y="5368423"/>
              <a:ext cx="523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食品</a:t>
              </a:r>
            </a:p>
          </p:txBody>
        </p:sp>
        <p:sp>
          <p:nvSpPr>
            <p:cNvPr id="13" name="正方形/長方形 14">
              <a:extLst>
                <a:ext uri="{FF2B5EF4-FFF2-40B4-BE49-F238E27FC236}">
                  <a16:creationId xmlns:a16="http://schemas.microsoft.com/office/drawing/2014/main" id="{0C3BAF32-733A-48D5-9412-ED0CFCA497E2}"/>
                </a:ext>
              </a:extLst>
            </p:cNvPr>
            <p:cNvSpPr>
              <a:spLocks noChangeArrowheads="1"/>
            </p:cNvSpPr>
            <p:nvPr/>
          </p:nvSpPr>
          <p:spPr bwMode="auto">
            <a:xfrm>
              <a:off x="4933443" y="5370010"/>
              <a:ext cx="8847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生物製剤</a:t>
              </a:r>
            </a:p>
          </p:txBody>
        </p:sp>
        <p:sp>
          <p:nvSpPr>
            <p:cNvPr id="14" name="正方形/長方形 15">
              <a:extLst>
                <a:ext uri="{FF2B5EF4-FFF2-40B4-BE49-F238E27FC236}">
                  <a16:creationId xmlns:a16="http://schemas.microsoft.com/office/drawing/2014/main" id="{161BAB9B-F047-4D47-AD84-1B690B47AB5D}"/>
                </a:ext>
              </a:extLst>
            </p:cNvPr>
            <p:cNvSpPr>
              <a:spLocks noChangeArrowheads="1"/>
            </p:cNvSpPr>
            <p:nvPr/>
          </p:nvSpPr>
          <p:spPr bwMode="auto">
            <a:xfrm>
              <a:off x="6059684" y="5370010"/>
              <a:ext cx="704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動物薬</a:t>
              </a:r>
            </a:p>
          </p:txBody>
        </p:sp>
        <p:sp>
          <p:nvSpPr>
            <p:cNvPr id="15" name="正方形/長方形 16">
              <a:extLst>
                <a:ext uri="{FF2B5EF4-FFF2-40B4-BE49-F238E27FC236}">
                  <a16:creationId xmlns:a16="http://schemas.microsoft.com/office/drawing/2014/main" id="{09133506-DC22-4E07-9ABA-281EE3794030}"/>
                </a:ext>
              </a:extLst>
            </p:cNvPr>
            <p:cNvSpPr>
              <a:spLocks noChangeArrowheads="1"/>
            </p:cNvSpPr>
            <p:nvPr/>
          </p:nvSpPr>
          <p:spPr bwMode="auto">
            <a:xfrm>
              <a:off x="7184758" y="5344610"/>
              <a:ext cx="5856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たばこ</a:t>
              </a:r>
            </a:p>
          </p:txBody>
        </p:sp>
      </p:grpSp>
    </p:spTree>
    <p:custDataLst>
      <p:tags r:id="rId1"/>
    </p:custDataLst>
    <p:extLst>
      <p:ext uri="{BB962C8B-B14F-4D97-AF65-F5344CB8AC3E}">
        <p14:creationId xmlns:p14="http://schemas.microsoft.com/office/powerpoint/2010/main" val="341974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EFB346-A837-421B-B2C5-51699626BA96}"/>
              </a:ext>
            </a:extLst>
          </p:cNvPr>
          <p:cNvPicPr>
            <a:picLocks noChangeAspect="1"/>
          </p:cNvPicPr>
          <p:nvPr/>
        </p:nvPicPr>
        <p:blipFill>
          <a:blip r:embed="rId2"/>
          <a:stretch>
            <a:fillRect/>
          </a:stretch>
        </p:blipFill>
        <p:spPr>
          <a:xfrm>
            <a:off x="623888" y="936851"/>
            <a:ext cx="10880725" cy="5264927"/>
          </a:xfrm>
          <a:prstGeom prst="rect">
            <a:avLst/>
          </a:prstGeom>
        </p:spPr>
      </p:pic>
      <p:sp>
        <p:nvSpPr>
          <p:cNvPr id="69" name="タイトル 68"/>
          <p:cNvSpPr>
            <a:spLocks noGrp="1"/>
          </p:cNvSpPr>
          <p:nvPr>
            <p:ph type="title"/>
          </p:nvPr>
        </p:nvSpPr>
        <p:spPr/>
        <p:txBody>
          <a:bodyPr/>
          <a:lstStyle/>
          <a:p>
            <a:r>
              <a:rPr lang="en-US" altLang="ja-JP" dirty="0">
                <a:solidFill>
                  <a:srgbClr val="000000"/>
                </a:solidFill>
                <a:latin typeface="Arial" panose="020B0604020202020204" pitchFamily="34" charset="0"/>
                <a:ea typeface="MS UI Gothic" panose="020B0600070205080204" pitchFamily="50" charset="-128"/>
                <a:cs typeface="Arial" panose="020B0604020202020204" pitchFamily="34" charset="0"/>
              </a:rPr>
              <a:t>FDA</a:t>
            </a:r>
            <a:r>
              <a:rPr lang="ja-JP" altLang="ja-JP" dirty="0">
                <a:solidFill>
                  <a:srgbClr val="000000"/>
                </a:solidFill>
                <a:latin typeface="Arial" panose="020B0604020202020204" pitchFamily="34" charset="0"/>
                <a:ea typeface="MS UI Gothic" panose="020B0600070205080204" pitchFamily="50" charset="-128"/>
                <a:cs typeface="Arial" panose="020B0604020202020204" pitchFamily="34" charset="0"/>
              </a:rPr>
              <a:t>センター毎のクラス</a:t>
            </a:r>
            <a:r>
              <a:rPr lang="en-US" altLang="ja-JP" dirty="0">
                <a:solidFill>
                  <a:srgbClr val="000000"/>
                </a:solidFill>
                <a:latin typeface="Arial" panose="020B0604020202020204" pitchFamily="34" charset="0"/>
                <a:ea typeface="MS UI Gothic" panose="020B0600070205080204" pitchFamily="50" charset="-128"/>
                <a:cs typeface="Arial" panose="020B0604020202020204" pitchFamily="34" charset="0"/>
              </a:rPr>
              <a:t>Ⅰ </a:t>
            </a:r>
            <a:r>
              <a:rPr lang="ja-JP" altLang="ja-JP" dirty="0">
                <a:solidFill>
                  <a:srgbClr val="000000"/>
                </a:solidFill>
                <a:latin typeface="Arial" panose="020B0604020202020204" pitchFamily="34" charset="0"/>
                <a:ea typeface="MS UI Gothic" panose="020B0600070205080204" pitchFamily="50" charset="-128"/>
                <a:cs typeface="Arial" panose="020B0604020202020204" pitchFamily="34" charset="0"/>
              </a:rPr>
              <a:t>回収　</a:t>
            </a:r>
            <a:r>
              <a:rPr lang="en-US" altLang="ja-JP" dirty="0">
                <a:solidFill>
                  <a:srgbClr val="000000"/>
                </a:solidFill>
                <a:latin typeface="Arial" panose="020B0604020202020204" pitchFamily="34" charset="0"/>
                <a:ea typeface="MS UI Gothic" panose="020B0600070205080204" pitchFamily="50" charset="-128"/>
                <a:cs typeface="Arial" panose="020B0604020202020204" pitchFamily="34" charset="0"/>
              </a:rPr>
              <a:t>2017</a:t>
            </a:r>
            <a:r>
              <a:rPr lang="ja-JP" altLang="ja-JP" dirty="0">
                <a:solidFill>
                  <a:srgbClr val="000000"/>
                </a:solidFill>
                <a:latin typeface="Arial" panose="020B0604020202020204" pitchFamily="34" charset="0"/>
                <a:ea typeface="MS UI Gothic" panose="020B0600070205080204" pitchFamily="50" charset="-128"/>
                <a:cs typeface="Arial" panose="020B0604020202020204" pitchFamily="34" charset="0"/>
              </a:rPr>
              <a:t>年</a:t>
            </a:r>
            <a:endParaRPr kumimoji="1" lang="ja-JP" altLang="en-US" dirty="0"/>
          </a:p>
        </p:txBody>
      </p:sp>
      <p:sp>
        <p:nvSpPr>
          <p:cNvPr id="4" name="正方形/長方形 3"/>
          <p:cNvSpPr/>
          <p:nvPr/>
        </p:nvSpPr>
        <p:spPr>
          <a:xfrm>
            <a:off x="687387" y="5855676"/>
            <a:ext cx="2853666" cy="307777"/>
          </a:xfrm>
          <a:prstGeom prst="rect">
            <a:avLst/>
          </a:prstGeom>
        </p:spPr>
        <p:txBody>
          <a:bodyPr wrap="none">
            <a:spAutoFit/>
          </a:bodyPr>
          <a:lstStyle/>
          <a:p>
            <a:r>
              <a:rPr lang="ja-JP" altLang="en-US" sz="1400" dirty="0"/>
              <a:t>クラス</a:t>
            </a:r>
            <a:r>
              <a:rPr lang="en-US" altLang="ja-JP" sz="1400" dirty="0"/>
              <a:t>I</a:t>
            </a:r>
            <a:r>
              <a:rPr lang="ja-JP" altLang="en-US" sz="1400" dirty="0"/>
              <a:t>：死亡または重篤な障害の恐れ</a:t>
            </a:r>
          </a:p>
        </p:txBody>
      </p:sp>
      <p:grpSp>
        <p:nvGrpSpPr>
          <p:cNvPr id="5" name="グループ化 4">
            <a:extLst>
              <a:ext uri="{FF2B5EF4-FFF2-40B4-BE49-F238E27FC236}">
                <a16:creationId xmlns:a16="http://schemas.microsoft.com/office/drawing/2014/main" id="{0A14D3B1-8248-4E2C-B019-10BFB7C5221C}"/>
              </a:ext>
            </a:extLst>
          </p:cNvPr>
          <p:cNvGrpSpPr/>
          <p:nvPr/>
        </p:nvGrpSpPr>
        <p:grpSpPr>
          <a:xfrm>
            <a:off x="1861028" y="5086731"/>
            <a:ext cx="9363642" cy="363954"/>
            <a:chOff x="1807219" y="5344610"/>
            <a:chExt cx="5963238" cy="363954"/>
          </a:xfrm>
        </p:grpSpPr>
        <p:sp>
          <p:nvSpPr>
            <p:cNvPr id="6" name="正方形/長方形 1">
              <a:extLst>
                <a:ext uri="{FF2B5EF4-FFF2-40B4-BE49-F238E27FC236}">
                  <a16:creationId xmlns:a16="http://schemas.microsoft.com/office/drawing/2014/main" id="{4A3C581A-E16D-43B3-93A6-E7745636ADC2}"/>
                </a:ext>
              </a:extLst>
            </p:cNvPr>
            <p:cNvSpPr>
              <a:spLocks noChangeArrowheads="1"/>
            </p:cNvSpPr>
            <p:nvPr/>
          </p:nvSpPr>
          <p:spPr bwMode="auto">
            <a:xfrm>
              <a:off x="1807219" y="5368423"/>
              <a:ext cx="8847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FF0000"/>
                  </a:solidFill>
                  <a:latin typeface="+mn-ea"/>
                  <a:ea typeface="+mn-ea"/>
                </a:rPr>
                <a:t>医療機器</a:t>
              </a:r>
            </a:p>
          </p:txBody>
        </p:sp>
        <p:sp>
          <p:nvSpPr>
            <p:cNvPr id="7" name="正方形/長方形 12">
              <a:extLst>
                <a:ext uri="{FF2B5EF4-FFF2-40B4-BE49-F238E27FC236}">
                  <a16:creationId xmlns:a16="http://schemas.microsoft.com/office/drawing/2014/main" id="{7DD17451-180D-47B8-BD8F-3996C59A08AB}"/>
                </a:ext>
              </a:extLst>
            </p:cNvPr>
            <p:cNvSpPr>
              <a:spLocks noChangeArrowheads="1"/>
            </p:cNvSpPr>
            <p:nvPr/>
          </p:nvSpPr>
          <p:spPr bwMode="auto">
            <a:xfrm>
              <a:off x="2917275" y="5368423"/>
              <a:ext cx="704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医薬品</a:t>
              </a:r>
            </a:p>
          </p:txBody>
        </p:sp>
        <p:sp>
          <p:nvSpPr>
            <p:cNvPr id="8" name="正方形/長方形 13">
              <a:extLst>
                <a:ext uri="{FF2B5EF4-FFF2-40B4-BE49-F238E27FC236}">
                  <a16:creationId xmlns:a16="http://schemas.microsoft.com/office/drawing/2014/main" id="{39667BC4-1BC2-4E2E-8CA3-161E74D17716}"/>
                </a:ext>
              </a:extLst>
            </p:cNvPr>
            <p:cNvSpPr>
              <a:spLocks noChangeArrowheads="1"/>
            </p:cNvSpPr>
            <p:nvPr/>
          </p:nvSpPr>
          <p:spPr bwMode="auto">
            <a:xfrm>
              <a:off x="3999684" y="5368423"/>
              <a:ext cx="523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食品</a:t>
              </a:r>
            </a:p>
          </p:txBody>
        </p:sp>
        <p:sp>
          <p:nvSpPr>
            <p:cNvPr id="9" name="正方形/長方形 14">
              <a:extLst>
                <a:ext uri="{FF2B5EF4-FFF2-40B4-BE49-F238E27FC236}">
                  <a16:creationId xmlns:a16="http://schemas.microsoft.com/office/drawing/2014/main" id="{29BA31A4-2BEB-4CB7-A448-BB824134F60F}"/>
                </a:ext>
              </a:extLst>
            </p:cNvPr>
            <p:cNvSpPr>
              <a:spLocks noChangeArrowheads="1"/>
            </p:cNvSpPr>
            <p:nvPr/>
          </p:nvSpPr>
          <p:spPr bwMode="auto">
            <a:xfrm>
              <a:off x="4933443" y="5370010"/>
              <a:ext cx="8847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生物製剤</a:t>
              </a:r>
            </a:p>
          </p:txBody>
        </p:sp>
        <p:sp>
          <p:nvSpPr>
            <p:cNvPr id="10" name="正方形/長方形 15">
              <a:extLst>
                <a:ext uri="{FF2B5EF4-FFF2-40B4-BE49-F238E27FC236}">
                  <a16:creationId xmlns:a16="http://schemas.microsoft.com/office/drawing/2014/main" id="{2D1E7EC6-7E00-42A6-9DAC-E2C69BC3096E}"/>
                </a:ext>
              </a:extLst>
            </p:cNvPr>
            <p:cNvSpPr>
              <a:spLocks noChangeArrowheads="1"/>
            </p:cNvSpPr>
            <p:nvPr/>
          </p:nvSpPr>
          <p:spPr bwMode="auto">
            <a:xfrm>
              <a:off x="6059684" y="5370010"/>
              <a:ext cx="704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動物薬</a:t>
              </a:r>
            </a:p>
          </p:txBody>
        </p:sp>
        <p:sp>
          <p:nvSpPr>
            <p:cNvPr id="11" name="正方形/長方形 16">
              <a:extLst>
                <a:ext uri="{FF2B5EF4-FFF2-40B4-BE49-F238E27FC236}">
                  <a16:creationId xmlns:a16="http://schemas.microsoft.com/office/drawing/2014/main" id="{65F6F991-0D87-4EF4-B966-BEA0B96AA971}"/>
                </a:ext>
              </a:extLst>
            </p:cNvPr>
            <p:cNvSpPr>
              <a:spLocks noChangeArrowheads="1"/>
            </p:cNvSpPr>
            <p:nvPr/>
          </p:nvSpPr>
          <p:spPr bwMode="auto">
            <a:xfrm>
              <a:off x="7184758" y="5344610"/>
              <a:ext cx="5856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600" dirty="0">
                  <a:solidFill>
                    <a:srgbClr val="0070C0"/>
                  </a:solidFill>
                  <a:latin typeface="+mn-ea"/>
                  <a:ea typeface="+mn-ea"/>
                </a:rPr>
                <a:t>たばこ</a:t>
              </a:r>
            </a:p>
          </p:txBody>
        </p:sp>
      </p:grpSp>
    </p:spTree>
    <p:extLst>
      <p:ext uri="{BB962C8B-B14F-4D97-AF65-F5344CB8AC3E}">
        <p14:creationId xmlns:p14="http://schemas.microsoft.com/office/powerpoint/2010/main" val="348050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898" name="AutoShape 2"/>
          <p:cNvSpPr>
            <a:spLocks noChangeArrowheads="1"/>
          </p:cNvSpPr>
          <p:nvPr/>
        </p:nvSpPr>
        <p:spPr bwMode="auto">
          <a:xfrm>
            <a:off x="3956277" y="2460878"/>
            <a:ext cx="4280059" cy="492125"/>
          </a:xfrm>
          <a:prstGeom prst="roundRect">
            <a:avLst>
              <a:gd name="adj" fmla="val 16667"/>
            </a:avLst>
          </a:prstGeom>
          <a:solidFill>
            <a:schemeClr val="bg1"/>
          </a:solidFill>
          <a:ln w="9525">
            <a:solidFill>
              <a:srgbClr val="000000"/>
            </a:solidFill>
            <a:round/>
            <a:headEnd/>
            <a:tailEnd/>
          </a:ln>
          <a:effectLst>
            <a:outerShdw dist="107763" dir="2700000" algn="ctr" rotWithShape="0">
              <a:schemeClr val="tx2">
                <a:alpha val="50000"/>
              </a:schemeClr>
            </a:outerShdw>
          </a:effectLst>
        </p:spPr>
        <p:txBody>
          <a:bodyPr wrap="none" anchor="ctr"/>
          <a:lstStyle/>
          <a:p>
            <a:pPr algn="ctr">
              <a:lnSpc>
                <a:spcPct val="80000"/>
              </a:lnSpc>
              <a:spcBef>
                <a:spcPct val="0"/>
              </a:spcBef>
              <a:defRPr/>
            </a:pPr>
            <a:endParaRPr kumimoji="1" lang="ja-JP" altLang="en-US" sz="2000" b="1" dirty="0">
              <a:latin typeface="MS UI Gothic" pitchFamily="50" charset="-128"/>
            </a:endParaRPr>
          </a:p>
        </p:txBody>
      </p:sp>
      <p:sp>
        <p:nvSpPr>
          <p:cNvPr id="32771" name="Rectangle 3"/>
          <p:cNvSpPr>
            <a:spLocks noChangeArrowheads="1"/>
          </p:cNvSpPr>
          <p:nvPr/>
        </p:nvSpPr>
        <p:spPr bwMode="auto">
          <a:xfrm>
            <a:off x="4567069" y="1975374"/>
            <a:ext cx="3055705" cy="2923877"/>
          </a:xfrm>
          <a:prstGeom prst="rect">
            <a:avLst/>
          </a:prstGeom>
          <a:noFill/>
          <a:ln w="12700">
            <a:noFill/>
            <a:miter lim="800000"/>
            <a:headEnd type="none" w="sm" len="sm"/>
            <a:tailEnd type="none" w="sm" len="sm"/>
          </a:ln>
        </p:spPr>
        <p:txBody>
          <a:bodyPr wrap="square" anchor="ctr" anchorCtr="0">
            <a:spAutoFit/>
          </a:bodyPr>
          <a:lstStyle/>
          <a:p>
            <a:pPr marL="457200" indent="-457200">
              <a:spcBef>
                <a:spcPts val="0"/>
              </a:spcBef>
              <a:buFontTx/>
              <a:buAutoNum type="arabicPeriod"/>
            </a:pPr>
            <a:r>
              <a:rPr lang="ja-JP" altLang="en-US" sz="2400" dirty="0"/>
              <a:t>はじめに</a:t>
            </a:r>
            <a:endParaRPr lang="en-US" altLang="ja-JP" sz="2400" dirty="0"/>
          </a:p>
          <a:p>
            <a:pPr marL="457200" indent="-457200">
              <a:spcBef>
                <a:spcPts val="0"/>
              </a:spcBef>
              <a:buFontTx/>
              <a:buAutoNum type="arabicPeriod"/>
            </a:pPr>
            <a:endParaRPr lang="en-US" altLang="ja-JP" sz="800" dirty="0"/>
          </a:p>
          <a:p>
            <a:pPr marL="457200" indent="-457200">
              <a:spcBef>
                <a:spcPts val="0"/>
              </a:spcBef>
              <a:buFontTx/>
              <a:buAutoNum type="arabicPeriod"/>
            </a:pPr>
            <a:r>
              <a:rPr lang="en-US" altLang="ja-JP" sz="2400" dirty="0"/>
              <a:t>CAPA</a:t>
            </a:r>
            <a:r>
              <a:rPr lang="ja-JP" altLang="en-US" sz="2400" dirty="0"/>
              <a:t>とは</a:t>
            </a:r>
            <a:endParaRPr lang="en-US" altLang="ja-JP" sz="2400" dirty="0"/>
          </a:p>
          <a:p>
            <a:pPr marL="457200" indent="-457200">
              <a:spcBef>
                <a:spcPts val="0"/>
              </a:spcBef>
              <a:buFontTx/>
              <a:buAutoNum type="arabicPeriod"/>
            </a:pPr>
            <a:endParaRPr lang="en-US" altLang="ja-JP" sz="800" dirty="0"/>
          </a:p>
          <a:p>
            <a:pPr marL="457200" indent="-457200">
              <a:spcBef>
                <a:spcPts val="0"/>
              </a:spcBef>
              <a:buFontTx/>
              <a:buAutoNum type="arabicPeriod"/>
            </a:pPr>
            <a:r>
              <a:rPr lang="en-US" altLang="ja-JP" sz="2400" dirty="0"/>
              <a:t>CAPA</a:t>
            </a:r>
            <a:r>
              <a:rPr lang="ja-JP" altLang="en-US" sz="2400" dirty="0"/>
              <a:t>の要点</a:t>
            </a:r>
            <a:endParaRPr kumimoji="1" lang="en-US" altLang="ja-JP" sz="800" dirty="0"/>
          </a:p>
          <a:p>
            <a:pPr marL="457200" indent="-457200">
              <a:spcBef>
                <a:spcPts val="0"/>
              </a:spcBef>
              <a:buFontTx/>
              <a:buAutoNum type="arabicPeriod"/>
            </a:pPr>
            <a:r>
              <a:rPr lang="ja-JP" altLang="en-US" sz="2400" dirty="0"/>
              <a:t>医療機器と</a:t>
            </a:r>
            <a:r>
              <a:rPr lang="en-US" altLang="ja-JP" sz="2400" dirty="0"/>
              <a:t>CAPA</a:t>
            </a:r>
            <a:endParaRPr lang="en-US" altLang="ja-JP" sz="800" dirty="0"/>
          </a:p>
          <a:p>
            <a:pPr marL="457200" indent="-457200">
              <a:spcBef>
                <a:spcPts val="0"/>
              </a:spcBef>
              <a:buFontTx/>
              <a:buAutoNum type="arabicPeriod"/>
            </a:pPr>
            <a:r>
              <a:rPr lang="ja-JP" altLang="en-US" sz="2400" dirty="0"/>
              <a:t>医薬品と</a:t>
            </a:r>
            <a:r>
              <a:rPr lang="en-US" altLang="ja-JP" sz="2400" dirty="0"/>
              <a:t>CAPA</a:t>
            </a:r>
          </a:p>
          <a:p>
            <a:pPr marL="457200" indent="-457200">
              <a:spcBef>
                <a:spcPts val="0"/>
              </a:spcBef>
              <a:buFontTx/>
              <a:buAutoNum type="arabicPeriod"/>
            </a:pPr>
            <a:r>
              <a:rPr lang="ja-JP" altLang="en-US" sz="2400" dirty="0"/>
              <a:t>根本的原因の究明</a:t>
            </a:r>
            <a:endParaRPr lang="en-US" altLang="ja-JP" sz="800" dirty="0"/>
          </a:p>
          <a:p>
            <a:pPr marL="457200" indent="-457200">
              <a:spcBef>
                <a:spcPts val="0"/>
              </a:spcBef>
              <a:buFontTx/>
              <a:buAutoNum type="arabicPeriod"/>
            </a:pPr>
            <a:r>
              <a:rPr lang="ja-JP" altLang="en-US" sz="2400" dirty="0"/>
              <a:t>品質監査と</a:t>
            </a:r>
            <a:r>
              <a:rPr lang="en-US" altLang="ja-JP" sz="2400" dirty="0"/>
              <a:t>CAPA</a:t>
            </a:r>
            <a:endParaRPr lang="en-US" altLang="ja-JP" sz="800" dirty="0"/>
          </a:p>
        </p:txBody>
      </p:sp>
      <p:sp>
        <p:nvSpPr>
          <p:cNvPr id="32772" name="Rectangle 4"/>
          <p:cNvSpPr>
            <a:spLocks noGrp="1" noChangeArrowheads="1"/>
          </p:cNvSpPr>
          <p:nvPr>
            <p:ph type="title" idx="4294967295"/>
          </p:nvPr>
        </p:nvSpPr>
        <p:spPr/>
        <p:txBody>
          <a:bodyPr/>
          <a:lstStyle/>
          <a:p>
            <a:r>
              <a:rPr kumimoji="1" lang="en-US" altLang="ja-JP" dirty="0">
                <a:solidFill>
                  <a:schemeClr val="tx2"/>
                </a:solidFill>
              </a:rPr>
              <a:t>Table of contents</a:t>
            </a:r>
            <a:endParaRPr kumimoji="1" lang="ja-JP" altLang="en-US" dirty="0">
              <a:solidFill>
                <a:schemeClr val="tx2"/>
              </a:solidFill>
            </a:endParaRPr>
          </a:p>
        </p:txBody>
      </p:sp>
    </p:spTree>
    <p:extLst>
      <p:ext uri="{BB962C8B-B14F-4D97-AF65-F5344CB8AC3E}">
        <p14:creationId xmlns:p14="http://schemas.microsoft.com/office/powerpoint/2010/main" val="31755992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898" name="AutoShape 2"/>
          <p:cNvSpPr>
            <a:spLocks noChangeArrowheads="1"/>
          </p:cNvSpPr>
          <p:nvPr/>
        </p:nvSpPr>
        <p:spPr bwMode="auto">
          <a:xfrm>
            <a:off x="3956277" y="2028616"/>
            <a:ext cx="4280059" cy="492125"/>
          </a:xfrm>
          <a:prstGeom prst="roundRect">
            <a:avLst>
              <a:gd name="adj" fmla="val 16667"/>
            </a:avLst>
          </a:prstGeom>
          <a:solidFill>
            <a:schemeClr val="bg1"/>
          </a:solidFill>
          <a:ln w="9525">
            <a:solidFill>
              <a:srgbClr val="000000"/>
            </a:solidFill>
            <a:round/>
            <a:headEnd/>
            <a:tailEnd/>
          </a:ln>
          <a:effectLst>
            <a:outerShdw dist="107763" dir="2700000" algn="ctr" rotWithShape="0">
              <a:schemeClr val="tx2">
                <a:alpha val="50000"/>
              </a:schemeClr>
            </a:outerShdw>
          </a:effectLst>
        </p:spPr>
        <p:txBody>
          <a:bodyPr wrap="none" anchor="ctr"/>
          <a:lstStyle/>
          <a:p>
            <a:pPr algn="ctr">
              <a:lnSpc>
                <a:spcPct val="80000"/>
              </a:lnSpc>
              <a:spcBef>
                <a:spcPct val="0"/>
              </a:spcBef>
              <a:defRPr/>
            </a:pPr>
            <a:endParaRPr kumimoji="1" lang="ja-JP" altLang="en-US" sz="2000" b="1" dirty="0">
              <a:latin typeface="MS UI Gothic" pitchFamily="50" charset="-128"/>
            </a:endParaRPr>
          </a:p>
        </p:txBody>
      </p:sp>
      <p:sp>
        <p:nvSpPr>
          <p:cNvPr id="32771" name="Rectangle 3"/>
          <p:cNvSpPr>
            <a:spLocks noChangeArrowheads="1"/>
          </p:cNvSpPr>
          <p:nvPr/>
        </p:nvSpPr>
        <p:spPr bwMode="auto">
          <a:xfrm>
            <a:off x="4567069" y="2036929"/>
            <a:ext cx="3055705" cy="2800767"/>
          </a:xfrm>
          <a:prstGeom prst="rect">
            <a:avLst/>
          </a:prstGeom>
          <a:noFill/>
          <a:ln w="12700">
            <a:noFill/>
            <a:miter lim="800000"/>
            <a:headEnd type="none" w="sm" len="sm"/>
            <a:tailEnd type="none" w="sm" len="sm"/>
          </a:ln>
        </p:spPr>
        <p:txBody>
          <a:bodyPr wrap="square" anchor="ctr" anchorCtr="0">
            <a:spAutoFit/>
          </a:bodyPr>
          <a:lstStyle/>
          <a:p>
            <a:pPr marL="457200" indent="-457200">
              <a:spcBef>
                <a:spcPts val="0"/>
              </a:spcBef>
              <a:buFontTx/>
              <a:buAutoNum type="arabicPeriod"/>
            </a:pPr>
            <a:r>
              <a:rPr lang="ja-JP" altLang="en-US" sz="2400" dirty="0"/>
              <a:t>はじめに</a:t>
            </a:r>
            <a:endParaRPr lang="en-US" altLang="ja-JP" sz="2400" dirty="0"/>
          </a:p>
          <a:p>
            <a:pPr marL="457200" indent="-457200">
              <a:spcBef>
                <a:spcPts val="0"/>
              </a:spcBef>
              <a:buFontTx/>
              <a:buAutoNum type="arabicPeriod"/>
            </a:pPr>
            <a:endParaRPr lang="en-US" altLang="ja-JP" sz="800" dirty="0"/>
          </a:p>
          <a:p>
            <a:pPr marL="457200" indent="-457200">
              <a:spcBef>
                <a:spcPts val="0"/>
              </a:spcBef>
              <a:buFontTx/>
              <a:buAutoNum type="arabicPeriod"/>
            </a:pPr>
            <a:r>
              <a:rPr lang="en-US" altLang="ja-JP" sz="2400" dirty="0"/>
              <a:t>CAPA</a:t>
            </a:r>
            <a:r>
              <a:rPr lang="ja-JP" altLang="en-US" sz="2400" dirty="0"/>
              <a:t>とは</a:t>
            </a:r>
            <a:endParaRPr lang="en-US" altLang="ja-JP" sz="2400" dirty="0"/>
          </a:p>
          <a:p>
            <a:pPr marL="457200" indent="-457200">
              <a:spcBef>
                <a:spcPts val="0"/>
              </a:spcBef>
              <a:buFontTx/>
              <a:buAutoNum type="arabicPeriod"/>
            </a:pPr>
            <a:r>
              <a:rPr lang="en-US" altLang="ja-JP" sz="2400" dirty="0"/>
              <a:t>CAPA</a:t>
            </a:r>
            <a:r>
              <a:rPr lang="ja-JP" altLang="en-US" sz="2400" dirty="0"/>
              <a:t>の要点</a:t>
            </a:r>
            <a:endParaRPr kumimoji="1" lang="en-US" altLang="ja-JP" sz="800" dirty="0"/>
          </a:p>
          <a:p>
            <a:pPr marL="457200" indent="-457200">
              <a:spcBef>
                <a:spcPts val="0"/>
              </a:spcBef>
              <a:buFontTx/>
              <a:buAutoNum type="arabicPeriod"/>
            </a:pPr>
            <a:r>
              <a:rPr lang="ja-JP" altLang="en-US" sz="2400" dirty="0"/>
              <a:t>医療機器と</a:t>
            </a:r>
            <a:r>
              <a:rPr lang="en-US" altLang="ja-JP" sz="2400" dirty="0"/>
              <a:t>CAPA</a:t>
            </a:r>
            <a:endParaRPr lang="en-US" altLang="ja-JP" sz="800" dirty="0"/>
          </a:p>
          <a:p>
            <a:pPr marL="457200" indent="-457200">
              <a:spcBef>
                <a:spcPts val="0"/>
              </a:spcBef>
              <a:buFontTx/>
              <a:buAutoNum type="arabicPeriod"/>
            </a:pPr>
            <a:r>
              <a:rPr lang="ja-JP" altLang="en-US" sz="2400" dirty="0"/>
              <a:t>医薬品と</a:t>
            </a:r>
            <a:r>
              <a:rPr lang="en-US" altLang="ja-JP" sz="2400" dirty="0"/>
              <a:t>CAPA</a:t>
            </a:r>
          </a:p>
          <a:p>
            <a:pPr marL="457200" indent="-457200">
              <a:spcBef>
                <a:spcPts val="0"/>
              </a:spcBef>
              <a:buFontTx/>
              <a:buAutoNum type="arabicPeriod"/>
            </a:pPr>
            <a:r>
              <a:rPr lang="ja-JP" altLang="en-US" sz="2400" dirty="0"/>
              <a:t>根本的原因の究明</a:t>
            </a:r>
            <a:endParaRPr lang="en-US" altLang="ja-JP" sz="800" dirty="0"/>
          </a:p>
          <a:p>
            <a:pPr marL="457200" indent="-457200">
              <a:spcBef>
                <a:spcPts val="0"/>
              </a:spcBef>
              <a:buFontTx/>
              <a:buAutoNum type="arabicPeriod"/>
            </a:pPr>
            <a:r>
              <a:rPr lang="ja-JP" altLang="en-US" sz="2400" dirty="0"/>
              <a:t>品質監査と</a:t>
            </a:r>
            <a:r>
              <a:rPr lang="en-US" altLang="ja-JP" sz="2400" dirty="0"/>
              <a:t>CAPA</a:t>
            </a:r>
            <a:endParaRPr lang="en-US" altLang="ja-JP" sz="800" dirty="0"/>
          </a:p>
        </p:txBody>
      </p:sp>
      <p:sp>
        <p:nvSpPr>
          <p:cNvPr id="32772" name="Rectangle 4"/>
          <p:cNvSpPr>
            <a:spLocks noGrp="1" noChangeArrowheads="1"/>
          </p:cNvSpPr>
          <p:nvPr>
            <p:ph type="title" idx="4294967295"/>
          </p:nvPr>
        </p:nvSpPr>
        <p:spPr/>
        <p:txBody>
          <a:bodyPr/>
          <a:lstStyle/>
          <a:p>
            <a:r>
              <a:rPr kumimoji="1" lang="en-US" altLang="ja-JP" dirty="0">
                <a:solidFill>
                  <a:schemeClr val="tx2"/>
                </a:solidFill>
              </a:rPr>
              <a:t>Table of contents</a:t>
            </a:r>
            <a:endParaRPr kumimoji="1" lang="ja-JP" altLang="en-US" dirty="0">
              <a:solidFill>
                <a:schemeClr val="tx2"/>
              </a:solidFill>
            </a:endParaRPr>
          </a:p>
        </p:txBody>
      </p:sp>
    </p:spTree>
    <p:extLst>
      <p:ext uri="{BB962C8B-B14F-4D97-AF65-F5344CB8AC3E}">
        <p14:creationId xmlns:p14="http://schemas.microsoft.com/office/powerpoint/2010/main" val="32806758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en-US" altLang="ja-JP" sz="2400" dirty="0"/>
              <a:t>CAPA</a:t>
            </a:r>
            <a:r>
              <a:rPr lang="ja-JP" altLang="en-US" sz="2400" dirty="0"/>
              <a:t>とは</a:t>
            </a:r>
          </a:p>
        </p:txBody>
      </p:sp>
      <p:sp>
        <p:nvSpPr>
          <p:cNvPr id="31747" name="Rectangle 3"/>
          <p:cNvSpPr>
            <a:spLocks noGrp="1" noChangeArrowheads="1"/>
          </p:cNvSpPr>
          <p:nvPr>
            <p:ph idx="1"/>
          </p:nvPr>
        </p:nvSpPr>
        <p:spPr>
          <a:xfrm>
            <a:off x="587375" y="1052513"/>
            <a:ext cx="10878080" cy="1791260"/>
          </a:xfrm>
          <a:ln/>
        </p:spPr>
        <p:style>
          <a:lnRef idx="2">
            <a:schemeClr val="dk1"/>
          </a:lnRef>
          <a:fillRef idx="1">
            <a:schemeClr val="lt1"/>
          </a:fillRef>
          <a:effectRef idx="0">
            <a:schemeClr val="dk1"/>
          </a:effectRef>
          <a:fontRef idx="minor">
            <a:schemeClr val="dk1"/>
          </a:fontRef>
        </p:style>
        <p:txBody>
          <a:bodyPr/>
          <a:lstStyle/>
          <a:p>
            <a:pPr marL="93663" indent="0" eaLnBrk="1" hangingPunct="1">
              <a:buNone/>
              <a:tabLst/>
            </a:pPr>
            <a:r>
              <a:rPr lang="en-US" altLang="ja-JP" sz="2400" dirty="0"/>
              <a:t>CAPA </a:t>
            </a:r>
            <a:r>
              <a:rPr lang="ja-JP" altLang="en-US" sz="2400" dirty="0"/>
              <a:t>： </a:t>
            </a:r>
            <a:r>
              <a:rPr lang="en-US" altLang="ja-JP" sz="2400" dirty="0"/>
              <a:t>Corrective Action and Preventive Action</a:t>
            </a:r>
            <a:r>
              <a:rPr lang="ja-JP" altLang="en-US" sz="2400" dirty="0"/>
              <a:t>（是正処置・予防処置）</a:t>
            </a:r>
            <a:endParaRPr lang="en-US" altLang="ja-JP" sz="2400" dirty="0"/>
          </a:p>
          <a:p>
            <a:pPr marL="93663" indent="0" eaLnBrk="1" hangingPunct="1">
              <a:buNone/>
              <a:tabLst/>
            </a:pPr>
            <a:endParaRPr lang="en-US" altLang="ja-JP" sz="2400" dirty="0"/>
          </a:p>
          <a:p>
            <a:pPr marL="93663" indent="0" eaLnBrk="1" hangingPunct="1">
              <a:buNone/>
              <a:tabLst/>
            </a:pPr>
            <a:endParaRPr lang="en-US" altLang="ja-JP" sz="2400" dirty="0"/>
          </a:p>
          <a:p>
            <a:pPr marL="93663" indent="0" algn="ctr" eaLnBrk="1" hangingPunct="1">
              <a:buNone/>
              <a:tabLst/>
            </a:pPr>
            <a:r>
              <a:rPr lang="ja-JP" altLang="en-US" sz="2400" dirty="0"/>
              <a:t>不具合の</a:t>
            </a:r>
            <a:r>
              <a:rPr lang="ja-JP" altLang="en-US" sz="2400" dirty="0">
                <a:solidFill>
                  <a:srgbClr val="FF0000"/>
                </a:solidFill>
              </a:rPr>
              <a:t>再発防止・未然防止</a:t>
            </a:r>
            <a:r>
              <a:rPr lang="ja-JP" altLang="en-US" sz="2400" dirty="0"/>
              <a:t>に関する標準的な手法</a:t>
            </a:r>
          </a:p>
        </p:txBody>
      </p:sp>
      <p:sp>
        <p:nvSpPr>
          <p:cNvPr id="2" name="正方形/長方形 1"/>
          <p:cNvSpPr/>
          <p:nvPr/>
        </p:nvSpPr>
        <p:spPr>
          <a:xfrm>
            <a:off x="3188730" y="3915755"/>
            <a:ext cx="5809958" cy="18004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pPr>
            <a:r>
              <a:rPr lang="en-US" altLang="ja-JP" sz="2400" dirty="0"/>
              <a:t>CAPA </a:t>
            </a:r>
            <a:r>
              <a:rPr lang="ja-JP" altLang="en-US" sz="2400" dirty="0"/>
              <a:t>は大きく</a:t>
            </a:r>
            <a:r>
              <a:rPr lang="en-US" altLang="ja-JP" sz="2400" dirty="0"/>
              <a:t>2</a:t>
            </a:r>
            <a:r>
              <a:rPr lang="ja-JP" altLang="en-US" sz="2400" dirty="0" err="1"/>
              <a:t>つに</a:t>
            </a:r>
            <a:r>
              <a:rPr lang="ja-JP" altLang="en-US" sz="2400" dirty="0"/>
              <a:t>分類される</a:t>
            </a:r>
            <a:endParaRPr lang="en-US" altLang="ja-JP" sz="2400" dirty="0"/>
          </a:p>
          <a:p>
            <a:pPr>
              <a:spcBef>
                <a:spcPts val="600"/>
              </a:spcBef>
            </a:pPr>
            <a:r>
              <a:rPr lang="en-US" altLang="ja-JP" sz="2400" dirty="0"/>
              <a:t>Corrective Action and Preventive Action</a:t>
            </a:r>
          </a:p>
          <a:p>
            <a:pPr marL="360363" indent="-266700">
              <a:spcBef>
                <a:spcPts val="600"/>
              </a:spcBef>
              <a:buClr>
                <a:schemeClr val="accent1"/>
              </a:buClr>
              <a:buFont typeface="Wingdings" panose="05000000000000000000" pitchFamily="2" charset="2"/>
              <a:buChar char="n"/>
            </a:pPr>
            <a:r>
              <a:rPr lang="en-US" altLang="ja-JP" sz="2400" dirty="0"/>
              <a:t>Corrective Action → </a:t>
            </a:r>
            <a:r>
              <a:rPr lang="ja-JP" altLang="en-US" sz="2400" dirty="0"/>
              <a:t>是正処置</a:t>
            </a:r>
          </a:p>
          <a:p>
            <a:pPr marL="360363" indent="-266700">
              <a:spcBef>
                <a:spcPts val="600"/>
              </a:spcBef>
              <a:buClr>
                <a:schemeClr val="accent1"/>
              </a:buClr>
              <a:buFont typeface="Wingdings" panose="05000000000000000000" pitchFamily="2" charset="2"/>
              <a:buChar char="n"/>
            </a:pPr>
            <a:r>
              <a:rPr lang="en-US" altLang="ja-JP" sz="2400" dirty="0"/>
              <a:t>Preventive Action → </a:t>
            </a:r>
            <a:r>
              <a:rPr lang="ja-JP" altLang="en-US" sz="2400" dirty="0"/>
              <a:t>予防処置</a:t>
            </a:r>
          </a:p>
        </p:txBody>
      </p:sp>
      <p:sp>
        <p:nvSpPr>
          <p:cNvPr id="3" name="下矢印 2"/>
          <p:cNvSpPr/>
          <p:nvPr/>
        </p:nvSpPr>
        <p:spPr bwMode="auto">
          <a:xfrm>
            <a:off x="5688768" y="1702879"/>
            <a:ext cx="814464" cy="490527"/>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endParaRPr lang="ja-JP" altLang="en-US">
              <a:solidFill>
                <a:schemeClr val="tx1"/>
              </a:solidFill>
              <a:latin typeface="Arial" charset="0"/>
              <a:ea typeface="MS UI Gothic" pitchFamily="50" charset="-128"/>
              <a:cs typeface="Arial" charset="0"/>
            </a:endParaRPr>
          </a:p>
        </p:txBody>
      </p:sp>
    </p:spTree>
    <p:extLst>
      <p:ext uri="{BB962C8B-B14F-4D97-AF65-F5344CB8AC3E}">
        <p14:creationId xmlns:p14="http://schemas.microsoft.com/office/powerpoint/2010/main" val="25988488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pPr eaLnBrk="1" hangingPunct="1">
              <a:spcBef>
                <a:spcPts val="1200"/>
              </a:spcBef>
            </a:pPr>
            <a:r>
              <a:rPr lang="ja-JP" altLang="en-US" sz="2400" dirty="0"/>
              <a:t>是正処置とは</a:t>
            </a:r>
          </a:p>
        </p:txBody>
      </p:sp>
      <p:sp>
        <p:nvSpPr>
          <p:cNvPr id="2" name="下矢印 1"/>
          <p:cNvSpPr/>
          <p:nvPr/>
        </p:nvSpPr>
        <p:spPr bwMode="auto">
          <a:xfrm>
            <a:off x="5549788" y="3392488"/>
            <a:ext cx="1092424" cy="461246"/>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endParaRPr lang="ja-JP" altLang="en-US" sz="1400">
              <a:solidFill>
                <a:schemeClr val="tx1"/>
              </a:solidFill>
              <a:latin typeface="Arial" charset="0"/>
              <a:ea typeface="MS UI Gothic" pitchFamily="50" charset="-128"/>
              <a:cs typeface="Arial" charset="0"/>
            </a:endParaRPr>
          </a:p>
        </p:txBody>
      </p:sp>
      <p:sp>
        <p:nvSpPr>
          <p:cNvPr id="5" name="Rectangle 3"/>
          <p:cNvSpPr txBox="1">
            <a:spLocks noChangeArrowheads="1"/>
          </p:cNvSpPr>
          <p:nvPr/>
        </p:nvSpPr>
        <p:spPr bwMode="auto">
          <a:xfrm>
            <a:off x="2518705" y="4012200"/>
            <a:ext cx="7161889" cy="483147"/>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eaLnBrk="1" hangingPunct="1">
              <a:spcBef>
                <a:spcPts val="1200"/>
              </a:spcBef>
              <a:buNone/>
              <a:tabLst/>
            </a:pPr>
            <a:r>
              <a:rPr lang="ja-JP" altLang="en-US" sz="2400" dirty="0">
                <a:solidFill>
                  <a:srgbClr val="FF0000"/>
                </a:solidFill>
              </a:rPr>
              <a:t>再発防止</a:t>
            </a:r>
            <a:r>
              <a:rPr lang="ja-JP" altLang="en-US" sz="2400" dirty="0"/>
              <a:t>（同じ場所で再度同じことが起きないようにする</a:t>
            </a:r>
            <a:r>
              <a:rPr lang="ja-JP" altLang="en-US" sz="2400" b="1" dirty="0"/>
              <a:t>）</a:t>
            </a:r>
            <a:endParaRPr lang="ja-JP" altLang="en-US" sz="2400" kern="0" dirty="0"/>
          </a:p>
        </p:txBody>
      </p:sp>
      <p:sp>
        <p:nvSpPr>
          <p:cNvPr id="6" name="AutoShape 3"/>
          <p:cNvSpPr>
            <a:spLocks noChangeArrowheads="1"/>
          </p:cNvSpPr>
          <p:nvPr/>
        </p:nvSpPr>
        <p:spPr bwMode="auto">
          <a:xfrm>
            <a:off x="2557037" y="5478772"/>
            <a:ext cx="7079350" cy="624855"/>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lIns="0" tIns="0" rIns="0" bIns="0" anchor="ctr"/>
          <a:lstStyle/>
          <a:p>
            <a:pPr marL="444500" indent="-268288">
              <a:spcBef>
                <a:spcPts val="600"/>
              </a:spcBef>
              <a:defRPr/>
            </a:pPr>
            <a:r>
              <a:rPr kumimoji="1" lang="ja-JP" altLang="en-US" sz="2400" dirty="0">
                <a:solidFill>
                  <a:schemeClr val="accent1"/>
                </a:solidFill>
              </a:rPr>
              <a:t>修正（</a:t>
            </a:r>
            <a:r>
              <a:rPr kumimoji="1" lang="en-US" altLang="ja-JP" sz="2400" dirty="0">
                <a:solidFill>
                  <a:schemeClr val="accent1"/>
                </a:solidFill>
              </a:rPr>
              <a:t>Correction</a:t>
            </a:r>
            <a:r>
              <a:rPr kumimoji="1" lang="ja-JP" altLang="en-US" sz="2400" dirty="0">
                <a:solidFill>
                  <a:schemeClr val="accent1"/>
                </a:solidFill>
              </a:rPr>
              <a:t>）</a:t>
            </a:r>
            <a:r>
              <a:rPr kumimoji="1" lang="ja-JP" altLang="en-US" sz="2400" dirty="0">
                <a:solidFill>
                  <a:srgbClr val="000000"/>
                </a:solidFill>
              </a:rPr>
              <a:t>と</a:t>
            </a:r>
            <a:r>
              <a:rPr kumimoji="1" lang="ja-JP" altLang="en-US" sz="2400" dirty="0">
                <a:solidFill>
                  <a:schemeClr val="accent1"/>
                </a:solidFill>
              </a:rPr>
              <a:t>是正（</a:t>
            </a:r>
            <a:r>
              <a:rPr kumimoji="1" lang="en-US" altLang="ja-JP" sz="2400" dirty="0">
                <a:solidFill>
                  <a:schemeClr val="accent1"/>
                </a:solidFill>
              </a:rPr>
              <a:t>Corrective Action</a:t>
            </a:r>
            <a:r>
              <a:rPr kumimoji="1" lang="ja-JP" altLang="en-US" sz="2400" dirty="0">
                <a:solidFill>
                  <a:schemeClr val="accent1"/>
                </a:solidFill>
              </a:rPr>
              <a:t>）</a:t>
            </a:r>
            <a:r>
              <a:rPr kumimoji="1" lang="ja-JP" altLang="en-US" sz="2400" dirty="0">
                <a:solidFill>
                  <a:srgbClr val="000000"/>
                </a:solidFill>
              </a:rPr>
              <a:t>は違う！</a:t>
            </a:r>
            <a:endParaRPr kumimoji="1" lang="en-US" altLang="ja-JP" sz="2400" dirty="0">
              <a:solidFill>
                <a:srgbClr val="000000"/>
              </a:solidFill>
            </a:endParaRPr>
          </a:p>
        </p:txBody>
      </p:sp>
      <p:pic>
        <p:nvPicPr>
          <p:cNvPr id="7" name="Picture 2" descr="C:\Documents and Settings\Kana\My Documents\My Pictures\Microsoft クリップ オーガナイザ\j0312656.wmf"/>
          <p:cNvPicPr>
            <a:picLocks noChangeAspect="1" noChangeArrowheads="1"/>
          </p:cNvPicPr>
          <p:nvPr/>
        </p:nvPicPr>
        <p:blipFill>
          <a:blip r:embed="rId4" cstate="print"/>
          <a:srcRect/>
          <a:stretch>
            <a:fillRect/>
          </a:stretch>
        </p:blipFill>
        <p:spPr bwMode="auto">
          <a:xfrm>
            <a:off x="8985905" y="4888662"/>
            <a:ext cx="574675" cy="703263"/>
          </a:xfrm>
          <a:prstGeom prst="rect">
            <a:avLst/>
          </a:prstGeom>
          <a:noFill/>
          <a:ln w="9525">
            <a:noFill/>
            <a:miter lim="800000"/>
            <a:headEnd/>
            <a:tailEnd/>
          </a:ln>
        </p:spPr>
      </p:pic>
      <p:sp>
        <p:nvSpPr>
          <p:cNvPr id="9" name="コンテンツ プレースホルダー 2"/>
          <p:cNvSpPr>
            <a:spLocks noGrp="1"/>
          </p:cNvSpPr>
          <p:nvPr>
            <p:ph idx="1"/>
          </p:nvPr>
        </p:nvSpPr>
        <p:spPr>
          <a:xfrm>
            <a:off x="626533" y="1867912"/>
            <a:ext cx="10972800" cy="904863"/>
          </a:xfrm>
        </p:spPr>
        <p:style>
          <a:lnRef idx="1">
            <a:schemeClr val="accent1"/>
          </a:lnRef>
          <a:fillRef idx="2">
            <a:schemeClr val="accent1"/>
          </a:fillRef>
          <a:effectRef idx="1">
            <a:schemeClr val="accent1"/>
          </a:effectRef>
          <a:fontRef idx="minor">
            <a:schemeClr val="dk1"/>
          </a:fontRef>
        </p:style>
        <p:txBody>
          <a:bodyPr/>
          <a:lstStyle/>
          <a:p>
            <a:pPr marL="0" indent="0">
              <a:buNone/>
            </a:pPr>
            <a:r>
              <a:rPr kumimoji="1" lang="en-US" altLang="ja-JP" sz="2400" dirty="0"/>
              <a:t>3.12.2 </a:t>
            </a:r>
            <a:r>
              <a:rPr kumimoji="1" lang="ja-JP" altLang="en-US" sz="2400" dirty="0"/>
              <a:t>是正処置（</a:t>
            </a:r>
            <a:r>
              <a:rPr kumimoji="1" lang="en-US" altLang="ja-JP" sz="2400" dirty="0"/>
              <a:t>Corrective Action</a:t>
            </a:r>
            <a:r>
              <a:rPr kumimoji="1" lang="ja-JP" altLang="en-US" sz="2400" dirty="0"/>
              <a:t>）</a:t>
            </a:r>
            <a:endParaRPr kumimoji="1" lang="en-US" altLang="ja-JP" sz="2400" dirty="0"/>
          </a:p>
          <a:p>
            <a:pPr marL="0" indent="0">
              <a:buNone/>
            </a:pPr>
            <a:r>
              <a:rPr kumimoji="1" lang="en-US" altLang="ja-JP" sz="2400" dirty="0"/>
              <a:t>	</a:t>
            </a:r>
            <a:r>
              <a:rPr kumimoji="1" lang="ja-JP" altLang="en-US" sz="2400" dirty="0"/>
              <a:t>不適合の</a:t>
            </a:r>
            <a:r>
              <a:rPr kumimoji="1" lang="ja-JP" altLang="en-US" sz="2400" dirty="0">
                <a:solidFill>
                  <a:srgbClr val="FF0000"/>
                </a:solidFill>
              </a:rPr>
              <a:t>原因を除去</a:t>
            </a:r>
            <a:r>
              <a:rPr kumimoji="1" lang="ja-JP" altLang="en-US" sz="2400" dirty="0"/>
              <a:t>し、</a:t>
            </a:r>
            <a:r>
              <a:rPr kumimoji="1" lang="ja-JP" altLang="en-US" sz="2400" dirty="0">
                <a:solidFill>
                  <a:srgbClr val="FF0000"/>
                </a:solidFill>
              </a:rPr>
              <a:t>再発を防止</a:t>
            </a:r>
            <a:r>
              <a:rPr kumimoji="1" lang="ja-JP" altLang="en-US" sz="2400" dirty="0"/>
              <a:t>するための処置。</a:t>
            </a:r>
          </a:p>
        </p:txBody>
      </p:sp>
      <p:sp>
        <p:nvSpPr>
          <p:cNvPr id="10" name="正方形/長方形 9"/>
          <p:cNvSpPr/>
          <p:nvPr/>
        </p:nvSpPr>
        <p:spPr>
          <a:xfrm>
            <a:off x="626533" y="1056992"/>
            <a:ext cx="9275991" cy="400110"/>
          </a:xfrm>
          <a:prstGeom prst="rect">
            <a:avLst/>
          </a:prstGeom>
        </p:spPr>
        <p:txBody>
          <a:bodyPr wrap="square">
            <a:spAutoFit/>
          </a:bodyPr>
          <a:lstStyle/>
          <a:p>
            <a:r>
              <a:rPr lang="en-US" altLang="ja-JP" sz="2000" dirty="0"/>
              <a:t>ISO 9000</a:t>
            </a:r>
            <a:r>
              <a:rPr lang="ja-JP" altLang="en-US" sz="2000" dirty="0"/>
              <a:t>：</a:t>
            </a:r>
            <a:r>
              <a:rPr lang="en-US" altLang="ja-JP" sz="2000" dirty="0"/>
              <a:t>2015 </a:t>
            </a:r>
            <a:r>
              <a:rPr lang="ja-JP" altLang="en-US" sz="2000" dirty="0"/>
              <a:t>（</a:t>
            </a:r>
            <a:r>
              <a:rPr lang="en-US" altLang="ja-JP" sz="2000" dirty="0"/>
              <a:t>JIS Q 9000</a:t>
            </a:r>
            <a:r>
              <a:rPr lang="ja-JP" altLang="en-US" sz="2000" dirty="0"/>
              <a:t>：</a:t>
            </a:r>
            <a:r>
              <a:rPr lang="en-US" altLang="ja-JP" sz="2000" dirty="0"/>
              <a:t>2015</a:t>
            </a:r>
            <a:r>
              <a:rPr lang="ja-JP" altLang="en-US" sz="2000" dirty="0"/>
              <a:t>）では、是正処置について以下のように定義している。</a:t>
            </a:r>
          </a:p>
        </p:txBody>
      </p:sp>
    </p:spTree>
    <p:custDataLst>
      <p:tags r:id="rId1"/>
    </p:custDataLst>
    <p:extLst>
      <p:ext uri="{BB962C8B-B14F-4D97-AF65-F5344CB8AC3E}">
        <p14:creationId xmlns:p14="http://schemas.microsoft.com/office/powerpoint/2010/main" val="2227338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修正とは</a:t>
            </a:r>
          </a:p>
        </p:txBody>
      </p:sp>
      <p:sp>
        <p:nvSpPr>
          <p:cNvPr id="3" name="コンテンツ プレースホルダー 2"/>
          <p:cNvSpPr>
            <a:spLocks noGrp="1"/>
          </p:cNvSpPr>
          <p:nvPr>
            <p:ph idx="1"/>
          </p:nvPr>
        </p:nvSpPr>
        <p:spPr>
          <a:xfrm>
            <a:off x="626533" y="1867912"/>
            <a:ext cx="10972800" cy="904863"/>
          </a:xfrm>
        </p:spPr>
        <p:style>
          <a:lnRef idx="1">
            <a:schemeClr val="accent1"/>
          </a:lnRef>
          <a:fillRef idx="2">
            <a:schemeClr val="accent1"/>
          </a:fillRef>
          <a:effectRef idx="1">
            <a:schemeClr val="accent1"/>
          </a:effectRef>
          <a:fontRef idx="minor">
            <a:schemeClr val="dk1"/>
          </a:fontRef>
        </p:style>
        <p:txBody>
          <a:bodyPr/>
          <a:lstStyle/>
          <a:p>
            <a:pPr marL="0" indent="0">
              <a:buNone/>
            </a:pPr>
            <a:r>
              <a:rPr kumimoji="1" lang="en-US" altLang="ja-JP" sz="2400" dirty="0"/>
              <a:t>3.12.3</a:t>
            </a:r>
            <a:r>
              <a:rPr kumimoji="1" lang="ja-JP" altLang="en-US" sz="2400" dirty="0"/>
              <a:t> 修正（</a:t>
            </a:r>
            <a:r>
              <a:rPr kumimoji="1" lang="en-US" altLang="ja-JP" sz="2400" dirty="0"/>
              <a:t>Correction</a:t>
            </a:r>
            <a:r>
              <a:rPr kumimoji="1" lang="ja-JP" altLang="en-US" sz="2400" dirty="0"/>
              <a:t>）</a:t>
            </a:r>
          </a:p>
          <a:p>
            <a:pPr marL="0" indent="0">
              <a:buNone/>
            </a:pPr>
            <a:r>
              <a:rPr kumimoji="1" lang="en-US" altLang="ja-JP" sz="2400" dirty="0"/>
              <a:t>	</a:t>
            </a:r>
            <a:r>
              <a:rPr kumimoji="1" lang="ja-JP" altLang="en-US" sz="2400" dirty="0"/>
              <a:t>検出された</a:t>
            </a:r>
            <a:r>
              <a:rPr kumimoji="1" lang="ja-JP" altLang="en-US" sz="2400" dirty="0">
                <a:solidFill>
                  <a:srgbClr val="FF0000"/>
                </a:solidFill>
              </a:rPr>
              <a:t>不適合を除去する</a:t>
            </a:r>
            <a:r>
              <a:rPr kumimoji="1" lang="ja-JP" altLang="en-US" sz="2400" dirty="0"/>
              <a:t>ための処置。</a:t>
            </a:r>
          </a:p>
        </p:txBody>
      </p:sp>
      <p:sp>
        <p:nvSpPr>
          <p:cNvPr id="4" name="正方形/長方形 3"/>
          <p:cNvSpPr/>
          <p:nvPr/>
        </p:nvSpPr>
        <p:spPr>
          <a:xfrm>
            <a:off x="626533" y="1066800"/>
            <a:ext cx="9525530" cy="400110"/>
          </a:xfrm>
          <a:prstGeom prst="rect">
            <a:avLst/>
          </a:prstGeom>
        </p:spPr>
        <p:txBody>
          <a:bodyPr wrap="square">
            <a:spAutoFit/>
          </a:bodyPr>
          <a:lstStyle/>
          <a:p>
            <a:r>
              <a:rPr lang="en-US" altLang="ja-JP" sz="2000" dirty="0"/>
              <a:t>ISO 9000</a:t>
            </a:r>
            <a:r>
              <a:rPr lang="ja-JP" altLang="en-US" sz="2000" dirty="0"/>
              <a:t>：</a:t>
            </a:r>
            <a:r>
              <a:rPr lang="en-US" altLang="ja-JP" sz="2000" dirty="0"/>
              <a:t>2015 </a:t>
            </a:r>
            <a:r>
              <a:rPr lang="ja-JP" altLang="en-US" sz="2000" dirty="0"/>
              <a:t>（</a:t>
            </a:r>
            <a:r>
              <a:rPr lang="en-US" altLang="ja-JP" sz="2000" dirty="0"/>
              <a:t>JIS Q 9000</a:t>
            </a:r>
            <a:r>
              <a:rPr lang="ja-JP" altLang="en-US" sz="2000" dirty="0"/>
              <a:t>：</a:t>
            </a:r>
            <a:r>
              <a:rPr lang="en-US" altLang="ja-JP" sz="2000" dirty="0"/>
              <a:t>2015</a:t>
            </a:r>
            <a:r>
              <a:rPr lang="ja-JP" altLang="en-US" sz="2000" dirty="0"/>
              <a:t>）では、修正について以下のように定義している。</a:t>
            </a:r>
          </a:p>
        </p:txBody>
      </p:sp>
      <p:sp>
        <p:nvSpPr>
          <p:cNvPr id="5" name="コンテンツ プレースホルダ 2"/>
          <p:cNvSpPr txBox="1">
            <a:spLocks/>
          </p:cNvSpPr>
          <p:nvPr/>
        </p:nvSpPr>
        <p:spPr bwMode="auto">
          <a:xfrm>
            <a:off x="626533" y="4898796"/>
            <a:ext cx="10878080" cy="1168001"/>
          </a:xfrm>
          <a:prstGeom prst="rect">
            <a:avLst/>
          </a:prstGeom>
        </p:spPr>
        <p:style>
          <a:lnRef idx="2">
            <a:schemeClr val="dk1"/>
          </a:lnRef>
          <a:fillRef idx="1">
            <a:schemeClr val="lt1"/>
          </a:fillRef>
          <a:effectRef idx="0">
            <a:schemeClr val="dk1"/>
          </a:effectRef>
          <a:fontRef idx="minor">
            <a:schemeClr val="dk1"/>
          </a:fontRef>
        </p:style>
        <p:txBody>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93663" indent="0">
              <a:buNone/>
              <a:defRPr/>
            </a:pPr>
            <a:r>
              <a:rPr lang="ja-JP" altLang="en-US" sz="2400" dirty="0"/>
              <a:t>修正とは不適合の根本的原因の除去するのではなくて、不適合そのもの（直接的原因）だけを除去することなので、一般的には修正のことを応急処置・暫定処置または当面の処置などと呼ばれており是正処置の一部である</a:t>
            </a:r>
          </a:p>
        </p:txBody>
      </p:sp>
      <p:pic>
        <p:nvPicPr>
          <p:cNvPr id="6" name="Picture 2" descr="C:\Documents and Settings\Kana\My Documents\My Pictures\Microsoft クリップ オーガナイザ\j0312656.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1523" y="4248702"/>
            <a:ext cx="5746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29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修正と是正処置の違い</a:t>
            </a:r>
          </a:p>
        </p:txBody>
      </p:sp>
      <p:sp>
        <p:nvSpPr>
          <p:cNvPr id="3" name="コンテンツ プレースホルダー 2"/>
          <p:cNvSpPr>
            <a:spLocks noGrp="1"/>
          </p:cNvSpPr>
          <p:nvPr>
            <p:ph idx="1"/>
          </p:nvPr>
        </p:nvSpPr>
        <p:spPr>
          <a:xfrm>
            <a:off x="626533" y="1052513"/>
            <a:ext cx="10878080" cy="904863"/>
          </a:xfrm>
        </p:spPr>
        <p:style>
          <a:lnRef idx="2">
            <a:schemeClr val="dk1"/>
          </a:lnRef>
          <a:fillRef idx="1">
            <a:schemeClr val="lt1"/>
          </a:fillRef>
          <a:effectRef idx="0">
            <a:schemeClr val="dk1"/>
          </a:effectRef>
          <a:fontRef idx="minor">
            <a:schemeClr val="dk1"/>
          </a:fontRef>
        </p:style>
        <p:txBody>
          <a:bodyPr anchor="ctr" anchorCtr="0"/>
          <a:lstStyle/>
          <a:p>
            <a:r>
              <a:rPr kumimoji="1" lang="ja-JP" altLang="en-US" sz="2400" dirty="0"/>
              <a:t>修正とは、</a:t>
            </a:r>
            <a:r>
              <a:rPr kumimoji="1" lang="ja-JP" altLang="en-US" sz="2400" dirty="0">
                <a:solidFill>
                  <a:srgbClr val="FF0000"/>
                </a:solidFill>
              </a:rPr>
              <a:t>直接的原因</a:t>
            </a:r>
            <a:r>
              <a:rPr kumimoji="1" lang="ja-JP" altLang="en-US" sz="2400" dirty="0"/>
              <a:t>を潰すこと。</a:t>
            </a:r>
            <a:endParaRPr kumimoji="1" lang="en-US" altLang="ja-JP" sz="2400" dirty="0"/>
          </a:p>
          <a:p>
            <a:r>
              <a:rPr kumimoji="1" lang="ja-JP" altLang="en-US" sz="2400" dirty="0"/>
              <a:t>是正処置とは、</a:t>
            </a:r>
            <a:r>
              <a:rPr kumimoji="1" lang="ja-JP" altLang="en-US" sz="2400" dirty="0">
                <a:solidFill>
                  <a:srgbClr val="FF0000"/>
                </a:solidFill>
              </a:rPr>
              <a:t>根本的原因</a:t>
            </a:r>
            <a:r>
              <a:rPr kumimoji="1" lang="ja-JP" altLang="en-US" sz="2400" dirty="0"/>
              <a:t>を潰すこと。</a:t>
            </a:r>
            <a:endParaRPr kumimoji="1" lang="en-US" altLang="ja-JP" sz="2400" dirty="0"/>
          </a:p>
        </p:txBody>
      </p:sp>
      <p:sp>
        <p:nvSpPr>
          <p:cNvPr id="4" name="コンテンツ プレースホルダー 2"/>
          <p:cNvSpPr txBox="1">
            <a:spLocks/>
          </p:cNvSpPr>
          <p:nvPr/>
        </p:nvSpPr>
        <p:spPr bwMode="auto">
          <a:xfrm>
            <a:off x="1628550" y="4736264"/>
            <a:ext cx="8928125" cy="1321568"/>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r>
              <a:rPr kumimoji="1" lang="ja-JP" altLang="en-US" sz="2400" kern="0" dirty="0"/>
              <a:t>修正が完了して、是正処置がスタートする。</a:t>
            </a:r>
            <a:endParaRPr kumimoji="1" lang="en-US" altLang="ja-JP" sz="2400" kern="0" dirty="0"/>
          </a:p>
          <a:p>
            <a:r>
              <a:rPr kumimoji="1" lang="ja-JP" altLang="en-US" sz="2400" kern="0" dirty="0"/>
              <a:t>是正処置は</a:t>
            </a:r>
            <a:r>
              <a:rPr kumimoji="1" lang="ja-JP" altLang="en-US" sz="2400" kern="0" dirty="0">
                <a:solidFill>
                  <a:srgbClr val="FF0000"/>
                </a:solidFill>
              </a:rPr>
              <a:t>再発防止</a:t>
            </a:r>
            <a:r>
              <a:rPr kumimoji="1" lang="ja-JP" altLang="en-US" sz="2400" kern="0" dirty="0"/>
              <a:t>であり、不適合が生じた原因に対して対処する。</a:t>
            </a:r>
            <a:endParaRPr kumimoji="1" lang="en-US" altLang="ja-JP" sz="2400" kern="0" dirty="0"/>
          </a:p>
          <a:p>
            <a:r>
              <a:rPr kumimoji="1" lang="ja-JP" altLang="en-US" sz="2400" kern="0" dirty="0"/>
              <a:t>原因をしっかり追及し、その発生源（</a:t>
            </a:r>
            <a:r>
              <a:rPr kumimoji="1" lang="ja-JP" altLang="en-US" sz="2400" kern="0" dirty="0">
                <a:solidFill>
                  <a:srgbClr val="FF0000"/>
                </a:solidFill>
              </a:rPr>
              <a:t>根本的原因</a:t>
            </a:r>
            <a:r>
              <a:rPr kumimoji="1" lang="ja-JP" altLang="en-US" sz="2400" kern="0" dirty="0"/>
              <a:t>）を除去すること。</a:t>
            </a:r>
            <a:endParaRPr kumimoji="1" lang="en-US" altLang="ja-JP" sz="2400" kern="0" dirty="0"/>
          </a:p>
        </p:txBody>
      </p:sp>
      <p:sp>
        <p:nvSpPr>
          <p:cNvPr id="5" name="下矢印 4"/>
          <p:cNvSpPr/>
          <p:nvPr/>
        </p:nvSpPr>
        <p:spPr bwMode="auto">
          <a:xfrm>
            <a:off x="5549788" y="4040851"/>
            <a:ext cx="1092424" cy="461246"/>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endParaRPr lang="ja-JP" altLang="en-US">
              <a:solidFill>
                <a:schemeClr val="tx1"/>
              </a:solidFill>
              <a:latin typeface="Arial" charset="0"/>
              <a:ea typeface="MS UI Gothic" pitchFamily="50" charset="-128"/>
              <a:cs typeface="Arial" charset="0"/>
            </a:endParaRPr>
          </a:p>
        </p:txBody>
      </p:sp>
    </p:spTree>
    <p:custDataLst>
      <p:tags r:id="rId1"/>
    </p:custDataLst>
    <p:extLst>
      <p:ext uri="{BB962C8B-B14F-4D97-AF65-F5344CB8AC3E}">
        <p14:creationId xmlns:p14="http://schemas.microsoft.com/office/powerpoint/2010/main" val="394445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pPr eaLnBrk="1" hangingPunct="1">
              <a:spcBef>
                <a:spcPts val="1200"/>
              </a:spcBef>
            </a:pPr>
            <a:r>
              <a:rPr lang="ja-JP" altLang="en-US" sz="2400" dirty="0"/>
              <a:t>予防処置とは</a:t>
            </a:r>
          </a:p>
        </p:txBody>
      </p:sp>
      <p:sp>
        <p:nvSpPr>
          <p:cNvPr id="9" name="コンテンツ プレースホルダー 2"/>
          <p:cNvSpPr>
            <a:spLocks noGrp="1"/>
          </p:cNvSpPr>
          <p:nvPr>
            <p:ph idx="1"/>
          </p:nvPr>
        </p:nvSpPr>
        <p:spPr>
          <a:xfrm>
            <a:off x="626533" y="1867911"/>
            <a:ext cx="10972800" cy="1274195"/>
          </a:xfrm>
        </p:spPr>
        <p:style>
          <a:lnRef idx="1">
            <a:schemeClr val="accent1"/>
          </a:lnRef>
          <a:fillRef idx="2">
            <a:schemeClr val="accent1"/>
          </a:fillRef>
          <a:effectRef idx="1">
            <a:schemeClr val="accent1"/>
          </a:effectRef>
          <a:fontRef idx="minor">
            <a:schemeClr val="dk1"/>
          </a:fontRef>
        </p:style>
        <p:txBody>
          <a:bodyPr/>
          <a:lstStyle/>
          <a:p>
            <a:pPr marL="0" indent="0">
              <a:buNone/>
            </a:pPr>
            <a:r>
              <a:rPr kumimoji="1" lang="en-US" altLang="ja-JP" sz="2400" dirty="0"/>
              <a:t>3.12.1 </a:t>
            </a:r>
            <a:r>
              <a:rPr kumimoji="1" lang="ja-JP" altLang="en-US" sz="2400" dirty="0"/>
              <a:t>予防処置（</a:t>
            </a:r>
            <a:r>
              <a:rPr kumimoji="1" lang="en-US" altLang="ja-JP" sz="2400" dirty="0"/>
              <a:t>Preventive Action</a:t>
            </a:r>
            <a:r>
              <a:rPr kumimoji="1" lang="ja-JP" altLang="en-US" sz="2400" dirty="0"/>
              <a:t>）</a:t>
            </a:r>
          </a:p>
          <a:p>
            <a:pPr marL="539750" indent="0">
              <a:buNone/>
            </a:pPr>
            <a:r>
              <a:rPr kumimoji="1" lang="ja-JP" altLang="en-US" sz="2400" dirty="0">
                <a:solidFill>
                  <a:srgbClr val="FF0000"/>
                </a:solidFill>
              </a:rPr>
              <a:t>起こり得る不適合</a:t>
            </a:r>
            <a:r>
              <a:rPr kumimoji="1" lang="ja-JP" altLang="en-US" sz="2400" dirty="0"/>
              <a:t>またはその他の起こり得る望ましくない状況の原因を除去するための処置。</a:t>
            </a:r>
          </a:p>
        </p:txBody>
      </p:sp>
      <p:sp>
        <p:nvSpPr>
          <p:cNvPr id="10" name="正方形/長方形 9"/>
          <p:cNvSpPr/>
          <p:nvPr/>
        </p:nvSpPr>
        <p:spPr>
          <a:xfrm>
            <a:off x="623888" y="1066800"/>
            <a:ext cx="9528175" cy="400110"/>
          </a:xfrm>
          <a:prstGeom prst="rect">
            <a:avLst/>
          </a:prstGeom>
        </p:spPr>
        <p:txBody>
          <a:bodyPr wrap="square">
            <a:spAutoFit/>
          </a:bodyPr>
          <a:lstStyle/>
          <a:p>
            <a:r>
              <a:rPr lang="en-US" altLang="ja-JP" sz="2000" dirty="0"/>
              <a:t>ISO 9000</a:t>
            </a:r>
            <a:r>
              <a:rPr lang="ja-JP" altLang="en-US" sz="2000" dirty="0"/>
              <a:t>：</a:t>
            </a:r>
            <a:r>
              <a:rPr lang="en-US" altLang="ja-JP" sz="2000" dirty="0"/>
              <a:t>2015 </a:t>
            </a:r>
            <a:r>
              <a:rPr lang="ja-JP" altLang="en-US" sz="2000" dirty="0"/>
              <a:t>（</a:t>
            </a:r>
            <a:r>
              <a:rPr lang="en-US" altLang="ja-JP" sz="2000" dirty="0"/>
              <a:t>JIS Q 9000</a:t>
            </a:r>
            <a:r>
              <a:rPr lang="ja-JP" altLang="en-US" sz="2000" dirty="0"/>
              <a:t>：</a:t>
            </a:r>
            <a:r>
              <a:rPr lang="en-US" altLang="ja-JP" sz="2000" dirty="0"/>
              <a:t>2015</a:t>
            </a:r>
            <a:r>
              <a:rPr lang="ja-JP" altLang="en-US" sz="2000" dirty="0"/>
              <a:t>）では、予防処置について以下のように定義している。</a:t>
            </a:r>
          </a:p>
        </p:txBody>
      </p:sp>
      <p:sp>
        <p:nvSpPr>
          <p:cNvPr id="11" name="下矢印 10"/>
          <p:cNvSpPr/>
          <p:nvPr/>
        </p:nvSpPr>
        <p:spPr bwMode="auto">
          <a:xfrm>
            <a:off x="5549788" y="3541172"/>
            <a:ext cx="1092424" cy="461246"/>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endParaRPr lang="ja-JP" altLang="en-US">
              <a:solidFill>
                <a:schemeClr val="tx1"/>
              </a:solidFill>
              <a:latin typeface="Arial" charset="0"/>
              <a:ea typeface="MS UI Gothic" pitchFamily="50" charset="-128"/>
              <a:cs typeface="Arial" charset="0"/>
            </a:endParaRPr>
          </a:p>
        </p:txBody>
      </p:sp>
      <p:sp>
        <p:nvSpPr>
          <p:cNvPr id="12" name="Rectangle 3"/>
          <p:cNvSpPr txBox="1">
            <a:spLocks noChangeArrowheads="1"/>
          </p:cNvSpPr>
          <p:nvPr/>
        </p:nvSpPr>
        <p:spPr bwMode="auto">
          <a:xfrm>
            <a:off x="1710671" y="4571515"/>
            <a:ext cx="8758387" cy="909409"/>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431800" indent="-342900" eaLnBrk="1" hangingPunct="1">
              <a:spcBef>
                <a:spcPts val="600"/>
              </a:spcBef>
              <a:tabLst/>
            </a:pPr>
            <a:r>
              <a:rPr lang="ja-JP" altLang="en-US" sz="2400" dirty="0">
                <a:solidFill>
                  <a:srgbClr val="FF0000"/>
                </a:solidFill>
              </a:rPr>
              <a:t>未然防止・先手管理</a:t>
            </a:r>
            <a:r>
              <a:rPr lang="ja-JP" altLang="en-US" sz="2400" dirty="0"/>
              <a:t>（まだ起こっていない場所で予測して防止する</a:t>
            </a:r>
            <a:r>
              <a:rPr lang="ja-JP" altLang="en-US" sz="2400" b="1" dirty="0"/>
              <a:t>）</a:t>
            </a:r>
            <a:endParaRPr lang="ja-JP" altLang="en-US" sz="2400" kern="0" dirty="0"/>
          </a:p>
          <a:p>
            <a:pPr marL="431800" indent="-342900" eaLnBrk="1" hangingPunct="1">
              <a:spcBef>
                <a:spcPts val="600"/>
              </a:spcBef>
              <a:tabLst/>
            </a:pPr>
            <a:r>
              <a:rPr lang="ja-JP" altLang="en-US" sz="2400" dirty="0">
                <a:solidFill>
                  <a:schemeClr val="accent1"/>
                </a:solidFill>
              </a:rPr>
              <a:t>水平展開は予防処置ではない。</a:t>
            </a:r>
            <a:endParaRPr lang="en-US" altLang="ja-JP" sz="2400" b="1" dirty="0">
              <a:solidFill>
                <a:schemeClr val="accent1"/>
              </a:solidFill>
            </a:endParaRPr>
          </a:p>
        </p:txBody>
      </p:sp>
    </p:spTree>
    <p:custDataLst>
      <p:tags r:id="rId1"/>
    </p:custDataLst>
    <p:extLst>
      <p:ext uri="{BB962C8B-B14F-4D97-AF65-F5344CB8AC3E}">
        <p14:creationId xmlns:p14="http://schemas.microsoft.com/office/powerpoint/2010/main" val="2400898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ja-JP" altLang="en-US" sz="2400" dirty="0"/>
              <a:t>予防処置とはリスク管理のことである</a:t>
            </a:r>
          </a:p>
        </p:txBody>
      </p:sp>
      <p:sp>
        <p:nvSpPr>
          <p:cNvPr id="664581" name="Rectangle 5"/>
          <p:cNvSpPr>
            <a:spLocks noGrp="1" noChangeArrowheads="1"/>
          </p:cNvSpPr>
          <p:nvPr>
            <p:ph type="body" idx="1"/>
          </p:nvPr>
        </p:nvSpPr>
        <p:spPr>
          <a:xfrm>
            <a:off x="587375" y="1045702"/>
            <a:ext cx="10878080" cy="2603790"/>
          </a:xfr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altLang="ja-JP" sz="2400" dirty="0"/>
              <a:t>ISO-9001:2015</a:t>
            </a:r>
            <a:r>
              <a:rPr lang="ja-JP" altLang="en-US" sz="2400" dirty="0"/>
              <a:t>では、箇条から「予防処置」が削除された。</a:t>
            </a:r>
            <a:endParaRPr lang="en-US" altLang="ja-JP" sz="2400" dirty="0"/>
          </a:p>
          <a:p>
            <a:pPr lvl="1">
              <a:defRPr/>
            </a:pPr>
            <a:r>
              <a:rPr lang="ja-JP" altLang="en-US" sz="2400" dirty="0"/>
              <a:t>予防処置＝「起こりえる不適合」の未然防止</a:t>
            </a:r>
            <a:endParaRPr lang="en-US" altLang="ja-JP" sz="2400" dirty="0"/>
          </a:p>
          <a:p>
            <a:pPr lvl="1">
              <a:defRPr/>
            </a:pPr>
            <a:r>
              <a:rPr lang="ja-JP" altLang="en-US" sz="2400" dirty="0"/>
              <a:t>「起こりえる不適合」＝「リスク」</a:t>
            </a:r>
            <a:endParaRPr lang="en-US" altLang="ja-JP" sz="2400" dirty="0"/>
          </a:p>
          <a:p>
            <a:pPr lvl="1">
              <a:defRPr/>
            </a:pPr>
            <a:r>
              <a:rPr lang="ja-JP" altLang="en-US" sz="2400" dirty="0"/>
              <a:t>ゆえに、予防処置＝リスク管理</a:t>
            </a:r>
            <a:endParaRPr lang="en-US" altLang="ja-JP" sz="2400" dirty="0"/>
          </a:p>
          <a:p>
            <a:pPr>
              <a:defRPr/>
            </a:pPr>
            <a:r>
              <a:rPr lang="en-US" altLang="ja-JP" sz="2400" dirty="0"/>
              <a:t>ISO-9001:2015</a:t>
            </a:r>
            <a:r>
              <a:rPr lang="ja-JP" altLang="en-US" sz="2400" dirty="0"/>
              <a:t>では、「リスクおよび機会」という概念と「リスクベース思考」という概念が強調された。</a:t>
            </a:r>
            <a:endParaRPr lang="en-US" altLang="ja-JP" sz="2400" dirty="0"/>
          </a:p>
        </p:txBody>
      </p:sp>
    </p:spTree>
    <p:extLst>
      <p:ext uri="{BB962C8B-B14F-4D97-AF65-F5344CB8AC3E}">
        <p14:creationId xmlns:p14="http://schemas.microsoft.com/office/powerpoint/2010/main" val="364504269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応急処置→修正→是正処置→予防処置</a:t>
            </a:r>
          </a:p>
        </p:txBody>
      </p:sp>
      <p:sp>
        <p:nvSpPr>
          <p:cNvPr id="5" name="角丸四角形 4"/>
          <p:cNvSpPr/>
          <p:nvPr/>
        </p:nvSpPr>
        <p:spPr bwMode="auto">
          <a:xfrm>
            <a:off x="2535767" y="1625600"/>
            <a:ext cx="1413934" cy="1058334"/>
          </a:xfrm>
          <a:prstGeom prst="roundRect">
            <a:avLst/>
          </a:prstGeom>
          <a:solidFill>
            <a:schemeClr val="tx2">
              <a:lumMod val="20000"/>
              <a:lumOff val="80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2400" dirty="0">
                <a:solidFill>
                  <a:schemeClr val="tx1"/>
                </a:solidFill>
                <a:latin typeface="Arial" charset="0"/>
                <a:ea typeface="MS UI Gothic" pitchFamily="50" charset="-128"/>
                <a:cs typeface="Arial" charset="0"/>
              </a:rPr>
              <a:t>応急処置</a:t>
            </a:r>
          </a:p>
        </p:txBody>
      </p:sp>
      <p:sp>
        <p:nvSpPr>
          <p:cNvPr id="8" name="角丸四角形 7"/>
          <p:cNvSpPr/>
          <p:nvPr/>
        </p:nvSpPr>
        <p:spPr bwMode="auto">
          <a:xfrm>
            <a:off x="4466167" y="1625600"/>
            <a:ext cx="1413934" cy="1058334"/>
          </a:xfrm>
          <a:prstGeom prst="roundRect">
            <a:avLst/>
          </a:prstGeom>
          <a:solidFill>
            <a:srgbClr val="FFFFCC"/>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2400" dirty="0">
                <a:solidFill>
                  <a:schemeClr val="tx1"/>
                </a:solidFill>
                <a:latin typeface="Arial" charset="0"/>
                <a:ea typeface="MS UI Gothic" pitchFamily="50" charset="-128"/>
                <a:cs typeface="Arial" charset="0"/>
              </a:rPr>
              <a:t>修正</a:t>
            </a:r>
          </a:p>
        </p:txBody>
      </p:sp>
      <p:sp>
        <p:nvSpPr>
          <p:cNvPr id="9" name="角丸四角形 8"/>
          <p:cNvSpPr/>
          <p:nvPr/>
        </p:nvSpPr>
        <p:spPr bwMode="auto">
          <a:xfrm>
            <a:off x="6396567" y="1625600"/>
            <a:ext cx="1413934" cy="1058334"/>
          </a:xfrm>
          <a:prstGeom prst="roundRect">
            <a:avLst/>
          </a:prstGeom>
          <a:solidFill>
            <a:srgbClr val="FF99FF"/>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2400" dirty="0">
                <a:solidFill>
                  <a:schemeClr val="bg1"/>
                </a:solidFill>
                <a:latin typeface="Arial" charset="0"/>
                <a:ea typeface="MS UI Gothic" pitchFamily="50" charset="-128"/>
                <a:cs typeface="Arial" charset="0"/>
              </a:rPr>
              <a:t>是正処置</a:t>
            </a:r>
          </a:p>
        </p:txBody>
      </p:sp>
      <p:sp>
        <p:nvSpPr>
          <p:cNvPr id="10" name="角丸四角形 9"/>
          <p:cNvSpPr/>
          <p:nvPr/>
        </p:nvSpPr>
        <p:spPr bwMode="auto">
          <a:xfrm>
            <a:off x="8326967" y="1625600"/>
            <a:ext cx="1413934" cy="1058334"/>
          </a:xfrm>
          <a:prstGeom prst="roundRect">
            <a:avLst/>
          </a:prstGeom>
          <a:solidFill>
            <a:srgbClr val="FF6699"/>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sz="2400" dirty="0">
                <a:solidFill>
                  <a:schemeClr val="bg1"/>
                </a:solidFill>
                <a:latin typeface="Arial" charset="0"/>
                <a:ea typeface="MS UI Gothic" pitchFamily="50" charset="-128"/>
                <a:cs typeface="Arial" charset="0"/>
              </a:rPr>
              <a:t>予防処置</a:t>
            </a:r>
          </a:p>
        </p:txBody>
      </p:sp>
      <p:cxnSp>
        <p:nvCxnSpPr>
          <p:cNvPr id="12" name="直線矢印コネクタ 11"/>
          <p:cNvCxnSpPr>
            <a:stCxn id="5" idx="3"/>
            <a:endCxn id="8" idx="1"/>
          </p:cNvCxnSpPr>
          <p:nvPr/>
        </p:nvCxnSpPr>
        <p:spPr bwMode="auto">
          <a:xfrm>
            <a:off x="3949701" y="2154767"/>
            <a:ext cx="516466" cy="0"/>
          </a:xfrm>
          <a:prstGeom prst="straightConnector1">
            <a:avLst/>
          </a:prstGeom>
          <a:solidFill>
            <a:schemeClr val="bg1"/>
          </a:solidFill>
          <a:ln w="38100" cap="flat" cmpd="sng" algn="ctr">
            <a:solidFill>
              <a:schemeClr val="accent1"/>
            </a:solidFill>
            <a:prstDash val="solid"/>
            <a:round/>
            <a:headEnd type="none" w="med" len="med"/>
            <a:tailEnd type="triangle"/>
          </a:ln>
          <a:effectLst/>
        </p:spPr>
      </p:cxnSp>
      <p:cxnSp>
        <p:nvCxnSpPr>
          <p:cNvPr id="13" name="直線矢印コネクタ 12"/>
          <p:cNvCxnSpPr>
            <a:stCxn id="8" idx="3"/>
            <a:endCxn id="9" idx="1"/>
          </p:cNvCxnSpPr>
          <p:nvPr/>
        </p:nvCxnSpPr>
        <p:spPr bwMode="auto">
          <a:xfrm>
            <a:off x="5880101" y="2154767"/>
            <a:ext cx="516466" cy="0"/>
          </a:xfrm>
          <a:prstGeom prst="straightConnector1">
            <a:avLst/>
          </a:prstGeom>
          <a:solidFill>
            <a:schemeClr val="bg1"/>
          </a:solidFill>
          <a:ln w="38100" cap="flat" cmpd="sng" algn="ctr">
            <a:solidFill>
              <a:schemeClr val="accent1"/>
            </a:solidFill>
            <a:prstDash val="solid"/>
            <a:round/>
            <a:headEnd type="none" w="med" len="med"/>
            <a:tailEnd type="triangle"/>
          </a:ln>
          <a:effectLst/>
        </p:spPr>
      </p:cxnSp>
      <p:cxnSp>
        <p:nvCxnSpPr>
          <p:cNvPr id="14" name="直線矢印コネクタ 13"/>
          <p:cNvCxnSpPr>
            <a:stCxn id="9" idx="3"/>
            <a:endCxn id="10" idx="1"/>
          </p:cNvCxnSpPr>
          <p:nvPr/>
        </p:nvCxnSpPr>
        <p:spPr bwMode="auto">
          <a:xfrm>
            <a:off x="7810501" y="2154767"/>
            <a:ext cx="516466" cy="0"/>
          </a:xfrm>
          <a:prstGeom prst="straightConnector1">
            <a:avLst/>
          </a:prstGeom>
          <a:solidFill>
            <a:schemeClr val="bg1"/>
          </a:solidFill>
          <a:ln w="38100" cap="flat" cmpd="sng" algn="ctr">
            <a:solidFill>
              <a:schemeClr val="accent1"/>
            </a:solidFill>
            <a:prstDash val="solid"/>
            <a:round/>
            <a:headEnd type="none" w="med" len="med"/>
            <a:tailEnd type="triangle"/>
          </a:ln>
          <a:effectLst/>
        </p:spPr>
      </p:cxnSp>
      <p:sp>
        <p:nvSpPr>
          <p:cNvPr id="19" name="Rectangle 3"/>
          <p:cNvSpPr>
            <a:spLocks noGrp="1" noChangeArrowheads="1"/>
          </p:cNvSpPr>
          <p:nvPr>
            <p:ph idx="1"/>
          </p:nvPr>
        </p:nvSpPr>
        <p:spPr>
          <a:xfrm>
            <a:off x="1743311" y="3802153"/>
            <a:ext cx="8711900" cy="1951303"/>
          </a:xfrm>
          <a:ln/>
        </p:spPr>
        <p:style>
          <a:lnRef idx="2">
            <a:schemeClr val="dk1"/>
          </a:lnRef>
          <a:fillRef idx="1">
            <a:schemeClr val="lt1"/>
          </a:fillRef>
          <a:effectRef idx="0">
            <a:schemeClr val="dk1"/>
          </a:effectRef>
          <a:fontRef idx="minor">
            <a:schemeClr val="dk1"/>
          </a:fontRef>
        </p:style>
        <p:txBody>
          <a:bodyPr>
            <a:spAutoFit/>
          </a:bodyPr>
          <a:lstStyle/>
          <a:p>
            <a:pPr marL="93663" indent="0" eaLnBrk="1" hangingPunct="1">
              <a:buNone/>
              <a:tabLst/>
            </a:pPr>
            <a:r>
              <a:rPr lang="en-US" altLang="ja-JP" sz="2000" dirty="0"/>
              <a:t>【</a:t>
            </a:r>
            <a:r>
              <a:rPr lang="ja-JP" altLang="en-US" sz="2000" dirty="0"/>
              <a:t>事例</a:t>
            </a:r>
            <a:r>
              <a:rPr lang="en-US" altLang="ja-JP" sz="2000" dirty="0"/>
              <a:t>】</a:t>
            </a:r>
            <a:r>
              <a:rPr lang="ja-JP" altLang="en-US" sz="2000" dirty="0"/>
              <a:t>　飲酒運転による事故</a:t>
            </a:r>
            <a:endParaRPr lang="en-US" altLang="ja-JP" sz="2000" dirty="0"/>
          </a:p>
          <a:p>
            <a:pPr marL="93663" indent="0" eaLnBrk="1" hangingPunct="1">
              <a:buNone/>
              <a:tabLst/>
            </a:pPr>
            <a:r>
              <a:rPr lang="ja-JP" altLang="en-US" sz="2000" dirty="0"/>
              <a:t>　　　　　　　応急処置：運転手等のけがの手当てをする。安全標識を立てる。</a:t>
            </a:r>
            <a:endParaRPr lang="en-US" altLang="ja-JP" sz="2000" dirty="0"/>
          </a:p>
          <a:p>
            <a:pPr marL="93663" indent="0" eaLnBrk="1" hangingPunct="1">
              <a:buNone/>
              <a:tabLst/>
            </a:pPr>
            <a:r>
              <a:rPr lang="ja-JP" altLang="en-US" sz="2000" dirty="0"/>
              <a:t>　　　　　　　修正　　　：事故車を路肩に移動させる。</a:t>
            </a:r>
            <a:endParaRPr lang="en-US" altLang="ja-JP" sz="2000" dirty="0"/>
          </a:p>
          <a:p>
            <a:pPr marL="93663" indent="0" eaLnBrk="1" hangingPunct="1">
              <a:buNone/>
              <a:tabLst/>
            </a:pPr>
            <a:r>
              <a:rPr lang="ja-JP" altLang="en-US" sz="2000" dirty="0"/>
              <a:t>　　　　　　　是正処置：運転手の免許証をはく奪する</a:t>
            </a:r>
            <a:endParaRPr lang="en-US" altLang="ja-JP" sz="2000" dirty="0"/>
          </a:p>
          <a:p>
            <a:pPr marL="93663" indent="0" eaLnBrk="1" hangingPunct="1">
              <a:buNone/>
              <a:tabLst/>
            </a:pPr>
            <a:r>
              <a:rPr lang="ja-JP" altLang="en-US" sz="2000" dirty="0"/>
              <a:t>　　　　　　　予防処置：危険運転致死傷罪を新設する</a:t>
            </a:r>
            <a:endParaRPr lang="en-US" altLang="ja-JP" sz="2000" dirty="0"/>
          </a:p>
        </p:txBody>
      </p:sp>
    </p:spTree>
    <p:custDataLst>
      <p:tags r:id="rId1"/>
    </p:custDataLst>
    <p:extLst>
      <p:ext uri="{BB962C8B-B14F-4D97-AF65-F5344CB8AC3E}">
        <p14:creationId xmlns:p14="http://schemas.microsoft.com/office/powerpoint/2010/main" val="959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randombar(horizont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27" dur="500"/>
                                        <p:tgtEl>
                                          <p:spTgt spid="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32"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sz="2400" dirty="0"/>
              <a:t>是正処置がなく予防処置のみ発生する事例</a:t>
            </a:r>
          </a:p>
        </p:txBody>
      </p:sp>
      <p:sp>
        <p:nvSpPr>
          <p:cNvPr id="31747" name="Rectangle 3"/>
          <p:cNvSpPr>
            <a:spLocks noGrp="1" noChangeArrowheads="1"/>
          </p:cNvSpPr>
          <p:nvPr>
            <p:ph idx="1"/>
          </p:nvPr>
        </p:nvSpPr>
        <p:spPr>
          <a:xfrm>
            <a:off x="587375" y="1052513"/>
            <a:ext cx="10880725" cy="1348061"/>
          </a:xfrm>
          <a:ln/>
        </p:spPr>
        <p:style>
          <a:lnRef idx="2">
            <a:schemeClr val="dk1"/>
          </a:lnRef>
          <a:fillRef idx="1">
            <a:schemeClr val="lt1"/>
          </a:fillRef>
          <a:effectRef idx="0">
            <a:schemeClr val="dk1"/>
          </a:effectRef>
          <a:fontRef idx="minor">
            <a:schemeClr val="dk1"/>
          </a:fontRef>
        </p:style>
        <p:txBody>
          <a:bodyPr/>
          <a:lstStyle/>
          <a:p>
            <a:pPr marL="436563" indent="-342900" eaLnBrk="1" hangingPunct="1">
              <a:tabLst/>
            </a:pPr>
            <a:r>
              <a:rPr lang="ja-JP" altLang="en-US" sz="2400" dirty="0"/>
              <a:t>是正処置がなく予防処置のみ発生</a:t>
            </a:r>
            <a:endParaRPr lang="en-US" altLang="ja-JP" sz="2400" dirty="0"/>
          </a:p>
          <a:p>
            <a:pPr marL="881063" lvl="1" indent="-342900" eaLnBrk="1" hangingPunct="1">
              <a:tabLst/>
            </a:pPr>
            <a:r>
              <a:rPr lang="ja-JP" altLang="en-US" sz="2400" dirty="0"/>
              <a:t>統計的手法（起こり得る不適合）</a:t>
            </a:r>
            <a:endParaRPr lang="en-US" altLang="ja-JP" sz="2400" dirty="0"/>
          </a:p>
          <a:p>
            <a:pPr marL="881063" lvl="1" indent="-342900" eaLnBrk="1" hangingPunct="1">
              <a:tabLst/>
            </a:pPr>
            <a:r>
              <a:rPr lang="ja-JP" altLang="en-US" sz="2400" dirty="0"/>
              <a:t>根本的原因が見つからない場合</a:t>
            </a:r>
            <a:endParaRPr lang="en-US" altLang="ja-JP" sz="2400" dirty="0"/>
          </a:p>
        </p:txBody>
      </p:sp>
    </p:spTree>
    <p:extLst>
      <p:ext uri="{BB962C8B-B14F-4D97-AF65-F5344CB8AC3E}">
        <p14:creationId xmlns:p14="http://schemas.microsoft.com/office/powerpoint/2010/main" val="5077074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sz="2400" dirty="0"/>
              <a:t>ボーイング</a:t>
            </a:r>
            <a:r>
              <a:rPr lang="en-US" altLang="ja-JP" sz="2400" dirty="0"/>
              <a:t>787</a:t>
            </a:r>
            <a:r>
              <a:rPr lang="ja-JP" altLang="en-US" sz="2400" dirty="0"/>
              <a:t>型機の運航再開</a:t>
            </a:r>
          </a:p>
        </p:txBody>
      </p:sp>
      <p:sp>
        <p:nvSpPr>
          <p:cNvPr id="31747" name="Rectangle 3"/>
          <p:cNvSpPr>
            <a:spLocks noGrp="1" noChangeArrowheads="1"/>
          </p:cNvSpPr>
          <p:nvPr>
            <p:ph idx="1"/>
          </p:nvPr>
        </p:nvSpPr>
        <p:spPr>
          <a:xfrm>
            <a:off x="587375" y="1052513"/>
            <a:ext cx="10878080" cy="4832092"/>
          </a:xfrm>
          <a:ln/>
        </p:spPr>
        <p:style>
          <a:lnRef idx="2">
            <a:schemeClr val="dk1"/>
          </a:lnRef>
          <a:fillRef idx="1">
            <a:schemeClr val="lt1"/>
          </a:fillRef>
          <a:effectRef idx="0">
            <a:schemeClr val="dk1"/>
          </a:effectRef>
          <a:fontRef idx="minor">
            <a:schemeClr val="dk1"/>
          </a:fontRef>
        </p:style>
        <p:txBody>
          <a:bodyPr/>
          <a:lstStyle/>
          <a:p>
            <a:pPr marL="0" indent="0" algn="r" eaLnBrk="1" hangingPunct="1">
              <a:spcBef>
                <a:spcPts val="600"/>
              </a:spcBef>
              <a:buNone/>
              <a:tabLst/>
            </a:pPr>
            <a:r>
              <a:rPr lang="en-US" altLang="ja-JP" sz="2400" dirty="0"/>
              <a:t>2013</a:t>
            </a:r>
            <a:r>
              <a:rPr lang="ja-JP" altLang="en-US" sz="2400" dirty="0"/>
              <a:t>年</a:t>
            </a:r>
            <a:r>
              <a:rPr lang="en-US" altLang="ja-JP" sz="2400" dirty="0"/>
              <a:t>4</a:t>
            </a:r>
            <a:r>
              <a:rPr lang="ja-JP" altLang="en-US" sz="2400" dirty="0"/>
              <a:t>月</a:t>
            </a:r>
            <a:r>
              <a:rPr lang="en-US" altLang="ja-JP" sz="2400" dirty="0"/>
              <a:t>28</a:t>
            </a:r>
            <a:r>
              <a:rPr lang="ja-JP" altLang="en-US" sz="2400" dirty="0"/>
              <a:t>日　朝日新聞記事</a:t>
            </a:r>
            <a:endParaRPr lang="en-US" altLang="ja-JP" sz="2400" dirty="0"/>
          </a:p>
          <a:p>
            <a:pPr eaLnBrk="1" hangingPunct="1">
              <a:spcBef>
                <a:spcPts val="600"/>
              </a:spcBef>
              <a:tabLst/>
            </a:pPr>
            <a:r>
              <a:rPr lang="ja-JP" altLang="en-US" sz="2400" dirty="0"/>
              <a:t>全日空（ＡＮＡ）は</a:t>
            </a:r>
            <a:r>
              <a:rPr lang="en-US" altLang="ja-JP" sz="2400" dirty="0"/>
              <a:t>28</a:t>
            </a:r>
            <a:r>
              <a:rPr lang="ja-JP" altLang="en-US" sz="2400" dirty="0"/>
              <a:t>日、ボーイング</a:t>
            </a:r>
            <a:r>
              <a:rPr lang="en-US" altLang="ja-JP" sz="2400" dirty="0"/>
              <a:t>787</a:t>
            </a:r>
            <a:r>
              <a:rPr lang="ja-JP" altLang="en-US" sz="2400" dirty="0"/>
              <a:t>型機の運航再開に向け、国内で初めてとなる試験飛行をおこなった。改修を終えたバッテリーの確認のためで、</a:t>
            </a:r>
            <a:r>
              <a:rPr lang="en-US" altLang="ja-JP" sz="2400" dirty="0"/>
              <a:t>2</a:t>
            </a:r>
            <a:r>
              <a:rPr lang="ja-JP" altLang="en-US" sz="2400" dirty="0"/>
              <a:t>時間飛行したところ、問題はなかったという。同乗した伊東信一郎会長は「</a:t>
            </a:r>
            <a:r>
              <a:rPr lang="en-US" altLang="ja-JP" sz="2400" dirty="0"/>
              <a:t>6</a:t>
            </a:r>
            <a:r>
              <a:rPr lang="ja-JP" altLang="en-US" sz="2400" dirty="0"/>
              <a:t>月</a:t>
            </a:r>
            <a:r>
              <a:rPr lang="en-US" altLang="ja-JP" sz="2400" dirty="0"/>
              <a:t>1</a:t>
            </a:r>
            <a:r>
              <a:rPr lang="ja-JP" altLang="en-US" sz="2400" dirty="0"/>
              <a:t>日から定期便に投入したい」と表明した。 </a:t>
            </a:r>
          </a:p>
          <a:p>
            <a:pPr eaLnBrk="1" hangingPunct="1">
              <a:spcBef>
                <a:spcPts val="600"/>
              </a:spcBef>
              <a:tabLst/>
            </a:pPr>
            <a:r>
              <a:rPr lang="en-US" altLang="ja-JP" sz="2400" dirty="0"/>
              <a:t>1</a:t>
            </a:r>
            <a:r>
              <a:rPr lang="ja-JP" altLang="en-US" sz="2400" dirty="0"/>
              <a:t>月、バッテリーから発煙した全日空機が緊急着陸した。これが直接のきっかけになって、同型機は世界で運航が止まった。まだ、</a:t>
            </a:r>
            <a:r>
              <a:rPr lang="ja-JP" altLang="en-US" sz="2400" dirty="0">
                <a:solidFill>
                  <a:srgbClr val="FF0000"/>
                </a:solidFill>
              </a:rPr>
              <a:t>原因は特定できていない</a:t>
            </a:r>
            <a:r>
              <a:rPr lang="ja-JP" altLang="en-US" sz="2400" dirty="0"/>
              <a:t>。ただ、</a:t>
            </a:r>
            <a:r>
              <a:rPr lang="ja-JP" altLang="en-US" sz="2400" dirty="0">
                <a:solidFill>
                  <a:schemeClr val="accent1"/>
                </a:solidFill>
              </a:rPr>
              <a:t>米国の当局は、バッテリーは改修されて多層的な安全装置を施されており、大事故は起きないとして、運航再開を許可した</a:t>
            </a:r>
            <a:r>
              <a:rPr lang="ja-JP" altLang="en-US" sz="2400" dirty="0"/>
              <a:t>。国土交通省も</a:t>
            </a:r>
            <a:r>
              <a:rPr lang="en-US" altLang="ja-JP" sz="2400" dirty="0"/>
              <a:t>26</a:t>
            </a:r>
            <a:r>
              <a:rPr lang="ja-JP" altLang="en-US" sz="2400" dirty="0"/>
              <a:t>日、これを追認した。 </a:t>
            </a:r>
          </a:p>
          <a:p>
            <a:pPr eaLnBrk="1" hangingPunct="1">
              <a:spcBef>
                <a:spcPts val="600"/>
              </a:spcBef>
              <a:tabLst/>
            </a:pPr>
            <a:r>
              <a:rPr lang="ja-JP" altLang="en-US" sz="2400" dirty="0"/>
              <a:t>ボーイングはバッテリーの耐熱性を高めて排煙機能付きの容器に収め、もし煙が出ても機内に充満しない改良をしたと説明している。</a:t>
            </a:r>
          </a:p>
          <a:p>
            <a:pPr eaLnBrk="1" hangingPunct="1">
              <a:spcBef>
                <a:spcPts val="600"/>
              </a:spcBef>
              <a:tabLst/>
            </a:pPr>
            <a:r>
              <a:rPr lang="ja-JP" altLang="en-US" sz="2400" dirty="0"/>
              <a:t>日本航空も</a:t>
            </a:r>
            <a:r>
              <a:rPr lang="en-US" altLang="ja-JP" sz="2400" dirty="0"/>
              <a:t>6</a:t>
            </a:r>
            <a:r>
              <a:rPr lang="ja-JP" altLang="en-US" sz="2400" dirty="0"/>
              <a:t>月の再開をめざし、近く試験飛行に入る予定だ。 </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8095" y="5034812"/>
            <a:ext cx="2778992" cy="1191816"/>
          </a:xfrm>
          <a:prstGeom prst="rect">
            <a:avLst/>
          </a:prstGeom>
        </p:spPr>
      </p:pic>
    </p:spTree>
    <p:extLst>
      <p:ext uri="{BB962C8B-B14F-4D97-AF65-F5344CB8AC3E}">
        <p14:creationId xmlns:p14="http://schemas.microsoft.com/office/powerpoint/2010/main" val="76078455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587375" y="1052513"/>
            <a:ext cx="10878080" cy="4755148"/>
          </a:xfrm>
        </p:spPr>
        <p:style>
          <a:lnRef idx="2">
            <a:schemeClr val="dk1"/>
          </a:lnRef>
          <a:fillRef idx="1">
            <a:schemeClr val="lt1"/>
          </a:fillRef>
          <a:effectRef idx="0">
            <a:schemeClr val="dk1"/>
          </a:effectRef>
          <a:fontRef idx="minor">
            <a:schemeClr val="dk1"/>
          </a:fontRef>
        </p:style>
        <p:txBody>
          <a:bodyPr/>
          <a:lstStyle/>
          <a:p>
            <a:r>
              <a:rPr lang="ja-JP" altLang="en-US" sz="2400" dirty="0">
                <a:ea typeface="MS UI Gothic" pitchFamily="50" charset="-128"/>
              </a:rPr>
              <a:t>効果的、完全遵守の是正・予防処置のプログラムは</a:t>
            </a:r>
            <a:r>
              <a:rPr lang="en-US" altLang="ja-JP" sz="2400" dirty="0">
                <a:ea typeface="MS UI Gothic" pitchFamily="50" charset="-128"/>
              </a:rPr>
              <a:t>7</a:t>
            </a:r>
            <a:r>
              <a:rPr lang="ja-JP" altLang="en-US" sz="2400" dirty="0">
                <a:ea typeface="MS UI Gothic" pitchFamily="50" charset="-128"/>
              </a:rPr>
              <a:t>段階のプロセスに分けられる。</a:t>
            </a:r>
            <a:endParaRPr lang="en-US" altLang="ja-JP" sz="2400" dirty="0">
              <a:ea typeface="MS UI Gothic" pitchFamily="50" charset="-128"/>
            </a:endParaRPr>
          </a:p>
          <a:p>
            <a:pPr marL="803275" lvl="1" indent="-358775">
              <a:spcBef>
                <a:spcPts val="0"/>
              </a:spcBef>
              <a:buFont typeface="Wingdings" pitchFamily="2" charset="2"/>
              <a:buAutoNum type="arabicPeriod"/>
            </a:pPr>
            <a:r>
              <a:rPr lang="en-US" altLang="ja-JP" sz="2400" u="sng" dirty="0">
                <a:ea typeface="MS UI Gothic" pitchFamily="50" charset="-128"/>
              </a:rPr>
              <a:t>Identification</a:t>
            </a:r>
            <a:r>
              <a:rPr lang="ja-JP" altLang="en-US" sz="2400" dirty="0">
                <a:ea typeface="MS UI Gothic" pitchFamily="50" charset="-128"/>
              </a:rPr>
              <a:t>（問題の識別）</a:t>
            </a:r>
            <a:r>
              <a:rPr lang="en-US" altLang="ja-JP" sz="2400" dirty="0">
                <a:ea typeface="MS UI Gothic" pitchFamily="50" charset="-128"/>
              </a:rPr>
              <a:t>		</a:t>
            </a:r>
            <a:r>
              <a:rPr lang="ja-JP" altLang="en-US" sz="2400" dirty="0">
                <a:ea typeface="MS UI Gothic" pitchFamily="50" charset="-128"/>
              </a:rPr>
              <a:t>問題の明確な定義</a:t>
            </a:r>
            <a:endParaRPr lang="en-US" altLang="ja-JP" sz="2400" dirty="0">
              <a:ea typeface="MS UI Gothic" pitchFamily="50" charset="-128"/>
            </a:endParaRPr>
          </a:p>
          <a:p>
            <a:pPr marL="803275" lvl="1" indent="-358775">
              <a:spcBef>
                <a:spcPts val="0"/>
              </a:spcBef>
              <a:buFont typeface="Wingdings" pitchFamily="2" charset="2"/>
              <a:buAutoNum type="arabicPeriod"/>
            </a:pPr>
            <a:r>
              <a:rPr lang="en-US" altLang="ja-JP" sz="2400" u="sng" dirty="0">
                <a:ea typeface="MS UI Gothic" pitchFamily="50" charset="-128"/>
              </a:rPr>
              <a:t>Evaluation</a:t>
            </a:r>
            <a:r>
              <a:rPr lang="ja-JP" altLang="en-US" sz="2400" dirty="0">
                <a:ea typeface="MS UI Gothic" pitchFamily="50" charset="-128"/>
              </a:rPr>
              <a:t>（評価）</a:t>
            </a:r>
            <a:r>
              <a:rPr lang="en-US" altLang="ja-JP" sz="2400" dirty="0">
                <a:ea typeface="MS UI Gothic" pitchFamily="50" charset="-128"/>
              </a:rPr>
              <a:t>			</a:t>
            </a:r>
            <a:r>
              <a:rPr lang="ja-JP" altLang="en-US" sz="2400" dirty="0">
                <a:ea typeface="MS UI Gothic" pitchFamily="50" charset="-128"/>
              </a:rPr>
              <a:t>重大性と影響の見積り</a:t>
            </a:r>
            <a:endParaRPr lang="en-US" altLang="ja-JP" sz="2400" dirty="0">
              <a:ea typeface="MS UI Gothic" pitchFamily="50" charset="-128"/>
            </a:endParaRPr>
          </a:p>
          <a:p>
            <a:pPr marL="803275" lvl="1" indent="-358775">
              <a:spcBef>
                <a:spcPts val="0"/>
              </a:spcBef>
              <a:buFont typeface="Wingdings" pitchFamily="2" charset="2"/>
              <a:buAutoNum type="arabicPeriod"/>
            </a:pPr>
            <a:r>
              <a:rPr lang="en-US" altLang="ja-JP" sz="2400" u="sng" dirty="0">
                <a:ea typeface="MS UI Gothic" pitchFamily="50" charset="-128"/>
              </a:rPr>
              <a:t>Investigation</a:t>
            </a:r>
            <a:r>
              <a:rPr lang="ja-JP" altLang="en-US" sz="2400" dirty="0">
                <a:ea typeface="MS UI Gothic" pitchFamily="50" charset="-128"/>
              </a:rPr>
              <a:t>（原因調査）</a:t>
            </a:r>
            <a:r>
              <a:rPr lang="en-US" altLang="ja-JP" sz="2400" dirty="0">
                <a:ea typeface="MS UI Gothic" pitchFamily="50" charset="-128"/>
              </a:rPr>
              <a:t>		</a:t>
            </a:r>
            <a:r>
              <a:rPr lang="ja-JP" altLang="en-US" sz="2400" dirty="0">
                <a:ea typeface="MS UI Gothic" pitchFamily="50" charset="-128"/>
              </a:rPr>
              <a:t>問題の調査計画の立案</a:t>
            </a:r>
            <a:endParaRPr lang="en-US" altLang="ja-JP" sz="2400" dirty="0">
              <a:ea typeface="MS UI Gothic" pitchFamily="50" charset="-128"/>
            </a:endParaRPr>
          </a:p>
          <a:p>
            <a:pPr marL="803275" lvl="1" indent="-358775">
              <a:spcBef>
                <a:spcPts val="0"/>
              </a:spcBef>
              <a:buFont typeface="Wingdings" pitchFamily="2" charset="2"/>
              <a:buAutoNum type="arabicPeriod"/>
            </a:pPr>
            <a:r>
              <a:rPr lang="en-US" altLang="ja-JP" sz="2400" u="sng" dirty="0">
                <a:ea typeface="MS UI Gothic" pitchFamily="50" charset="-128"/>
              </a:rPr>
              <a:t>Analysis</a:t>
            </a:r>
            <a:r>
              <a:rPr lang="ja-JP" altLang="en-US" sz="2400" dirty="0">
                <a:ea typeface="MS UI Gothic" pitchFamily="50" charset="-128"/>
              </a:rPr>
              <a:t>（分析）</a:t>
            </a:r>
            <a:r>
              <a:rPr lang="en-US" altLang="ja-JP" sz="2400" dirty="0">
                <a:ea typeface="MS UI Gothic" pitchFamily="50" charset="-128"/>
              </a:rPr>
              <a:t>			</a:t>
            </a:r>
            <a:r>
              <a:rPr lang="ja-JP" altLang="en-US" sz="2400" dirty="0">
                <a:ea typeface="MS UI Gothic" pitchFamily="50" charset="-128"/>
              </a:rPr>
              <a:t>綿密な評価の実行</a:t>
            </a:r>
            <a:endParaRPr lang="en-US" altLang="ja-JP" sz="2400" dirty="0">
              <a:ea typeface="MS UI Gothic" pitchFamily="50" charset="-128"/>
            </a:endParaRPr>
          </a:p>
          <a:p>
            <a:pPr marL="803275" lvl="1" indent="-358775">
              <a:spcBef>
                <a:spcPts val="0"/>
              </a:spcBef>
              <a:buFont typeface="Wingdings" pitchFamily="2" charset="2"/>
              <a:buAutoNum type="arabicPeriod"/>
            </a:pPr>
            <a:r>
              <a:rPr lang="en-US" altLang="ja-JP" sz="2400" u="sng" dirty="0">
                <a:ea typeface="MS UI Gothic" pitchFamily="50" charset="-128"/>
              </a:rPr>
              <a:t>Action Plan</a:t>
            </a:r>
            <a:r>
              <a:rPr lang="ja-JP" altLang="en-US" sz="2400" dirty="0">
                <a:ea typeface="MS UI Gothic" pitchFamily="50" charset="-128"/>
              </a:rPr>
              <a:t>（行動計画）</a:t>
            </a:r>
            <a:r>
              <a:rPr lang="en-US" altLang="ja-JP" sz="2400" dirty="0">
                <a:ea typeface="MS UI Gothic" pitchFamily="50" charset="-128"/>
              </a:rPr>
              <a:t>		</a:t>
            </a:r>
            <a:r>
              <a:rPr lang="ja-JP" altLang="en-US" sz="2400" dirty="0">
                <a:ea typeface="MS UI Gothic" pitchFamily="50" charset="-128"/>
              </a:rPr>
              <a:t>必要なタスクのリストの作成</a:t>
            </a:r>
            <a:endParaRPr lang="en-US" altLang="ja-JP" sz="2400" dirty="0">
              <a:ea typeface="MS UI Gothic" pitchFamily="50" charset="-128"/>
            </a:endParaRPr>
          </a:p>
          <a:p>
            <a:pPr marL="803275" lvl="1" indent="-358775">
              <a:spcBef>
                <a:spcPts val="0"/>
              </a:spcBef>
              <a:buFont typeface="Wingdings" pitchFamily="2" charset="2"/>
              <a:buAutoNum type="arabicPeriod"/>
            </a:pPr>
            <a:r>
              <a:rPr lang="en-US" altLang="ja-JP" sz="2400" u="sng" dirty="0">
                <a:ea typeface="MS UI Gothic" pitchFamily="50" charset="-128"/>
              </a:rPr>
              <a:t>Implementation</a:t>
            </a:r>
            <a:r>
              <a:rPr lang="ja-JP" altLang="en-US" sz="2400" dirty="0">
                <a:ea typeface="MS UI Gothic" pitchFamily="50" charset="-128"/>
              </a:rPr>
              <a:t>（処置の実施）</a:t>
            </a:r>
            <a:r>
              <a:rPr lang="en-US" altLang="ja-JP" sz="2400" dirty="0">
                <a:ea typeface="MS UI Gothic" pitchFamily="50" charset="-128"/>
              </a:rPr>
              <a:t>	</a:t>
            </a:r>
            <a:r>
              <a:rPr lang="ja-JP" altLang="en-US" sz="2400" dirty="0">
                <a:ea typeface="MS UI Gothic" pitchFamily="50" charset="-128"/>
              </a:rPr>
              <a:t>行動計画の遂行</a:t>
            </a:r>
            <a:endParaRPr lang="en-US" altLang="ja-JP" sz="2400" dirty="0">
              <a:ea typeface="MS UI Gothic" pitchFamily="50" charset="-128"/>
            </a:endParaRPr>
          </a:p>
          <a:p>
            <a:pPr marL="803275" lvl="1" indent="-358775">
              <a:spcBef>
                <a:spcPts val="0"/>
              </a:spcBef>
              <a:buFont typeface="Wingdings" pitchFamily="2" charset="2"/>
              <a:buAutoNum type="arabicPeriod"/>
            </a:pPr>
            <a:r>
              <a:rPr lang="en-US" altLang="ja-JP" sz="2400" u="sng" dirty="0">
                <a:ea typeface="MS UI Gothic" pitchFamily="50" charset="-128"/>
              </a:rPr>
              <a:t>Follow Up</a:t>
            </a:r>
            <a:r>
              <a:rPr lang="ja-JP" altLang="en-US" sz="2400" dirty="0">
                <a:ea typeface="MS UI Gothic" pitchFamily="50" charset="-128"/>
              </a:rPr>
              <a:t>（</a:t>
            </a:r>
            <a:r>
              <a:rPr lang="ja-JP" altLang="en-US" sz="2400" dirty="0"/>
              <a:t>フォローアップ）</a:t>
            </a:r>
            <a:r>
              <a:rPr lang="en-US" altLang="ja-JP" sz="2400" dirty="0"/>
              <a:t>		</a:t>
            </a:r>
            <a:r>
              <a:rPr lang="ja-JP" altLang="en-US" sz="2400" dirty="0">
                <a:ea typeface="MS UI Gothic" pitchFamily="50" charset="-128"/>
              </a:rPr>
              <a:t>効果の検証と評価</a:t>
            </a:r>
            <a:endParaRPr lang="en-US" altLang="ja-JP" sz="2400" dirty="0">
              <a:ea typeface="MS UI Gothic" pitchFamily="50" charset="-128"/>
            </a:endParaRPr>
          </a:p>
          <a:p>
            <a:pPr>
              <a:spcBef>
                <a:spcPts val="600"/>
              </a:spcBef>
            </a:pPr>
            <a:r>
              <a:rPr lang="ja-JP" altLang="en-US" sz="2400" u="sng" dirty="0">
                <a:solidFill>
                  <a:srgbClr val="FF3300"/>
                </a:solidFill>
                <a:ea typeface="MS UI Gothic" pitchFamily="50" charset="-128"/>
              </a:rPr>
              <a:t>各ステップは完全に文書化されなければならない！</a:t>
            </a:r>
            <a:endParaRPr lang="en-US" altLang="ja-JP" sz="2400" u="sng" dirty="0">
              <a:solidFill>
                <a:srgbClr val="FF3300"/>
              </a:solidFill>
              <a:ea typeface="MS UI Gothic" pitchFamily="50" charset="-128"/>
            </a:endParaRPr>
          </a:p>
          <a:p>
            <a:pPr marL="538163" lvl="1" indent="-269875">
              <a:spcBef>
                <a:spcPts val="600"/>
              </a:spcBef>
            </a:pPr>
            <a:r>
              <a:rPr lang="ja-JP" altLang="en-US" sz="2400" dirty="0">
                <a:ea typeface="MS UI Gothic" pitchFamily="50" charset="-128"/>
              </a:rPr>
              <a:t>適切な文書化は継続的品質向上計画の重要な履歴データを提供し、また</a:t>
            </a:r>
            <a:r>
              <a:rPr lang="en-US" altLang="ja-JP" sz="2400" dirty="0">
                <a:ea typeface="MS UI Gothic" pitchFamily="50" charset="-128"/>
              </a:rPr>
              <a:t>FDA</a:t>
            </a:r>
            <a:r>
              <a:rPr lang="ja-JP" altLang="en-US" sz="2400" dirty="0">
                <a:ea typeface="MS UI Gothic" pitchFamily="50" charset="-128"/>
              </a:rPr>
              <a:t>などの規制要件と</a:t>
            </a:r>
            <a:r>
              <a:rPr lang="en-US" altLang="ja-JP" sz="2400" dirty="0">
                <a:ea typeface="MS UI Gothic" pitchFamily="50" charset="-128"/>
              </a:rPr>
              <a:t>ISO</a:t>
            </a:r>
            <a:r>
              <a:rPr lang="ja-JP" altLang="en-US" sz="2400" dirty="0">
                <a:ea typeface="MS UI Gothic" pitchFamily="50" charset="-128"/>
              </a:rPr>
              <a:t>の要求する規制要件を満たさなくてはならない。</a:t>
            </a:r>
            <a:endParaRPr lang="en-US" altLang="ja-JP" sz="2400" dirty="0">
              <a:ea typeface="MS UI Gothic" pitchFamily="50" charset="-128"/>
            </a:endParaRPr>
          </a:p>
          <a:p>
            <a:pPr marL="538163" lvl="1" indent="-269875">
              <a:spcBef>
                <a:spcPts val="600"/>
              </a:spcBef>
            </a:pPr>
            <a:r>
              <a:rPr lang="ja-JP" altLang="en-US" sz="2400" dirty="0">
                <a:ea typeface="MS UI Gothic" pitchFamily="50" charset="-128"/>
              </a:rPr>
              <a:t>あらゆる製品にとって必須事項である。</a:t>
            </a:r>
            <a:endParaRPr lang="en-US" altLang="ja-JP" sz="2400" dirty="0">
              <a:solidFill>
                <a:srgbClr val="FF3300"/>
              </a:solidFill>
              <a:ea typeface="MS UI Gothic" pitchFamily="50" charset="-128"/>
            </a:endParaRPr>
          </a:p>
        </p:txBody>
      </p:sp>
      <p:sp>
        <p:nvSpPr>
          <p:cNvPr id="4" name="タイトル 3"/>
          <p:cNvSpPr>
            <a:spLocks noGrp="1"/>
          </p:cNvSpPr>
          <p:nvPr>
            <p:ph type="title"/>
          </p:nvPr>
        </p:nvSpPr>
        <p:spPr/>
        <p:txBody>
          <a:bodyPr/>
          <a:lstStyle/>
          <a:p>
            <a:r>
              <a:rPr kumimoji="1" lang="en-US" altLang="ja-JP" sz="2400" dirty="0"/>
              <a:t>CAPA</a:t>
            </a:r>
            <a:r>
              <a:rPr kumimoji="1" lang="ja-JP" altLang="en-US" sz="2400" dirty="0"/>
              <a:t>の</a:t>
            </a:r>
            <a:r>
              <a:rPr kumimoji="1" lang="en-US" altLang="ja-JP" sz="2400" dirty="0"/>
              <a:t>7</a:t>
            </a:r>
            <a:r>
              <a:rPr kumimoji="1" lang="ja-JP" altLang="en-US" sz="2400" dirty="0"/>
              <a:t>段階</a:t>
            </a:r>
          </a:p>
        </p:txBody>
      </p:sp>
    </p:spTree>
    <p:extLst>
      <p:ext uri="{BB962C8B-B14F-4D97-AF65-F5344CB8AC3E}">
        <p14:creationId xmlns:p14="http://schemas.microsoft.com/office/powerpoint/2010/main" val="44707016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3"/>
          <p:cNvSpPr>
            <a:spLocks noGrp="1"/>
          </p:cNvSpPr>
          <p:nvPr>
            <p:ph type="title"/>
          </p:nvPr>
        </p:nvSpPr>
        <p:spPr/>
        <p:txBody>
          <a:bodyPr/>
          <a:lstStyle/>
          <a:p>
            <a:pPr marL="298450" indent="-285750" eaLnBrk="1" hangingPunct="1"/>
            <a:r>
              <a:rPr lang="en-US" altLang="ja-JP" dirty="0"/>
              <a:t>FDA</a:t>
            </a:r>
            <a:r>
              <a:rPr lang="ja-JP" altLang="en-US" dirty="0"/>
              <a:t>が査察を行う理由</a:t>
            </a:r>
            <a:endParaRPr lang="en-US" altLang="ja-JP" dirty="0"/>
          </a:p>
        </p:txBody>
      </p:sp>
      <p:sp>
        <p:nvSpPr>
          <p:cNvPr id="28675" name="Rectangle 3"/>
          <p:cNvSpPr>
            <a:spLocks noGrp="1" noChangeArrowheads="1"/>
          </p:cNvSpPr>
          <p:nvPr>
            <p:ph idx="1"/>
          </p:nvPr>
        </p:nvSpPr>
        <p:spPr>
          <a:xfrm>
            <a:off x="626533" y="1052513"/>
            <a:ext cx="10878080" cy="954107"/>
          </a:xfrm>
          <a:ln/>
        </p:spPr>
        <p:style>
          <a:lnRef idx="2">
            <a:schemeClr val="dk1"/>
          </a:lnRef>
          <a:fillRef idx="1">
            <a:schemeClr val="lt1"/>
          </a:fillRef>
          <a:effectRef idx="0">
            <a:schemeClr val="dk1"/>
          </a:effectRef>
          <a:fontRef idx="minor">
            <a:schemeClr val="dk1"/>
          </a:fontRef>
        </p:style>
        <p:txBody>
          <a:bodyPr/>
          <a:lstStyle/>
          <a:p>
            <a:pPr marL="12700" indent="0" eaLnBrk="1" hangingPunct="1">
              <a:buClrTx/>
              <a:buNone/>
              <a:tabLst/>
            </a:pPr>
            <a:r>
              <a:rPr lang="ja-JP" altLang="en-US" sz="2800" dirty="0"/>
              <a:t>粗悪な医薬品・医療機器・体外診断用医薬品の米国輸出を阻止し、米国における</a:t>
            </a:r>
            <a:r>
              <a:rPr lang="ja-JP" altLang="en-US" sz="2800" dirty="0">
                <a:solidFill>
                  <a:srgbClr val="FF0000"/>
                </a:solidFill>
              </a:rPr>
              <a:t>患者・ユーザを保護</a:t>
            </a:r>
            <a:r>
              <a:rPr lang="ja-JP" altLang="en-US" sz="2800" dirty="0"/>
              <a:t>する。</a:t>
            </a:r>
            <a:endParaRPr lang="en-US" altLang="ja-JP" sz="2800" dirty="0"/>
          </a:p>
        </p:txBody>
      </p:sp>
      <p:pic>
        <p:nvPicPr>
          <p:cNvPr id="4"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64166" y="2367432"/>
            <a:ext cx="2272772" cy="184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下矢印 4"/>
          <p:cNvSpPr/>
          <p:nvPr/>
        </p:nvSpPr>
        <p:spPr bwMode="auto">
          <a:xfrm>
            <a:off x="5519492" y="3994080"/>
            <a:ext cx="1149843" cy="445925"/>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pPr>
              <a:spcBef>
                <a:spcPct val="0"/>
              </a:spcBef>
            </a:pPr>
            <a:endParaRPr kumimoji="1" lang="ja-JP" altLang="en-US">
              <a:solidFill>
                <a:srgbClr val="000000"/>
              </a:solidFill>
            </a:endParaRPr>
          </a:p>
        </p:txBody>
      </p:sp>
      <p:sp>
        <p:nvSpPr>
          <p:cNvPr id="6" name="テキスト ボックス 5"/>
          <p:cNvSpPr txBox="1"/>
          <p:nvPr/>
        </p:nvSpPr>
        <p:spPr>
          <a:xfrm>
            <a:off x="1719182" y="4692661"/>
            <a:ext cx="8750462" cy="1196418"/>
          </a:xfrm>
          <a:prstGeom prst="rect">
            <a:avLst/>
          </a:prstGeom>
          <a:solidFill>
            <a:srgbClr val="FFCCFF"/>
          </a:solidFill>
          <a:ln/>
        </p:spPr>
        <p:style>
          <a:lnRef idx="2">
            <a:schemeClr val="dk1"/>
          </a:lnRef>
          <a:fillRef idx="1">
            <a:schemeClr val="lt1"/>
          </a:fillRef>
          <a:effectRef idx="0">
            <a:schemeClr val="dk1"/>
          </a:effectRef>
          <a:fontRef idx="minor">
            <a:schemeClr val="dk1"/>
          </a:fontRef>
        </p:style>
        <p:txBody>
          <a:bodyPr wrap="square" anchor="ctr" anchorCtr="0">
            <a:noAutofit/>
          </a:bodyPr>
          <a:lstStyle/>
          <a:p>
            <a:pPr marL="92075">
              <a:spcBef>
                <a:spcPct val="0"/>
              </a:spcBef>
              <a:defRPr/>
            </a:pPr>
            <a:r>
              <a:rPr kumimoji="1" lang="en-US" altLang="ja-JP" sz="2400" dirty="0">
                <a:solidFill>
                  <a:srgbClr val="000000"/>
                </a:solidFill>
              </a:rPr>
              <a:t>FDA</a:t>
            </a:r>
            <a:r>
              <a:rPr kumimoji="1" lang="ja-JP" altLang="en-US" sz="2400" dirty="0">
                <a:solidFill>
                  <a:srgbClr val="000000"/>
                </a:solidFill>
              </a:rPr>
              <a:t>査察官に、この企業で設計・製造された医薬品・医療機器を米国に輸入しても安全で安心できるという印象を持って</a:t>
            </a:r>
            <a:r>
              <a:rPr lang="ja-JP" altLang="en-US" sz="2400" dirty="0">
                <a:solidFill>
                  <a:srgbClr val="000000"/>
                </a:solidFill>
              </a:rPr>
              <a:t>もら</a:t>
            </a:r>
            <a:r>
              <a:rPr kumimoji="1" lang="ja-JP" altLang="en-US" sz="2400" dirty="0">
                <a:solidFill>
                  <a:srgbClr val="000000"/>
                </a:solidFill>
              </a:rPr>
              <a:t>うことが重要！</a:t>
            </a:r>
            <a:endParaRPr kumimoji="1" lang="en-US" altLang="ja-JP" sz="2400" dirty="0">
              <a:solidFill>
                <a:srgbClr val="000000"/>
              </a:solidFill>
            </a:endParaRPr>
          </a:p>
        </p:txBody>
      </p:sp>
    </p:spTree>
    <p:custDataLst>
      <p:tags r:id="rId1"/>
    </p:custDataLst>
    <p:extLst>
      <p:ext uri="{BB962C8B-B14F-4D97-AF65-F5344CB8AC3E}">
        <p14:creationId xmlns:p14="http://schemas.microsoft.com/office/powerpoint/2010/main" val="1629961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dirty="0"/>
              <a:t>CAPA</a:t>
            </a:r>
            <a:r>
              <a:rPr kumimoji="1" lang="ja-JP" altLang="en-US" sz="2400" dirty="0"/>
              <a:t>フォーム</a:t>
            </a:r>
          </a:p>
        </p:txBody>
      </p:sp>
      <p:grpSp>
        <p:nvGrpSpPr>
          <p:cNvPr id="3" name="グループ化 2"/>
          <p:cNvGrpSpPr/>
          <p:nvPr/>
        </p:nvGrpSpPr>
        <p:grpSpPr>
          <a:xfrm>
            <a:off x="2060050" y="1052513"/>
            <a:ext cx="2053649" cy="2285332"/>
            <a:chOff x="4788024" y="1844824"/>
            <a:chExt cx="2053649" cy="2376264"/>
          </a:xfrm>
        </p:grpSpPr>
        <p:pic>
          <p:nvPicPr>
            <p:cNvPr id="4" name="Picture 7"/>
            <p:cNvPicPr>
              <a:picLocks noChangeAspect="1" noChangeArrowheads="1"/>
            </p:cNvPicPr>
            <p:nvPr/>
          </p:nvPicPr>
          <p:blipFill>
            <a:blip r:embed="rId2" cstate="print"/>
            <a:srcRect/>
            <a:stretch>
              <a:fillRect/>
            </a:stretch>
          </p:blipFill>
          <p:spPr bwMode="auto">
            <a:xfrm>
              <a:off x="4788024" y="1844824"/>
              <a:ext cx="2037727" cy="2376264"/>
            </a:xfrm>
            <a:prstGeom prst="rect">
              <a:avLst/>
            </a:prstGeom>
            <a:noFill/>
            <a:ln w="9525">
              <a:solidFill>
                <a:schemeClr val="tx1"/>
              </a:solidFill>
              <a:miter lim="800000"/>
              <a:headEnd/>
              <a:tailEnd/>
            </a:ln>
          </p:spPr>
        </p:pic>
        <p:sp>
          <p:nvSpPr>
            <p:cNvPr id="5" name="正方形/長方形 4"/>
            <p:cNvSpPr/>
            <p:nvPr/>
          </p:nvSpPr>
          <p:spPr>
            <a:xfrm>
              <a:off x="5927273" y="1844824"/>
              <a:ext cx="914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識別</a:t>
              </a:r>
            </a:p>
          </p:txBody>
        </p:sp>
      </p:grpSp>
      <p:grpSp>
        <p:nvGrpSpPr>
          <p:cNvPr id="6" name="グループ化 5"/>
          <p:cNvGrpSpPr/>
          <p:nvPr/>
        </p:nvGrpSpPr>
        <p:grpSpPr>
          <a:xfrm>
            <a:off x="2060050" y="3411989"/>
            <a:ext cx="2053649" cy="2808312"/>
            <a:chOff x="4788024" y="2204864"/>
            <a:chExt cx="2053649" cy="2808312"/>
          </a:xfrm>
        </p:grpSpPr>
        <p:pic>
          <p:nvPicPr>
            <p:cNvPr id="7" name="Picture 8"/>
            <p:cNvPicPr>
              <a:picLocks noChangeAspect="1" noChangeArrowheads="1"/>
            </p:cNvPicPr>
            <p:nvPr/>
          </p:nvPicPr>
          <p:blipFill>
            <a:blip r:embed="rId3" cstate="print"/>
            <a:srcRect/>
            <a:stretch>
              <a:fillRect/>
            </a:stretch>
          </p:blipFill>
          <p:spPr bwMode="auto">
            <a:xfrm>
              <a:off x="4788024" y="2204864"/>
              <a:ext cx="2032931" cy="2808312"/>
            </a:xfrm>
            <a:prstGeom prst="rect">
              <a:avLst/>
            </a:prstGeom>
            <a:noFill/>
            <a:ln w="9525">
              <a:solidFill>
                <a:schemeClr val="tx1"/>
              </a:solidFill>
              <a:miter lim="800000"/>
              <a:headEnd/>
              <a:tailEnd/>
            </a:ln>
          </p:spPr>
        </p:pic>
        <p:sp>
          <p:nvSpPr>
            <p:cNvPr id="8" name="正方形/長方形 7"/>
            <p:cNvSpPr/>
            <p:nvPr/>
          </p:nvSpPr>
          <p:spPr>
            <a:xfrm>
              <a:off x="5927273" y="2204864"/>
              <a:ext cx="914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評価</a:t>
              </a:r>
            </a:p>
          </p:txBody>
        </p:sp>
      </p:grpSp>
      <p:grpSp>
        <p:nvGrpSpPr>
          <p:cNvPr id="9" name="グループ化 8"/>
          <p:cNvGrpSpPr/>
          <p:nvPr/>
        </p:nvGrpSpPr>
        <p:grpSpPr>
          <a:xfrm>
            <a:off x="5220563" y="1052513"/>
            <a:ext cx="2020278" cy="3677023"/>
            <a:chOff x="5580112" y="2420888"/>
            <a:chExt cx="2020278" cy="3677023"/>
          </a:xfrm>
        </p:grpSpPr>
        <p:pic>
          <p:nvPicPr>
            <p:cNvPr id="10" name="Picture 9"/>
            <p:cNvPicPr>
              <a:picLocks noChangeAspect="1" noChangeArrowheads="1"/>
            </p:cNvPicPr>
            <p:nvPr/>
          </p:nvPicPr>
          <p:blipFill>
            <a:blip r:embed="rId4" cstate="print"/>
            <a:srcRect/>
            <a:stretch>
              <a:fillRect/>
            </a:stretch>
          </p:blipFill>
          <p:spPr bwMode="auto">
            <a:xfrm>
              <a:off x="5580112" y="2420888"/>
              <a:ext cx="2016224" cy="3677023"/>
            </a:xfrm>
            <a:prstGeom prst="rect">
              <a:avLst/>
            </a:prstGeom>
            <a:noFill/>
            <a:ln w="9525">
              <a:solidFill>
                <a:schemeClr val="tx1"/>
              </a:solidFill>
              <a:miter lim="800000"/>
              <a:headEnd/>
              <a:tailEnd/>
            </a:ln>
          </p:spPr>
        </p:pic>
        <p:sp>
          <p:nvSpPr>
            <p:cNvPr id="11" name="正方形/長方形 10"/>
            <p:cNvSpPr/>
            <p:nvPr/>
          </p:nvSpPr>
          <p:spPr>
            <a:xfrm>
              <a:off x="6685990" y="2420888"/>
              <a:ext cx="914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調査</a:t>
              </a:r>
            </a:p>
          </p:txBody>
        </p:sp>
      </p:grpSp>
      <p:grpSp>
        <p:nvGrpSpPr>
          <p:cNvPr id="12" name="グループ化 11"/>
          <p:cNvGrpSpPr/>
          <p:nvPr/>
        </p:nvGrpSpPr>
        <p:grpSpPr>
          <a:xfrm>
            <a:off x="7938104" y="1052513"/>
            <a:ext cx="2041982" cy="4462192"/>
            <a:chOff x="6012160" y="2780928"/>
            <a:chExt cx="2041982" cy="4553124"/>
          </a:xfrm>
        </p:grpSpPr>
        <p:pic>
          <p:nvPicPr>
            <p:cNvPr id="13" name="Picture 10"/>
            <p:cNvPicPr>
              <a:picLocks noChangeAspect="1" noChangeArrowheads="1"/>
            </p:cNvPicPr>
            <p:nvPr/>
          </p:nvPicPr>
          <p:blipFill>
            <a:blip r:embed="rId5" cstate="print"/>
            <a:srcRect/>
            <a:stretch>
              <a:fillRect/>
            </a:stretch>
          </p:blipFill>
          <p:spPr bwMode="auto">
            <a:xfrm>
              <a:off x="6012160" y="2780928"/>
              <a:ext cx="2032295" cy="4553124"/>
            </a:xfrm>
            <a:prstGeom prst="rect">
              <a:avLst/>
            </a:prstGeom>
            <a:noFill/>
            <a:ln w="9525">
              <a:solidFill>
                <a:schemeClr val="tx1"/>
              </a:solidFill>
              <a:miter lim="800000"/>
              <a:headEnd/>
              <a:tailEnd/>
            </a:ln>
          </p:spPr>
        </p:pic>
        <p:sp>
          <p:nvSpPr>
            <p:cNvPr id="14" name="正方形/長方形 13"/>
            <p:cNvSpPr/>
            <p:nvPr/>
          </p:nvSpPr>
          <p:spPr>
            <a:xfrm>
              <a:off x="7139742" y="2780928"/>
              <a:ext cx="914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分析</a:t>
              </a:r>
            </a:p>
          </p:txBody>
        </p:sp>
      </p:grpSp>
    </p:spTree>
    <p:extLst>
      <p:ext uri="{BB962C8B-B14F-4D97-AF65-F5344CB8AC3E}">
        <p14:creationId xmlns:p14="http://schemas.microsoft.com/office/powerpoint/2010/main" val="293094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Righ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dirty="0"/>
              <a:t>CAPA</a:t>
            </a:r>
            <a:r>
              <a:rPr kumimoji="1" lang="ja-JP" altLang="en-US" sz="2400" dirty="0"/>
              <a:t>フォーム</a:t>
            </a:r>
          </a:p>
        </p:txBody>
      </p:sp>
      <p:grpSp>
        <p:nvGrpSpPr>
          <p:cNvPr id="15" name="グループ化 14"/>
          <p:cNvGrpSpPr/>
          <p:nvPr/>
        </p:nvGrpSpPr>
        <p:grpSpPr>
          <a:xfrm>
            <a:off x="2060049" y="1062222"/>
            <a:ext cx="2041982" cy="4553124"/>
            <a:chOff x="6012160" y="2780928"/>
            <a:chExt cx="2041982" cy="4553124"/>
          </a:xfrm>
        </p:grpSpPr>
        <p:pic>
          <p:nvPicPr>
            <p:cNvPr id="16" name="Picture 10"/>
            <p:cNvPicPr>
              <a:picLocks noChangeAspect="1" noChangeArrowheads="1"/>
            </p:cNvPicPr>
            <p:nvPr/>
          </p:nvPicPr>
          <p:blipFill>
            <a:blip r:embed="rId2" cstate="print"/>
            <a:srcRect/>
            <a:stretch>
              <a:fillRect/>
            </a:stretch>
          </p:blipFill>
          <p:spPr bwMode="auto">
            <a:xfrm>
              <a:off x="6012160" y="2780928"/>
              <a:ext cx="2032295" cy="4553124"/>
            </a:xfrm>
            <a:prstGeom prst="rect">
              <a:avLst/>
            </a:prstGeom>
            <a:noFill/>
            <a:ln w="9525">
              <a:solidFill>
                <a:schemeClr val="tx1"/>
              </a:solidFill>
              <a:miter lim="800000"/>
              <a:headEnd/>
              <a:tailEnd/>
            </a:ln>
          </p:spPr>
        </p:pic>
        <p:sp>
          <p:nvSpPr>
            <p:cNvPr id="17" name="正方形/長方形 16"/>
            <p:cNvSpPr/>
            <p:nvPr/>
          </p:nvSpPr>
          <p:spPr>
            <a:xfrm>
              <a:off x="6876256" y="2780928"/>
              <a:ext cx="117788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行動計画</a:t>
              </a:r>
            </a:p>
          </p:txBody>
        </p:sp>
      </p:grpSp>
      <p:grpSp>
        <p:nvGrpSpPr>
          <p:cNvPr id="18" name="グループ化 17"/>
          <p:cNvGrpSpPr/>
          <p:nvPr/>
        </p:nvGrpSpPr>
        <p:grpSpPr>
          <a:xfrm>
            <a:off x="4760750" y="1062222"/>
            <a:ext cx="2041982" cy="4553124"/>
            <a:chOff x="6012160" y="2780928"/>
            <a:chExt cx="2041982" cy="4553124"/>
          </a:xfrm>
        </p:grpSpPr>
        <p:pic>
          <p:nvPicPr>
            <p:cNvPr id="19" name="Picture 10"/>
            <p:cNvPicPr>
              <a:picLocks noChangeAspect="1" noChangeArrowheads="1"/>
            </p:cNvPicPr>
            <p:nvPr/>
          </p:nvPicPr>
          <p:blipFill>
            <a:blip r:embed="rId2" cstate="print"/>
            <a:srcRect/>
            <a:stretch>
              <a:fillRect/>
            </a:stretch>
          </p:blipFill>
          <p:spPr bwMode="auto">
            <a:xfrm>
              <a:off x="6012160" y="2780928"/>
              <a:ext cx="2032295" cy="4553124"/>
            </a:xfrm>
            <a:prstGeom prst="rect">
              <a:avLst/>
            </a:prstGeom>
            <a:noFill/>
            <a:ln w="9525">
              <a:solidFill>
                <a:schemeClr val="tx1"/>
              </a:solidFill>
              <a:miter lim="800000"/>
              <a:headEnd/>
              <a:tailEnd/>
            </a:ln>
          </p:spPr>
        </p:pic>
        <p:sp>
          <p:nvSpPr>
            <p:cNvPr id="20" name="正方形/長方形 19"/>
            <p:cNvSpPr/>
            <p:nvPr/>
          </p:nvSpPr>
          <p:spPr>
            <a:xfrm>
              <a:off x="6876256" y="2780928"/>
              <a:ext cx="117788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行動実施</a:t>
              </a:r>
            </a:p>
          </p:txBody>
        </p:sp>
      </p:grpSp>
      <p:grpSp>
        <p:nvGrpSpPr>
          <p:cNvPr id="21" name="グループ化 20"/>
          <p:cNvGrpSpPr/>
          <p:nvPr/>
        </p:nvGrpSpPr>
        <p:grpSpPr>
          <a:xfrm>
            <a:off x="7461451" y="1062222"/>
            <a:ext cx="2041982" cy="4553124"/>
            <a:chOff x="6012160" y="2780928"/>
            <a:chExt cx="2041982" cy="4553124"/>
          </a:xfrm>
        </p:grpSpPr>
        <p:pic>
          <p:nvPicPr>
            <p:cNvPr id="22" name="Picture 10"/>
            <p:cNvPicPr>
              <a:picLocks noChangeAspect="1" noChangeArrowheads="1"/>
            </p:cNvPicPr>
            <p:nvPr/>
          </p:nvPicPr>
          <p:blipFill>
            <a:blip r:embed="rId2" cstate="print"/>
            <a:srcRect/>
            <a:stretch>
              <a:fillRect/>
            </a:stretch>
          </p:blipFill>
          <p:spPr bwMode="auto">
            <a:xfrm>
              <a:off x="6012160" y="2780928"/>
              <a:ext cx="2032295" cy="4553124"/>
            </a:xfrm>
            <a:prstGeom prst="rect">
              <a:avLst/>
            </a:prstGeom>
            <a:noFill/>
            <a:ln w="9525">
              <a:solidFill>
                <a:schemeClr val="tx1"/>
              </a:solidFill>
              <a:miter lim="800000"/>
              <a:headEnd/>
              <a:tailEnd/>
            </a:ln>
          </p:spPr>
        </p:pic>
        <p:sp>
          <p:nvSpPr>
            <p:cNvPr id="23" name="正方形/長方形 22"/>
            <p:cNvSpPr/>
            <p:nvPr/>
          </p:nvSpPr>
          <p:spPr>
            <a:xfrm>
              <a:off x="6876256" y="2780928"/>
              <a:ext cx="117788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dirty="0"/>
                <a:t>ﾌｫﾛｰｱｯﾌﾟ</a:t>
              </a:r>
            </a:p>
          </p:txBody>
        </p:sp>
      </p:grpSp>
    </p:spTree>
    <p:extLst>
      <p:ext uri="{BB962C8B-B14F-4D97-AF65-F5344CB8AC3E}">
        <p14:creationId xmlns:p14="http://schemas.microsoft.com/office/powerpoint/2010/main" val="210445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trips(downRight)">
                                      <p:cBhvr>
                                        <p:cTn id="11" dur="500"/>
                                        <p:tgtEl>
                                          <p:spTgt spid="18"/>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downRigh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898" name="AutoShape 2"/>
          <p:cNvSpPr>
            <a:spLocks noChangeArrowheads="1"/>
          </p:cNvSpPr>
          <p:nvPr/>
        </p:nvSpPr>
        <p:spPr bwMode="auto">
          <a:xfrm>
            <a:off x="3956277" y="2818326"/>
            <a:ext cx="4280059" cy="492125"/>
          </a:xfrm>
          <a:prstGeom prst="roundRect">
            <a:avLst>
              <a:gd name="adj" fmla="val 16667"/>
            </a:avLst>
          </a:prstGeom>
          <a:solidFill>
            <a:schemeClr val="bg1"/>
          </a:solidFill>
          <a:ln w="9525">
            <a:solidFill>
              <a:srgbClr val="000000"/>
            </a:solidFill>
            <a:round/>
            <a:headEnd/>
            <a:tailEnd/>
          </a:ln>
          <a:effectLst>
            <a:outerShdw dist="107763" dir="2700000" algn="ctr" rotWithShape="0">
              <a:schemeClr val="tx2">
                <a:alpha val="50000"/>
              </a:schemeClr>
            </a:outerShdw>
          </a:effectLst>
        </p:spPr>
        <p:txBody>
          <a:bodyPr wrap="none" anchor="ctr"/>
          <a:lstStyle/>
          <a:p>
            <a:pPr algn="ctr">
              <a:lnSpc>
                <a:spcPct val="80000"/>
              </a:lnSpc>
              <a:spcBef>
                <a:spcPct val="0"/>
              </a:spcBef>
              <a:defRPr/>
            </a:pPr>
            <a:endParaRPr kumimoji="1" lang="ja-JP" altLang="en-US" sz="2000" b="1" dirty="0">
              <a:latin typeface="MS UI Gothic" pitchFamily="50" charset="-128"/>
            </a:endParaRPr>
          </a:p>
        </p:txBody>
      </p:sp>
      <p:sp>
        <p:nvSpPr>
          <p:cNvPr id="32771" name="Rectangle 3"/>
          <p:cNvSpPr>
            <a:spLocks noChangeArrowheads="1"/>
          </p:cNvSpPr>
          <p:nvPr/>
        </p:nvSpPr>
        <p:spPr bwMode="auto">
          <a:xfrm>
            <a:off x="4567069" y="1975374"/>
            <a:ext cx="3055705" cy="2923877"/>
          </a:xfrm>
          <a:prstGeom prst="rect">
            <a:avLst/>
          </a:prstGeom>
          <a:noFill/>
          <a:ln w="12700">
            <a:noFill/>
            <a:miter lim="800000"/>
            <a:headEnd type="none" w="sm" len="sm"/>
            <a:tailEnd type="none" w="sm" len="sm"/>
          </a:ln>
        </p:spPr>
        <p:txBody>
          <a:bodyPr wrap="square" anchor="ctr" anchorCtr="0">
            <a:spAutoFit/>
          </a:bodyPr>
          <a:lstStyle/>
          <a:p>
            <a:pPr marL="457200" indent="-457200">
              <a:spcBef>
                <a:spcPts val="0"/>
              </a:spcBef>
              <a:buFontTx/>
              <a:buAutoNum type="arabicPeriod"/>
            </a:pPr>
            <a:r>
              <a:rPr lang="ja-JP" altLang="en-US" sz="2400" dirty="0"/>
              <a:t>はじめに</a:t>
            </a:r>
            <a:endParaRPr lang="en-US" altLang="ja-JP" sz="800" dirty="0"/>
          </a:p>
          <a:p>
            <a:pPr marL="457200" indent="-457200">
              <a:spcBef>
                <a:spcPts val="0"/>
              </a:spcBef>
              <a:buFontTx/>
              <a:buAutoNum type="arabicPeriod"/>
            </a:pPr>
            <a:r>
              <a:rPr lang="en-US" altLang="ja-JP" sz="2400" dirty="0"/>
              <a:t>CAPA</a:t>
            </a:r>
            <a:r>
              <a:rPr lang="ja-JP" altLang="en-US" sz="2400" dirty="0"/>
              <a:t>とは</a:t>
            </a:r>
            <a:endParaRPr lang="en-US" altLang="ja-JP" sz="2400" dirty="0"/>
          </a:p>
          <a:p>
            <a:pPr marL="457200" indent="-457200">
              <a:spcBef>
                <a:spcPts val="0"/>
              </a:spcBef>
              <a:buFontTx/>
              <a:buAutoNum type="arabicPeriod"/>
            </a:pPr>
            <a:endParaRPr lang="en-US" altLang="ja-JP" sz="800" dirty="0"/>
          </a:p>
          <a:p>
            <a:pPr marL="457200" indent="-457200">
              <a:spcBef>
                <a:spcPts val="0"/>
              </a:spcBef>
              <a:buFontTx/>
              <a:buAutoNum type="arabicPeriod"/>
            </a:pPr>
            <a:r>
              <a:rPr lang="en-US" altLang="ja-JP" sz="2400" dirty="0"/>
              <a:t>CAPA</a:t>
            </a:r>
            <a:r>
              <a:rPr lang="ja-JP" altLang="en-US" sz="2400" dirty="0"/>
              <a:t>の要点</a:t>
            </a:r>
            <a:endParaRPr lang="en-US" altLang="ja-JP" sz="2400" dirty="0"/>
          </a:p>
          <a:p>
            <a:pPr marL="457200" indent="-457200">
              <a:spcBef>
                <a:spcPts val="0"/>
              </a:spcBef>
              <a:buFontTx/>
              <a:buAutoNum type="arabicPeriod"/>
            </a:pPr>
            <a:endParaRPr kumimoji="1" lang="en-US" altLang="ja-JP" sz="800" dirty="0"/>
          </a:p>
          <a:p>
            <a:pPr marL="457200" indent="-457200">
              <a:spcBef>
                <a:spcPts val="0"/>
              </a:spcBef>
              <a:buFontTx/>
              <a:buAutoNum type="arabicPeriod"/>
            </a:pPr>
            <a:r>
              <a:rPr lang="ja-JP" altLang="en-US" sz="2400" dirty="0"/>
              <a:t>医療機器と</a:t>
            </a:r>
            <a:r>
              <a:rPr lang="en-US" altLang="ja-JP" sz="2400" dirty="0"/>
              <a:t>CAPA</a:t>
            </a:r>
            <a:endParaRPr lang="en-US" altLang="ja-JP" sz="800" dirty="0"/>
          </a:p>
          <a:p>
            <a:pPr marL="457200" indent="-457200">
              <a:spcBef>
                <a:spcPts val="0"/>
              </a:spcBef>
              <a:buFontTx/>
              <a:buAutoNum type="arabicPeriod"/>
            </a:pPr>
            <a:r>
              <a:rPr lang="ja-JP" altLang="en-US" sz="2400" dirty="0"/>
              <a:t>医薬品と</a:t>
            </a:r>
            <a:r>
              <a:rPr lang="en-US" altLang="ja-JP" sz="2400" dirty="0"/>
              <a:t>CAPA</a:t>
            </a:r>
          </a:p>
          <a:p>
            <a:pPr marL="457200" indent="-457200">
              <a:spcBef>
                <a:spcPts val="0"/>
              </a:spcBef>
              <a:buFontTx/>
              <a:buAutoNum type="arabicPeriod"/>
            </a:pPr>
            <a:r>
              <a:rPr lang="ja-JP" altLang="en-US" sz="2400" dirty="0"/>
              <a:t>根本的原因の究明</a:t>
            </a:r>
            <a:endParaRPr lang="en-US" altLang="ja-JP" sz="800" dirty="0"/>
          </a:p>
          <a:p>
            <a:pPr marL="457200" indent="-457200">
              <a:spcBef>
                <a:spcPts val="0"/>
              </a:spcBef>
              <a:buFontTx/>
              <a:buAutoNum type="arabicPeriod"/>
            </a:pPr>
            <a:r>
              <a:rPr lang="ja-JP" altLang="en-US" sz="2400" dirty="0"/>
              <a:t>品質監査と</a:t>
            </a:r>
            <a:r>
              <a:rPr lang="en-US" altLang="ja-JP" sz="2400" dirty="0"/>
              <a:t>CAPA</a:t>
            </a:r>
            <a:endParaRPr lang="en-US" altLang="ja-JP" sz="800" dirty="0"/>
          </a:p>
        </p:txBody>
      </p:sp>
      <p:sp>
        <p:nvSpPr>
          <p:cNvPr id="32772" name="Rectangle 4"/>
          <p:cNvSpPr>
            <a:spLocks noGrp="1" noChangeArrowheads="1"/>
          </p:cNvSpPr>
          <p:nvPr>
            <p:ph type="title" idx="4294967295"/>
          </p:nvPr>
        </p:nvSpPr>
        <p:spPr/>
        <p:txBody>
          <a:bodyPr/>
          <a:lstStyle/>
          <a:p>
            <a:r>
              <a:rPr kumimoji="1" lang="en-US" altLang="ja-JP" dirty="0">
                <a:solidFill>
                  <a:schemeClr val="tx2"/>
                </a:solidFill>
              </a:rPr>
              <a:t>Table of contents</a:t>
            </a:r>
            <a:endParaRPr kumimoji="1" lang="ja-JP" altLang="en-US" dirty="0">
              <a:solidFill>
                <a:schemeClr val="tx2"/>
              </a:solidFill>
            </a:endParaRPr>
          </a:p>
        </p:txBody>
      </p:sp>
    </p:spTree>
    <p:extLst>
      <p:ext uri="{BB962C8B-B14F-4D97-AF65-F5344CB8AC3E}">
        <p14:creationId xmlns:p14="http://schemas.microsoft.com/office/powerpoint/2010/main" val="172388023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3"/>
          <p:cNvSpPr>
            <a:spLocks noGrp="1"/>
          </p:cNvSpPr>
          <p:nvPr>
            <p:ph type="title"/>
          </p:nvPr>
        </p:nvSpPr>
        <p:spPr/>
        <p:txBody>
          <a:bodyPr/>
          <a:lstStyle/>
          <a:p>
            <a:r>
              <a:rPr lang="en-US" altLang="ja-JP" sz="2400" dirty="0"/>
              <a:t>CAPA</a:t>
            </a:r>
            <a:r>
              <a:rPr lang="ja-JP" altLang="en-US" sz="2400" dirty="0"/>
              <a:t>の要点（医薬品・医療機器共通）</a:t>
            </a:r>
          </a:p>
        </p:txBody>
      </p:sp>
      <p:sp>
        <p:nvSpPr>
          <p:cNvPr id="31747" name="Rectangle 3"/>
          <p:cNvSpPr>
            <a:spLocks noGrp="1" noChangeArrowheads="1"/>
          </p:cNvSpPr>
          <p:nvPr>
            <p:ph idx="1"/>
          </p:nvPr>
        </p:nvSpPr>
        <p:spPr>
          <a:xfrm>
            <a:off x="587375" y="1052513"/>
            <a:ext cx="10972799" cy="4007251"/>
          </a:xfrm>
        </p:spPr>
        <p:style>
          <a:lnRef idx="2">
            <a:schemeClr val="dk1"/>
          </a:lnRef>
          <a:fillRef idx="1">
            <a:schemeClr val="lt1"/>
          </a:fillRef>
          <a:effectRef idx="0">
            <a:schemeClr val="dk1"/>
          </a:effectRef>
          <a:fontRef idx="minor">
            <a:schemeClr val="dk1"/>
          </a:fontRef>
        </p:style>
        <p:txBody>
          <a:bodyPr wrap="square">
            <a:spAutoFit/>
          </a:bodyPr>
          <a:lstStyle/>
          <a:p>
            <a:pPr marL="298450" indent="-285750" eaLnBrk="1" hangingPunct="1">
              <a:tabLst/>
              <a:defRPr/>
            </a:pPr>
            <a:r>
              <a:rPr lang="ja-JP" altLang="en-US" sz="2400" dirty="0"/>
              <a:t>是正措置は再発防止である</a:t>
            </a:r>
            <a:endParaRPr lang="en-US" altLang="ja-JP" sz="2400" dirty="0"/>
          </a:p>
          <a:p>
            <a:pPr marL="742950" lvl="1" indent="-285750" eaLnBrk="1" hangingPunct="1">
              <a:tabLst/>
              <a:defRPr/>
            </a:pPr>
            <a:r>
              <a:rPr lang="ja-JP" altLang="en-US" sz="2400" dirty="0"/>
              <a:t>根本的原因（</a:t>
            </a:r>
            <a:r>
              <a:rPr lang="en-US" altLang="ja-JP" sz="2400" dirty="0"/>
              <a:t>Root Cause</a:t>
            </a:r>
            <a:r>
              <a:rPr lang="ja-JP" altLang="en-US" sz="2400" dirty="0"/>
              <a:t>）を徹底的に調査すること</a:t>
            </a:r>
            <a:endParaRPr lang="en-US" altLang="ja-JP" sz="2400" dirty="0"/>
          </a:p>
          <a:p>
            <a:pPr marL="742950" lvl="1" indent="-285750" eaLnBrk="1" hangingPunct="1">
              <a:tabLst/>
              <a:defRPr/>
            </a:pPr>
            <a:r>
              <a:rPr lang="ja-JP" altLang="en-US" sz="2400" dirty="0"/>
              <a:t>根本的原因が見付からなければ是正できない（再発する）</a:t>
            </a:r>
            <a:endParaRPr lang="en-US" altLang="ja-JP" sz="2400" dirty="0"/>
          </a:p>
          <a:p>
            <a:pPr marL="298450" indent="-285750" eaLnBrk="1" hangingPunct="1">
              <a:tabLst/>
              <a:defRPr/>
            </a:pPr>
            <a:r>
              <a:rPr lang="ja-JP" altLang="en-US" sz="2400" dirty="0"/>
              <a:t>修正と是正は異なる</a:t>
            </a:r>
            <a:endParaRPr lang="en-US" altLang="ja-JP" sz="2400" dirty="0"/>
          </a:p>
          <a:p>
            <a:pPr marL="742950" lvl="1" indent="-285750" eaLnBrk="1" hangingPunct="1">
              <a:tabLst/>
              <a:defRPr/>
            </a:pPr>
            <a:r>
              <a:rPr lang="ja-JP" altLang="en-US" sz="2400" dirty="0"/>
              <a:t>修正は直接的原因を潰すこと</a:t>
            </a:r>
            <a:endParaRPr lang="en-US" altLang="ja-JP" sz="2400" dirty="0"/>
          </a:p>
          <a:p>
            <a:pPr marL="742950" lvl="1" indent="-285750" eaLnBrk="1" hangingPunct="1">
              <a:tabLst/>
              <a:defRPr/>
            </a:pPr>
            <a:r>
              <a:rPr lang="ja-JP" altLang="en-US" sz="2400" dirty="0"/>
              <a:t>是正措置は根本的原因を潰すこと</a:t>
            </a:r>
            <a:endParaRPr lang="en-US" altLang="ja-JP" sz="2400" dirty="0"/>
          </a:p>
          <a:p>
            <a:pPr marL="298450" indent="-285750" eaLnBrk="1" hangingPunct="1">
              <a:tabLst/>
              <a:defRPr/>
            </a:pPr>
            <a:r>
              <a:rPr lang="ja-JP" altLang="en-US" sz="2400" dirty="0">
                <a:solidFill>
                  <a:srgbClr val="FF0000"/>
                </a:solidFill>
              </a:rPr>
              <a:t>予防措置はリスク管理</a:t>
            </a:r>
            <a:r>
              <a:rPr lang="ja-JP" altLang="en-US" sz="2400" dirty="0"/>
              <a:t>である</a:t>
            </a:r>
            <a:endParaRPr lang="en-US" altLang="ja-JP" sz="2400" dirty="0"/>
          </a:p>
          <a:p>
            <a:pPr marL="742950" lvl="1" indent="-285750" eaLnBrk="1" hangingPunct="1">
              <a:tabLst/>
              <a:defRPr/>
            </a:pPr>
            <a:r>
              <a:rPr lang="ja-JP" altLang="en-US" sz="2400" dirty="0"/>
              <a:t>予防措置は生じ得る不適合を潰すこと</a:t>
            </a:r>
            <a:endParaRPr lang="en-US" altLang="ja-JP" sz="2400" dirty="0"/>
          </a:p>
          <a:p>
            <a:pPr marL="742950" lvl="1" indent="-285750" eaLnBrk="1" hangingPunct="1">
              <a:tabLst/>
              <a:defRPr/>
            </a:pPr>
            <a:r>
              <a:rPr lang="ja-JP" altLang="en-US" sz="2400" dirty="0"/>
              <a:t>生じ得る不適合＝まだ発生していない問題＝リスク</a:t>
            </a:r>
            <a:endParaRPr lang="en-US" altLang="ja-JP" sz="2400" dirty="0"/>
          </a:p>
        </p:txBody>
      </p:sp>
    </p:spTree>
    <p:extLst>
      <p:ext uri="{BB962C8B-B14F-4D97-AF65-F5344CB8AC3E}">
        <p14:creationId xmlns:p14="http://schemas.microsoft.com/office/powerpoint/2010/main" val="23932235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3"/>
          <p:cNvSpPr>
            <a:spLocks noGrp="1"/>
          </p:cNvSpPr>
          <p:nvPr>
            <p:ph type="title"/>
          </p:nvPr>
        </p:nvSpPr>
        <p:spPr/>
        <p:txBody>
          <a:bodyPr/>
          <a:lstStyle/>
          <a:p>
            <a:r>
              <a:rPr lang="en-US" altLang="ja-JP" sz="2400" dirty="0"/>
              <a:t>CAPA</a:t>
            </a:r>
            <a:r>
              <a:rPr lang="ja-JP" altLang="en-US" sz="2400" dirty="0"/>
              <a:t>の要点（医薬品・医療機器共通）</a:t>
            </a:r>
          </a:p>
        </p:txBody>
      </p:sp>
      <p:sp>
        <p:nvSpPr>
          <p:cNvPr id="31747" name="Rectangle 3"/>
          <p:cNvSpPr>
            <a:spLocks noGrp="1" noChangeArrowheads="1"/>
          </p:cNvSpPr>
          <p:nvPr>
            <p:ph idx="1"/>
          </p:nvPr>
        </p:nvSpPr>
        <p:spPr>
          <a:xfrm>
            <a:off x="587375" y="1052513"/>
            <a:ext cx="10972799" cy="1348061"/>
          </a:xfrm>
        </p:spPr>
        <p:style>
          <a:lnRef idx="2">
            <a:schemeClr val="dk1"/>
          </a:lnRef>
          <a:fillRef idx="1">
            <a:schemeClr val="lt1"/>
          </a:fillRef>
          <a:effectRef idx="0">
            <a:schemeClr val="dk1"/>
          </a:effectRef>
          <a:fontRef idx="minor">
            <a:schemeClr val="dk1"/>
          </a:fontRef>
        </p:style>
        <p:txBody>
          <a:bodyPr wrap="square">
            <a:spAutoFit/>
          </a:bodyPr>
          <a:lstStyle/>
          <a:p>
            <a:pPr marL="298450" indent="-285750" eaLnBrk="1" hangingPunct="1">
              <a:tabLst/>
              <a:defRPr/>
            </a:pPr>
            <a:r>
              <a:rPr lang="en-US" altLang="ja-JP" sz="2400" dirty="0"/>
              <a:t>CAPA</a:t>
            </a:r>
            <a:r>
              <a:rPr lang="ja-JP" altLang="en-US" sz="2400" dirty="0"/>
              <a:t>（是正措置・予防措置）は、改善のことである</a:t>
            </a:r>
            <a:endParaRPr lang="en-US" altLang="ja-JP" sz="2400" dirty="0"/>
          </a:p>
          <a:p>
            <a:pPr marL="742950" lvl="1" indent="-285750" eaLnBrk="1" hangingPunct="1">
              <a:tabLst/>
              <a:defRPr/>
            </a:pPr>
            <a:r>
              <a:rPr lang="ja-JP" altLang="en-US" sz="2400" dirty="0"/>
              <a:t>改善は</a:t>
            </a:r>
            <a:r>
              <a:rPr lang="en-US" altLang="ja-JP" sz="2400" dirty="0"/>
              <a:t>PDCA</a:t>
            </a:r>
            <a:r>
              <a:rPr lang="ja-JP" altLang="en-US" sz="2400" dirty="0"/>
              <a:t>の</a:t>
            </a:r>
            <a:r>
              <a:rPr lang="en-US" altLang="ja-JP" sz="2400" dirty="0"/>
              <a:t>A</a:t>
            </a:r>
            <a:r>
              <a:rPr lang="ja-JP" altLang="en-US" sz="2400" dirty="0"/>
              <a:t>（</a:t>
            </a:r>
            <a:r>
              <a:rPr lang="en-US" altLang="ja-JP" sz="2400" dirty="0"/>
              <a:t>Action</a:t>
            </a:r>
            <a:r>
              <a:rPr lang="ja-JP" altLang="en-US" sz="2400" dirty="0"/>
              <a:t>）である</a:t>
            </a:r>
            <a:endParaRPr lang="en-US" altLang="ja-JP" sz="2400" dirty="0"/>
          </a:p>
          <a:p>
            <a:pPr marL="742950" lvl="1" indent="-285750" eaLnBrk="1" hangingPunct="1">
              <a:tabLst/>
              <a:defRPr/>
            </a:pPr>
            <a:r>
              <a:rPr lang="en-US" altLang="ja-JP" sz="2400" dirty="0"/>
              <a:t>Plan</a:t>
            </a:r>
            <a:r>
              <a:rPr lang="ja-JP" altLang="en-US" sz="2400" dirty="0"/>
              <a:t>（計画）、</a:t>
            </a:r>
            <a:r>
              <a:rPr lang="en-US" altLang="ja-JP" sz="2400" dirty="0"/>
              <a:t>Do</a:t>
            </a:r>
            <a:r>
              <a:rPr lang="ja-JP" altLang="en-US" sz="2400" dirty="0"/>
              <a:t>（実行）、</a:t>
            </a:r>
            <a:r>
              <a:rPr lang="en-US" altLang="ja-JP" sz="2400" dirty="0"/>
              <a:t>Check</a:t>
            </a:r>
            <a:r>
              <a:rPr lang="ja-JP" altLang="en-US" sz="2400" dirty="0"/>
              <a:t>（評価）、</a:t>
            </a:r>
            <a:r>
              <a:rPr lang="en-US" altLang="ja-JP" sz="2400" dirty="0">
                <a:solidFill>
                  <a:srgbClr val="FF0000"/>
                </a:solidFill>
              </a:rPr>
              <a:t>Action</a:t>
            </a:r>
            <a:r>
              <a:rPr lang="ja-JP" altLang="en-US" sz="2400" dirty="0">
                <a:solidFill>
                  <a:srgbClr val="FF0000"/>
                </a:solidFill>
              </a:rPr>
              <a:t>（改善）</a:t>
            </a:r>
            <a:endParaRPr lang="en-US" altLang="ja-JP" sz="2400" dirty="0">
              <a:solidFill>
                <a:srgbClr val="FF0000"/>
              </a:solidFill>
            </a:endParaRPr>
          </a:p>
        </p:txBody>
      </p:sp>
      <p:grpSp>
        <p:nvGrpSpPr>
          <p:cNvPr id="4" name="グループ化 3">
            <a:extLst>
              <a:ext uri="{FF2B5EF4-FFF2-40B4-BE49-F238E27FC236}">
                <a16:creationId xmlns:a16="http://schemas.microsoft.com/office/drawing/2014/main" id="{BF03E4CE-CE65-498F-902A-A3C81C054FC0}"/>
              </a:ext>
            </a:extLst>
          </p:cNvPr>
          <p:cNvGrpSpPr/>
          <p:nvPr/>
        </p:nvGrpSpPr>
        <p:grpSpPr>
          <a:xfrm>
            <a:off x="2846846" y="2460956"/>
            <a:ext cx="6532173" cy="3713476"/>
            <a:chOff x="1990725" y="1060451"/>
            <a:chExt cx="8352086" cy="5059795"/>
          </a:xfrm>
        </p:grpSpPr>
        <p:sp>
          <p:nvSpPr>
            <p:cNvPr id="5" name="正方形/長方形 4">
              <a:extLst>
                <a:ext uri="{FF2B5EF4-FFF2-40B4-BE49-F238E27FC236}">
                  <a16:creationId xmlns:a16="http://schemas.microsoft.com/office/drawing/2014/main" id="{AAFB8119-6447-4E5B-88E9-A25792B47593}"/>
                </a:ext>
              </a:extLst>
            </p:cNvPr>
            <p:cNvSpPr/>
            <p:nvPr/>
          </p:nvSpPr>
          <p:spPr bwMode="auto">
            <a:xfrm>
              <a:off x="1990725" y="1060451"/>
              <a:ext cx="8161338" cy="5059795"/>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6" name="四角形: 角を丸くする 5">
              <a:extLst>
                <a:ext uri="{FF2B5EF4-FFF2-40B4-BE49-F238E27FC236}">
                  <a16:creationId xmlns:a16="http://schemas.microsoft.com/office/drawing/2014/main" id="{F1D2DFEF-370F-405E-BE5F-01AACE1F4BE3}"/>
                </a:ext>
              </a:extLst>
            </p:cNvPr>
            <p:cNvSpPr/>
            <p:nvPr/>
          </p:nvSpPr>
          <p:spPr bwMode="auto">
            <a:xfrm>
              <a:off x="3492789" y="1174173"/>
              <a:ext cx="5231822" cy="483234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endParaRPr lang="ja-JP" altLang="en-US" sz="1050">
                <a:cs typeface="Arial" charset="0"/>
              </a:endParaRPr>
            </a:p>
          </p:txBody>
        </p:sp>
        <p:sp>
          <p:nvSpPr>
            <p:cNvPr id="7" name="楕円 6">
              <a:extLst>
                <a:ext uri="{FF2B5EF4-FFF2-40B4-BE49-F238E27FC236}">
                  <a16:creationId xmlns:a16="http://schemas.microsoft.com/office/drawing/2014/main" id="{8372DF97-3ECD-4B7D-AA15-4BD2B8B9AD56}"/>
                </a:ext>
              </a:extLst>
            </p:cNvPr>
            <p:cNvSpPr/>
            <p:nvPr/>
          </p:nvSpPr>
          <p:spPr bwMode="auto">
            <a:xfrm>
              <a:off x="3869748" y="1459346"/>
              <a:ext cx="4452504" cy="4338205"/>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endParaRPr lang="ja-JP" altLang="en-US" sz="1050" dirty="0">
                <a:cs typeface="Arial" charset="0"/>
              </a:endParaRPr>
            </a:p>
          </p:txBody>
        </p:sp>
        <p:sp>
          <p:nvSpPr>
            <p:cNvPr id="8" name="楕円 7">
              <a:extLst>
                <a:ext uri="{FF2B5EF4-FFF2-40B4-BE49-F238E27FC236}">
                  <a16:creationId xmlns:a16="http://schemas.microsoft.com/office/drawing/2014/main" id="{021FF8A6-A73F-4271-A285-D42A6C524973}"/>
                </a:ext>
              </a:extLst>
            </p:cNvPr>
            <p:cNvSpPr/>
            <p:nvPr/>
          </p:nvSpPr>
          <p:spPr bwMode="auto">
            <a:xfrm>
              <a:off x="5599546" y="1626754"/>
              <a:ext cx="1018309" cy="966355"/>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bodyPr>
            <a:lstStyle/>
            <a:p>
              <a:pPr algn="ctr"/>
              <a:r>
                <a:rPr lang="ja-JP" altLang="en-US" dirty="0">
                  <a:solidFill>
                    <a:schemeClr val="tx1"/>
                  </a:solidFill>
                  <a:latin typeface="Arial" charset="0"/>
                  <a:ea typeface="MS UI Gothic" pitchFamily="50" charset="-128"/>
                  <a:cs typeface="Arial" charset="0"/>
                </a:rPr>
                <a:t>支援及び運用（</a:t>
              </a:r>
              <a:r>
                <a:rPr lang="en-US" altLang="ja-JP" dirty="0">
                  <a:solidFill>
                    <a:schemeClr val="tx1"/>
                  </a:solidFill>
                  <a:latin typeface="Arial" charset="0"/>
                  <a:ea typeface="MS UI Gothic" pitchFamily="50" charset="-128"/>
                  <a:cs typeface="Arial" charset="0"/>
                </a:rPr>
                <a:t>7</a:t>
              </a:r>
              <a:r>
                <a:rPr lang="ja-JP" altLang="en-US" dirty="0" err="1">
                  <a:solidFill>
                    <a:schemeClr val="tx1"/>
                  </a:solidFill>
                  <a:latin typeface="Arial" charset="0"/>
                  <a:ea typeface="MS UI Gothic" pitchFamily="50" charset="-128"/>
                  <a:cs typeface="Arial" charset="0"/>
                </a:rPr>
                <a:t>、</a:t>
              </a:r>
              <a:r>
                <a:rPr lang="en-US" altLang="ja-JP" dirty="0">
                  <a:solidFill>
                    <a:schemeClr val="tx1"/>
                  </a:solidFill>
                  <a:latin typeface="Arial" charset="0"/>
                  <a:ea typeface="MS UI Gothic" pitchFamily="50" charset="-128"/>
                  <a:cs typeface="Arial" charset="0"/>
                </a:rPr>
                <a:t>8</a:t>
              </a:r>
              <a:r>
                <a:rPr lang="ja-JP" altLang="en-US" dirty="0">
                  <a:solidFill>
                    <a:schemeClr val="tx1"/>
                  </a:solidFill>
                  <a:latin typeface="Arial" charset="0"/>
                  <a:ea typeface="MS UI Gothic" pitchFamily="50" charset="-128"/>
                  <a:cs typeface="Arial" charset="0"/>
                </a:rPr>
                <a:t>）</a:t>
              </a:r>
            </a:p>
          </p:txBody>
        </p:sp>
        <p:sp>
          <p:nvSpPr>
            <p:cNvPr id="9" name="楕円 8">
              <a:extLst>
                <a:ext uri="{FF2B5EF4-FFF2-40B4-BE49-F238E27FC236}">
                  <a16:creationId xmlns:a16="http://schemas.microsoft.com/office/drawing/2014/main" id="{5015A669-4D9E-4168-A2C6-0FB50D500120}"/>
                </a:ext>
              </a:extLst>
            </p:cNvPr>
            <p:cNvSpPr/>
            <p:nvPr/>
          </p:nvSpPr>
          <p:spPr bwMode="auto">
            <a:xfrm>
              <a:off x="5586845" y="3107169"/>
              <a:ext cx="1018309" cy="966355"/>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bodyPr>
            <a:lstStyle/>
            <a:p>
              <a:pPr algn="ctr"/>
              <a:r>
                <a:rPr lang="ja-JP" altLang="en-US" dirty="0">
                  <a:solidFill>
                    <a:schemeClr val="tx1"/>
                  </a:solidFill>
                  <a:latin typeface="Arial" charset="0"/>
                  <a:ea typeface="MS UI Gothic" pitchFamily="50" charset="-128"/>
                  <a:cs typeface="Arial" charset="0"/>
                </a:rPr>
                <a:t>リーダーシップ（</a:t>
              </a:r>
              <a:r>
                <a:rPr lang="en-US" altLang="ja-JP" dirty="0">
                  <a:solidFill>
                    <a:schemeClr val="tx1"/>
                  </a:solidFill>
                  <a:latin typeface="Arial" charset="0"/>
                  <a:ea typeface="MS UI Gothic" pitchFamily="50" charset="-128"/>
                  <a:cs typeface="Arial" charset="0"/>
                </a:rPr>
                <a:t>5</a:t>
              </a:r>
              <a:r>
                <a:rPr lang="ja-JP" altLang="en-US" dirty="0">
                  <a:solidFill>
                    <a:schemeClr val="tx1"/>
                  </a:solidFill>
                  <a:latin typeface="Arial" charset="0"/>
                  <a:ea typeface="MS UI Gothic" pitchFamily="50" charset="-128"/>
                  <a:cs typeface="Arial" charset="0"/>
                </a:rPr>
                <a:t>）</a:t>
              </a:r>
            </a:p>
          </p:txBody>
        </p:sp>
        <p:sp>
          <p:nvSpPr>
            <p:cNvPr id="10" name="楕円 9">
              <a:extLst>
                <a:ext uri="{FF2B5EF4-FFF2-40B4-BE49-F238E27FC236}">
                  <a16:creationId xmlns:a16="http://schemas.microsoft.com/office/drawing/2014/main" id="{52C51EA8-96B0-4C1C-8CCD-03D7B54D28AF}"/>
                </a:ext>
              </a:extLst>
            </p:cNvPr>
            <p:cNvSpPr/>
            <p:nvPr/>
          </p:nvSpPr>
          <p:spPr bwMode="auto">
            <a:xfrm>
              <a:off x="7230919" y="3107169"/>
              <a:ext cx="1018309" cy="966355"/>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bodyPr>
            <a:lstStyle/>
            <a:p>
              <a:pPr algn="ctr"/>
              <a:r>
                <a:rPr lang="ja-JP" altLang="en-US" dirty="0">
                  <a:cs typeface="Arial" charset="0"/>
                </a:rPr>
                <a:t>パフォーマンス評価（</a:t>
              </a:r>
              <a:r>
                <a:rPr lang="en-US" altLang="ja-JP" dirty="0">
                  <a:cs typeface="Arial" charset="0"/>
                </a:rPr>
                <a:t>9</a:t>
              </a:r>
              <a:r>
                <a:rPr lang="ja-JP" altLang="en-US" dirty="0">
                  <a:cs typeface="Arial" charset="0"/>
                </a:rPr>
                <a:t>）</a:t>
              </a:r>
              <a:endParaRPr lang="ja-JP" altLang="en-US" dirty="0">
                <a:solidFill>
                  <a:schemeClr val="tx1"/>
                </a:solidFill>
                <a:latin typeface="Arial" charset="0"/>
                <a:ea typeface="MS UI Gothic" pitchFamily="50" charset="-128"/>
                <a:cs typeface="Arial" charset="0"/>
              </a:endParaRPr>
            </a:p>
          </p:txBody>
        </p:sp>
        <p:sp>
          <p:nvSpPr>
            <p:cNvPr id="11" name="楕円 10">
              <a:extLst>
                <a:ext uri="{FF2B5EF4-FFF2-40B4-BE49-F238E27FC236}">
                  <a16:creationId xmlns:a16="http://schemas.microsoft.com/office/drawing/2014/main" id="{E31032FF-17F8-482C-AB2F-7CB7737A385E}"/>
                </a:ext>
              </a:extLst>
            </p:cNvPr>
            <p:cNvSpPr/>
            <p:nvPr/>
          </p:nvSpPr>
          <p:spPr bwMode="auto">
            <a:xfrm>
              <a:off x="3995882" y="3107169"/>
              <a:ext cx="1018309" cy="966355"/>
            </a:xfrm>
            <a:prstGeom prst="ellips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ctr" anchorCtr="0" compatLnSpc="1">
              <a:prstTxWarp prst="textNoShape">
                <a:avLst/>
              </a:prstTxWarp>
            </a:bodyPr>
            <a:lstStyle/>
            <a:p>
              <a:pPr algn="ctr"/>
              <a:r>
                <a:rPr lang="ja-JP" altLang="en-US" dirty="0">
                  <a:solidFill>
                    <a:schemeClr val="tx1"/>
                  </a:solidFill>
                  <a:latin typeface="Arial" charset="0"/>
                  <a:ea typeface="MS UI Gothic" pitchFamily="50" charset="-128"/>
                  <a:cs typeface="Arial" charset="0"/>
                </a:rPr>
                <a:t>計画（</a:t>
              </a:r>
              <a:r>
                <a:rPr lang="en-US" altLang="ja-JP" dirty="0">
                  <a:solidFill>
                    <a:schemeClr val="tx1"/>
                  </a:solidFill>
                  <a:latin typeface="Arial" charset="0"/>
                  <a:ea typeface="MS UI Gothic" pitchFamily="50" charset="-128"/>
                  <a:cs typeface="Arial" charset="0"/>
                </a:rPr>
                <a:t>6</a:t>
              </a:r>
              <a:r>
                <a:rPr lang="ja-JP" altLang="en-US" dirty="0">
                  <a:solidFill>
                    <a:schemeClr val="tx1"/>
                  </a:solidFill>
                  <a:latin typeface="Arial" charset="0"/>
                  <a:ea typeface="MS UI Gothic" pitchFamily="50" charset="-128"/>
                  <a:cs typeface="Arial" charset="0"/>
                </a:rPr>
                <a:t>）</a:t>
              </a:r>
            </a:p>
          </p:txBody>
        </p:sp>
        <p:sp>
          <p:nvSpPr>
            <p:cNvPr id="12" name="楕円 11">
              <a:extLst>
                <a:ext uri="{FF2B5EF4-FFF2-40B4-BE49-F238E27FC236}">
                  <a16:creationId xmlns:a16="http://schemas.microsoft.com/office/drawing/2014/main" id="{442EC996-C374-4F84-B2C6-DE76BA585C7A}"/>
                </a:ext>
              </a:extLst>
            </p:cNvPr>
            <p:cNvSpPr/>
            <p:nvPr/>
          </p:nvSpPr>
          <p:spPr bwMode="auto">
            <a:xfrm>
              <a:off x="5586846" y="4717474"/>
              <a:ext cx="1018309" cy="966355"/>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dirty="0">
                  <a:solidFill>
                    <a:schemeClr val="bg1"/>
                  </a:solidFill>
                  <a:latin typeface="Arial" charset="0"/>
                  <a:ea typeface="MS UI Gothic" pitchFamily="50" charset="-128"/>
                  <a:cs typeface="Arial" charset="0"/>
                </a:rPr>
                <a:t>改善（</a:t>
              </a:r>
              <a:r>
                <a:rPr lang="en-US" altLang="ja-JP" dirty="0">
                  <a:solidFill>
                    <a:schemeClr val="bg1"/>
                  </a:solidFill>
                  <a:latin typeface="Arial" charset="0"/>
                  <a:ea typeface="MS UI Gothic" pitchFamily="50" charset="-128"/>
                  <a:cs typeface="Arial" charset="0"/>
                </a:rPr>
                <a:t>10</a:t>
              </a:r>
              <a:r>
                <a:rPr lang="ja-JP" altLang="en-US" dirty="0">
                  <a:solidFill>
                    <a:schemeClr val="bg1"/>
                  </a:solidFill>
                  <a:latin typeface="Arial" charset="0"/>
                  <a:ea typeface="MS UI Gothic" pitchFamily="50" charset="-128"/>
                  <a:cs typeface="Arial" charset="0"/>
                </a:rPr>
                <a:t>）</a:t>
              </a:r>
            </a:p>
          </p:txBody>
        </p:sp>
        <p:cxnSp>
          <p:nvCxnSpPr>
            <p:cNvPr id="13" name="直線矢印コネクタ 12">
              <a:extLst>
                <a:ext uri="{FF2B5EF4-FFF2-40B4-BE49-F238E27FC236}">
                  <a16:creationId xmlns:a16="http://schemas.microsoft.com/office/drawing/2014/main" id="{32A074BA-839F-4BD2-B36A-E14212A6BDAB}"/>
                </a:ext>
              </a:extLst>
            </p:cNvPr>
            <p:cNvCxnSpPr>
              <a:stCxn id="8" idx="4"/>
              <a:endCxn id="9" idx="0"/>
            </p:cNvCxnSpPr>
            <p:nvPr/>
          </p:nvCxnSpPr>
          <p:spPr bwMode="auto">
            <a:xfrm flipH="1">
              <a:off x="6096000" y="2593108"/>
              <a:ext cx="12701" cy="514060"/>
            </a:xfrm>
            <a:prstGeom prst="straightConnector1">
              <a:avLst/>
            </a:prstGeom>
            <a:solidFill>
              <a:schemeClr val="bg1"/>
            </a:solidFill>
            <a:ln w="9525" cap="flat" cmpd="sng" algn="ctr">
              <a:solidFill>
                <a:schemeClr val="tx1"/>
              </a:solidFill>
              <a:prstDash val="solid"/>
              <a:round/>
              <a:headEnd type="triangle"/>
              <a:tailEnd type="triangle"/>
            </a:ln>
            <a:effectLst/>
          </p:spPr>
        </p:cxnSp>
        <p:cxnSp>
          <p:nvCxnSpPr>
            <p:cNvPr id="14" name="直線矢印コネクタ 13">
              <a:extLst>
                <a:ext uri="{FF2B5EF4-FFF2-40B4-BE49-F238E27FC236}">
                  <a16:creationId xmlns:a16="http://schemas.microsoft.com/office/drawing/2014/main" id="{A611EC70-1D88-4108-A8F2-E680C901A058}"/>
                </a:ext>
              </a:extLst>
            </p:cNvPr>
            <p:cNvCxnSpPr>
              <a:cxnSpLocks/>
              <a:stCxn id="9" idx="6"/>
              <a:endCxn id="10" idx="2"/>
            </p:cNvCxnSpPr>
            <p:nvPr/>
          </p:nvCxnSpPr>
          <p:spPr bwMode="auto">
            <a:xfrm>
              <a:off x="6605154" y="3590346"/>
              <a:ext cx="625765" cy="0"/>
            </a:xfrm>
            <a:prstGeom prst="straightConnector1">
              <a:avLst/>
            </a:prstGeom>
            <a:solidFill>
              <a:schemeClr val="bg1"/>
            </a:solidFill>
            <a:ln w="9525" cap="flat" cmpd="sng" algn="ctr">
              <a:solidFill>
                <a:schemeClr val="tx1"/>
              </a:solidFill>
              <a:prstDash val="solid"/>
              <a:round/>
              <a:headEnd type="triangle"/>
              <a:tailEnd type="triangle"/>
            </a:ln>
            <a:effectLst/>
          </p:spPr>
        </p:cxnSp>
        <p:cxnSp>
          <p:nvCxnSpPr>
            <p:cNvPr id="15" name="直線矢印コネクタ 14">
              <a:extLst>
                <a:ext uri="{FF2B5EF4-FFF2-40B4-BE49-F238E27FC236}">
                  <a16:creationId xmlns:a16="http://schemas.microsoft.com/office/drawing/2014/main" id="{E111E8D9-5888-4FCF-AC60-4D47EA9C3F00}"/>
                </a:ext>
              </a:extLst>
            </p:cNvPr>
            <p:cNvCxnSpPr>
              <a:stCxn id="11" idx="6"/>
              <a:endCxn id="9" idx="2"/>
            </p:cNvCxnSpPr>
            <p:nvPr/>
          </p:nvCxnSpPr>
          <p:spPr bwMode="auto">
            <a:xfrm>
              <a:off x="5014190" y="3590346"/>
              <a:ext cx="572654" cy="0"/>
            </a:xfrm>
            <a:prstGeom prst="straightConnector1">
              <a:avLst/>
            </a:prstGeom>
            <a:solidFill>
              <a:schemeClr val="bg1"/>
            </a:solidFill>
            <a:ln w="9525" cap="flat" cmpd="sng" algn="ctr">
              <a:solidFill>
                <a:schemeClr val="tx1"/>
              </a:solidFill>
              <a:prstDash val="solid"/>
              <a:round/>
              <a:headEnd type="triangle"/>
              <a:tailEnd type="triangle"/>
            </a:ln>
            <a:effectLst/>
          </p:spPr>
        </p:cxnSp>
        <p:cxnSp>
          <p:nvCxnSpPr>
            <p:cNvPr id="16" name="直線矢印コネクタ 15">
              <a:extLst>
                <a:ext uri="{FF2B5EF4-FFF2-40B4-BE49-F238E27FC236}">
                  <a16:creationId xmlns:a16="http://schemas.microsoft.com/office/drawing/2014/main" id="{DCB1DA38-8F85-42ED-BFE4-41C170B6BE8D}"/>
                </a:ext>
              </a:extLst>
            </p:cNvPr>
            <p:cNvCxnSpPr>
              <a:stCxn id="9" idx="4"/>
              <a:endCxn id="12" idx="0"/>
            </p:cNvCxnSpPr>
            <p:nvPr/>
          </p:nvCxnSpPr>
          <p:spPr bwMode="auto">
            <a:xfrm>
              <a:off x="6096000" y="4073523"/>
              <a:ext cx="1" cy="643950"/>
            </a:xfrm>
            <a:prstGeom prst="straightConnector1">
              <a:avLst/>
            </a:prstGeom>
            <a:solidFill>
              <a:schemeClr val="bg1"/>
            </a:solidFill>
            <a:ln w="9525" cap="flat" cmpd="sng" algn="ctr">
              <a:solidFill>
                <a:schemeClr val="tx1"/>
              </a:solidFill>
              <a:prstDash val="lgDashDot"/>
              <a:round/>
              <a:headEnd type="triangle"/>
              <a:tailEnd type="triangle"/>
            </a:ln>
            <a:effectLst/>
          </p:spPr>
        </p:cxnSp>
        <p:sp>
          <p:nvSpPr>
            <p:cNvPr id="17" name="矢印: 折線 16">
              <a:extLst>
                <a:ext uri="{FF2B5EF4-FFF2-40B4-BE49-F238E27FC236}">
                  <a16:creationId xmlns:a16="http://schemas.microsoft.com/office/drawing/2014/main" id="{868755E0-4F0D-4D7C-A87F-957896AB61F7}"/>
                </a:ext>
              </a:extLst>
            </p:cNvPr>
            <p:cNvSpPr/>
            <p:nvPr/>
          </p:nvSpPr>
          <p:spPr bwMode="auto">
            <a:xfrm>
              <a:off x="4668548" y="2071037"/>
              <a:ext cx="754783" cy="816686"/>
            </a:xfrm>
            <a:prstGeom prst="ben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18" name="矢印: 折線 17">
              <a:extLst>
                <a:ext uri="{FF2B5EF4-FFF2-40B4-BE49-F238E27FC236}">
                  <a16:creationId xmlns:a16="http://schemas.microsoft.com/office/drawing/2014/main" id="{B50CE18F-B491-4817-A532-055429EDEBE2}"/>
                </a:ext>
              </a:extLst>
            </p:cNvPr>
            <p:cNvSpPr/>
            <p:nvPr/>
          </p:nvSpPr>
          <p:spPr bwMode="auto">
            <a:xfrm rot="10800000">
              <a:off x="6800418" y="4235448"/>
              <a:ext cx="754783" cy="816686"/>
            </a:xfrm>
            <a:prstGeom prst="ben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19" name="矢印: 折線 18">
              <a:extLst>
                <a:ext uri="{FF2B5EF4-FFF2-40B4-BE49-F238E27FC236}">
                  <a16:creationId xmlns:a16="http://schemas.microsoft.com/office/drawing/2014/main" id="{2F51D2B3-8BD9-45CD-A75B-C8FD74A757EF}"/>
                </a:ext>
              </a:extLst>
            </p:cNvPr>
            <p:cNvSpPr/>
            <p:nvPr/>
          </p:nvSpPr>
          <p:spPr bwMode="auto">
            <a:xfrm rot="16200000">
              <a:off x="4668550" y="4260572"/>
              <a:ext cx="754783" cy="816686"/>
            </a:xfrm>
            <a:prstGeom prst="ben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20" name="矢印: 折線 19">
              <a:extLst>
                <a:ext uri="{FF2B5EF4-FFF2-40B4-BE49-F238E27FC236}">
                  <a16:creationId xmlns:a16="http://schemas.microsoft.com/office/drawing/2014/main" id="{AA9ECA62-933A-4CA9-AB77-AB3C0C2567DD}"/>
                </a:ext>
              </a:extLst>
            </p:cNvPr>
            <p:cNvSpPr/>
            <p:nvPr/>
          </p:nvSpPr>
          <p:spPr bwMode="auto">
            <a:xfrm rot="5400000">
              <a:off x="6852803" y="2138005"/>
              <a:ext cx="754783" cy="816686"/>
            </a:xfrm>
            <a:prstGeom prst="bentArrow">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21" name="テキスト ボックス 20">
              <a:extLst>
                <a:ext uri="{FF2B5EF4-FFF2-40B4-BE49-F238E27FC236}">
                  <a16:creationId xmlns:a16="http://schemas.microsoft.com/office/drawing/2014/main" id="{7E2680F0-3F6B-4F61-84FA-23697CFCCA96}"/>
                </a:ext>
              </a:extLst>
            </p:cNvPr>
            <p:cNvSpPr txBox="1"/>
            <p:nvPr/>
          </p:nvSpPr>
          <p:spPr>
            <a:xfrm>
              <a:off x="5071513" y="2641832"/>
              <a:ext cx="735158" cy="377425"/>
            </a:xfrm>
            <a:prstGeom prst="rect">
              <a:avLst/>
            </a:prstGeom>
            <a:noFill/>
          </p:spPr>
          <p:txBody>
            <a:bodyPr wrap="square" rtlCol="0">
              <a:spAutoFit/>
            </a:bodyPr>
            <a:lstStyle/>
            <a:p>
              <a:r>
                <a:rPr kumimoji="1" lang="en-US" altLang="ja-JP" dirty="0"/>
                <a:t>Plan</a:t>
              </a:r>
              <a:endParaRPr kumimoji="1" lang="ja-JP" altLang="en-US" sz="1050" dirty="0"/>
            </a:p>
          </p:txBody>
        </p:sp>
        <p:sp>
          <p:nvSpPr>
            <p:cNvPr id="22" name="テキスト ボックス 21">
              <a:extLst>
                <a:ext uri="{FF2B5EF4-FFF2-40B4-BE49-F238E27FC236}">
                  <a16:creationId xmlns:a16="http://schemas.microsoft.com/office/drawing/2014/main" id="{340FF8D4-595C-49E8-88F6-B8A352CAAC57}"/>
                </a:ext>
              </a:extLst>
            </p:cNvPr>
            <p:cNvSpPr txBox="1"/>
            <p:nvPr/>
          </p:nvSpPr>
          <p:spPr>
            <a:xfrm>
              <a:off x="6505139" y="2641832"/>
              <a:ext cx="735158" cy="377425"/>
            </a:xfrm>
            <a:prstGeom prst="rect">
              <a:avLst/>
            </a:prstGeom>
            <a:noFill/>
          </p:spPr>
          <p:txBody>
            <a:bodyPr wrap="square" rtlCol="0">
              <a:spAutoFit/>
            </a:bodyPr>
            <a:lstStyle/>
            <a:p>
              <a:r>
                <a:rPr kumimoji="1" lang="en-US" altLang="ja-JP" dirty="0"/>
                <a:t>Do</a:t>
              </a:r>
              <a:endParaRPr kumimoji="1" lang="ja-JP" altLang="en-US" sz="1050" dirty="0"/>
            </a:p>
          </p:txBody>
        </p:sp>
        <p:sp>
          <p:nvSpPr>
            <p:cNvPr id="23" name="テキスト ボックス 22">
              <a:extLst>
                <a:ext uri="{FF2B5EF4-FFF2-40B4-BE49-F238E27FC236}">
                  <a16:creationId xmlns:a16="http://schemas.microsoft.com/office/drawing/2014/main" id="{35139B7A-BBE9-4F63-894F-6B6EE05ABF18}"/>
                </a:ext>
              </a:extLst>
            </p:cNvPr>
            <p:cNvSpPr txBox="1"/>
            <p:nvPr/>
          </p:nvSpPr>
          <p:spPr>
            <a:xfrm>
              <a:off x="6434863" y="4231852"/>
              <a:ext cx="773974" cy="629041"/>
            </a:xfrm>
            <a:prstGeom prst="rect">
              <a:avLst/>
            </a:prstGeom>
            <a:noFill/>
          </p:spPr>
          <p:txBody>
            <a:bodyPr wrap="square" rtlCol="0">
              <a:spAutoFit/>
            </a:bodyPr>
            <a:lstStyle/>
            <a:p>
              <a:r>
                <a:rPr kumimoji="1" lang="en-US" altLang="ja-JP" dirty="0"/>
                <a:t>Check</a:t>
              </a:r>
              <a:endParaRPr kumimoji="1" lang="ja-JP" altLang="en-US" sz="1050" dirty="0"/>
            </a:p>
          </p:txBody>
        </p:sp>
        <p:sp>
          <p:nvSpPr>
            <p:cNvPr id="24" name="テキスト ボックス 23">
              <a:extLst>
                <a:ext uri="{FF2B5EF4-FFF2-40B4-BE49-F238E27FC236}">
                  <a16:creationId xmlns:a16="http://schemas.microsoft.com/office/drawing/2014/main" id="{E9398C64-5219-4D89-8399-6D7B237CAC43}"/>
                </a:ext>
              </a:extLst>
            </p:cNvPr>
            <p:cNvSpPr txBox="1"/>
            <p:nvPr/>
          </p:nvSpPr>
          <p:spPr>
            <a:xfrm>
              <a:off x="5071515" y="4236333"/>
              <a:ext cx="773974" cy="377425"/>
            </a:xfrm>
            <a:prstGeom prst="rect">
              <a:avLst/>
            </a:prstGeom>
            <a:noFill/>
          </p:spPr>
          <p:txBody>
            <a:bodyPr wrap="square" rtlCol="0">
              <a:spAutoFit/>
            </a:bodyPr>
            <a:lstStyle/>
            <a:p>
              <a:r>
                <a:rPr kumimoji="1" lang="en-US" altLang="ja-JP" dirty="0"/>
                <a:t>Action</a:t>
              </a:r>
              <a:endParaRPr kumimoji="1" lang="ja-JP" altLang="en-US" sz="1050" dirty="0"/>
            </a:p>
          </p:txBody>
        </p:sp>
        <p:sp>
          <p:nvSpPr>
            <p:cNvPr id="25" name="テキスト ボックス 24">
              <a:extLst>
                <a:ext uri="{FF2B5EF4-FFF2-40B4-BE49-F238E27FC236}">
                  <a16:creationId xmlns:a16="http://schemas.microsoft.com/office/drawing/2014/main" id="{24544A67-7E57-4B69-B1B4-1B58FC9BBF14}"/>
                </a:ext>
              </a:extLst>
            </p:cNvPr>
            <p:cNvSpPr txBox="1"/>
            <p:nvPr/>
          </p:nvSpPr>
          <p:spPr>
            <a:xfrm>
              <a:off x="4920672" y="1154399"/>
              <a:ext cx="2500169" cy="377425"/>
            </a:xfrm>
            <a:prstGeom prst="rect">
              <a:avLst/>
            </a:prstGeom>
            <a:noFill/>
          </p:spPr>
          <p:txBody>
            <a:bodyPr wrap="square" rtlCol="0">
              <a:spAutoFit/>
            </a:bodyPr>
            <a:lstStyle/>
            <a:p>
              <a:r>
                <a:rPr kumimoji="1" lang="ja-JP" altLang="en-US" dirty="0"/>
                <a:t>品質マネジメントシステム（</a:t>
              </a:r>
              <a:r>
                <a:rPr kumimoji="1" lang="en-US" altLang="ja-JP" dirty="0"/>
                <a:t>4</a:t>
              </a:r>
              <a:r>
                <a:rPr kumimoji="1" lang="ja-JP" altLang="en-US" dirty="0"/>
                <a:t>）</a:t>
              </a:r>
              <a:endParaRPr kumimoji="1" lang="ja-JP" altLang="en-US" sz="1050" dirty="0"/>
            </a:p>
          </p:txBody>
        </p:sp>
        <p:sp>
          <p:nvSpPr>
            <p:cNvPr id="26" name="テキスト ボックス 25">
              <a:extLst>
                <a:ext uri="{FF2B5EF4-FFF2-40B4-BE49-F238E27FC236}">
                  <a16:creationId xmlns:a16="http://schemas.microsoft.com/office/drawing/2014/main" id="{4C5575D8-3C3C-473E-9531-F5D1EC848909}"/>
                </a:ext>
              </a:extLst>
            </p:cNvPr>
            <p:cNvSpPr txBox="1"/>
            <p:nvPr/>
          </p:nvSpPr>
          <p:spPr>
            <a:xfrm>
              <a:off x="2044409" y="1334366"/>
              <a:ext cx="1422980" cy="629041"/>
            </a:xfrm>
            <a:prstGeom prst="rect">
              <a:avLst/>
            </a:prstGeom>
            <a:noFill/>
          </p:spPr>
          <p:txBody>
            <a:bodyPr wrap="square" rtlCol="0">
              <a:spAutoFit/>
            </a:bodyPr>
            <a:lstStyle/>
            <a:p>
              <a:r>
                <a:rPr kumimoji="1" lang="ja-JP" altLang="en-US" dirty="0"/>
                <a:t>組織及び</a:t>
              </a:r>
              <a:br>
                <a:rPr kumimoji="1" lang="en-US" altLang="ja-JP" dirty="0"/>
              </a:br>
              <a:r>
                <a:rPr kumimoji="1" lang="ja-JP" altLang="en-US" dirty="0"/>
                <a:t>その状況（</a:t>
              </a:r>
              <a:r>
                <a:rPr kumimoji="1" lang="en-US" altLang="ja-JP" dirty="0"/>
                <a:t>4</a:t>
              </a:r>
              <a:r>
                <a:rPr kumimoji="1" lang="ja-JP" altLang="en-US" dirty="0"/>
                <a:t>）</a:t>
              </a:r>
              <a:endParaRPr kumimoji="1" lang="ja-JP" altLang="en-US" sz="1050" dirty="0"/>
            </a:p>
          </p:txBody>
        </p:sp>
        <p:sp>
          <p:nvSpPr>
            <p:cNvPr id="27" name="テキスト ボックス 26">
              <a:extLst>
                <a:ext uri="{FF2B5EF4-FFF2-40B4-BE49-F238E27FC236}">
                  <a16:creationId xmlns:a16="http://schemas.microsoft.com/office/drawing/2014/main" id="{57FD5B66-3A4D-482D-AC8A-BA02637DFCB1}"/>
                </a:ext>
              </a:extLst>
            </p:cNvPr>
            <p:cNvSpPr txBox="1"/>
            <p:nvPr/>
          </p:nvSpPr>
          <p:spPr>
            <a:xfrm>
              <a:off x="2004866" y="3228409"/>
              <a:ext cx="2500169" cy="377425"/>
            </a:xfrm>
            <a:prstGeom prst="rect">
              <a:avLst/>
            </a:prstGeom>
            <a:noFill/>
          </p:spPr>
          <p:txBody>
            <a:bodyPr wrap="square" rtlCol="0">
              <a:spAutoFit/>
            </a:bodyPr>
            <a:lstStyle/>
            <a:p>
              <a:r>
                <a:rPr kumimoji="1" lang="ja-JP" altLang="en-US" dirty="0"/>
                <a:t>顧客要求事項</a:t>
              </a:r>
              <a:endParaRPr kumimoji="1" lang="en-US" altLang="ja-JP" dirty="0"/>
            </a:p>
          </p:txBody>
        </p:sp>
        <p:sp>
          <p:nvSpPr>
            <p:cNvPr id="28" name="テキスト ボックス 27">
              <a:extLst>
                <a:ext uri="{FF2B5EF4-FFF2-40B4-BE49-F238E27FC236}">
                  <a16:creationId xmlns:a16="http://schemas.microsoft.com/office/drawing/2014/main" id="{25DF365B-44FF-4514-BD93-200915787BD9}"/>
                </a:ext>
              </a:extLst>
            </p:cNvPr>
            <p:cNvSpPr txBox="1"/>
            <p:nvPr/>
          </p:nvSpPr>
          <p:spPr>
            <a:xfrm>
              <a:off x="1990726" y="4978235"/>
              <a:ext cx="2005156" cy="1132275"/>
            </a:xfrm>
            <a:prstGeom prst="rect">
              <a:avLst/>
            </a:prstGeom>
            <a:noFill/>
          </p:spPr>
          <p:txBody>
            <a:bodyPr wrap="square" rtlCol="0">
              <a:spAutoFit/>
            </a:bodyPr>
            <a:lstStyle/>
            <a:p>
              <a:r>
                <a:rPr kumimoji="1" lang="ja-JP" altLang="en-US" dirty="0"/>
                <a:t>密接に関連する</a:t>
              </a:r>
              <a:br>
                <a:rPr kumimoji="1" lang="en-US" altLang="ja-JP" dirty="0"/>
              </a:br>
              <a:r>
                <a:rPr kumimoji="1" lang="ja-JP" altLang="en-US" dirty="0"/>
                <a:t>利害関係者の</a:t>
              </a:r>
              <a:br>
                <a:rPr kumimoji="1" lang="en-US" altLang="ja-JP" dirty="0"/>
              </a:br>
              <a:r>
                <a:rPr kumimoji="1" lang="ja-JP" altLang="en-US" dirty="0"/>
                <a:t>ニーズ及び期待</a:t>
              </a:r>
              <a:br>
                <a:rPr kumimoji="1" lang="en-US" altLang="ja-JP" dirty="0"/>
              </a:br>
              <a:r>
                <a:rPr kumimoji="1" lang="ja-JP" altLang="en-US" dirty="0"/>
                <a:t>（</a:t>
              </a:r>
              <a:r>
                <a:rPr kumimoji="1" lang="en-US" altLang="ja-JP" dirty="0"/>
                <a:t>4</a:t>
              </a:r>
              <a:r>
                <a:rPr kumimoji="1" lang="ja-JP" altLang="en-US" dirty="0"/>
                <a:t>）</a:t>
              </a:r>
              <a:endParaRPr kumimoji="1" lang="en-US" altLang="ja-JP" dirty="0"/>
            </a:p>
          </p:txBody>
        </p:sp>
        <p:sp>
          <p:nvSpPr>
            <p:cNvPr id="29" name="矢印: 下 28">
              <a:extLst>
                <a:ext uri="{FF2B5EF4-FFF2-40B4-BE49-F238E27FC236}">
                  <a16:creationId xmlns:a16="http://schemas.microsoft.com/office/drawing/2014/main" id="{9CFBFED8-1E3B-4FF8-81B4-ABB8675CAB0E}"/>
                </a:ext>
              </a:extLst>
            </p:cNvPr>
            <p:cNvSpPr/>
            <p:nvPr/>
          </p:nvSpPr>
          <p:spPr bwMode="auto">
            <a:xfrm rot="17969520">
              <a:off x="2900805" y="1696567"/>
              <a:ext cx="376095" cy="1143286"/>
            </a:xfrm>
            <a:prstGeom prst="down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30" name="矢印: 下 29">
              <a:extLst>
                <a:ext uri="{FF2B5EF4-FFF2-40B4-BE49-F238E27FC236}">
                  <a16:creationId xmlns:a16="http://schemas.microsoft.com/office/drawing/2014/main" id="{A12FBE7C-CFC5-41CC-8E9B-047A2787AD3E}"/>
                </a:ext>
              </a:extLst>
            </p:cNvPr>
            <p:cNvSpPr/>
            <p:nvPr/>
          </p:nvSpPr>
          <p:spPr bwMode="auto">
            <a:xfrm rot="16200000">
              <a:off x="3404652" y="3175644"/>
              <a:ext cx="376095" cy="428919"/>
            </a:xfrm>
            <a:prstGeom prst="down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31" name="矢印: 下 30">
              <a:extLst>
                <a:ext uri="{FF2B5EF4-FFF2-40B4-BE49-F238E27FC236}">
                  <a16:creationId xmlns:a16="http://schemas.microsoft.com/office/drawing/2014/main" id="{E30F4DEC-37B8-4745-B8A4-116012E15D8E}"/>
                </a:ext>
              </a:extLst>
            </p:cNvPr>
            <p:cNvSpPr/>
            <p:nvPr/>
          </p:nvSpPr>
          <p:spPr bwMode="auto">
            <a:xfrm rot="14797945">
              <a:off x="2886218" y="4068916"/>
              <a:ext cx="376095" cy="1143286"/>
            </a:xfrm>
            <a:prstGeom prst="down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32" name="テキスト ボックス 31">
              <a:extLst>
                <a:ext uri="{FF2B5EF4-FFF2-40B4-BE49-F238E27FC236}">
                  <a16:creationId xmlns:a16="http://schemas.microsoft.com/office/drawing/2014/main" id="{678E1916-5285-4E23-AFB6-61E08BE514DA}"/>
                </a:ext>
              </a:extLst>
            </p:cNvPr>
            <p:cNvSpPr txBox="1"/>
            <p:nvPr/>
          </p:nvSpPr>
          <p:spPr>
            <a:xfrm>
              <a:off x="8951192" y="1653830"/>
              <a:ext cx="1196400" cy="377425"/>
            </a:xfrm>
            <a:prstGeom prst="rect">
              <a:avLst/>
            </a:prstGeom>
            <a:noFill/>
          </p:spPr>
          <p:txBody>
            <a:bodyPr wrap="square" rtlCol="0">
              <a:spAutoFit/>
            </a:bodyPr>
            <a:lstStyle/>
            <a:p>
              <a:r>
                <a:rPr kumimoji="1" lang="ja-JP" altLang="en-US" dirty="0"/>
                <a:t>顧客満足</a:t>
              </a:r>
              <a:endParaRPr kumimoji="1" lang="en-US" altLang="ja-JP" dirty="0"/>
            </a:p>
          </p:txBody>
        </p:sp>
        <p:sp>
          <p:nvSpPr>
            <p:cNvPr id="33" name="テキスト ボックス 32">
              <a:extLst>
                <a:ext uri="{FF2B5EF4-FFF2-40B4-BE49-F238E27FC236}">
                  <a16:creationId xmlns:a16="http://schemas.microsoft.com/office/drawing/2014/main" id="{335DD8BC-EC4F-4D32-B6AC-7928152ABCE9}"/>
                </a:ext>
              </a:extLst>
            </p:cNvPr>
            <p:cNvSpPr txBox="1"/>
            <p:nvPr/>
          </p:nvSpPr>
          <p:spPr>
            <a:xfrm>
              <a:off x="9150093" y="4792792"/>
              <a:ext cx="1192718" cy="629041"/>
            </a:xfrm>
            <a:prstGeom prst="rect">
              <a:avLst/>
            </a:prstGeom>
            <a:noFill/>
          </p:spPr>
          <p:txBody>
            <a:bodyPr wrap="square" rtlCol="0">
              <a:spAutoFit/>
            </a:bodyPr>
            <a:lstStyle/>
            <a:p>
              <a:r>
                <a:rPr kumimoji="1" lang="ja-JP" altLang="en-US" dirty="0"/>
                <a:t>製品及び</a:t>
              </a:r>
              <a:br>
                <a:rPr kumimoji="1" lang="en-US" altLang="ja-JP" dirty="0"/>
              </a:br>
              <a:r>
                <a:rPr kumimoji="1" lang="ja-JP" altLang="en-US" dirty="0"/>
                <a:t>サービス</a:t>
              </a:r>
              <a:endParaRPr kumimoji="1" lang="en-US" altLang="ja-JP" dirty="0"/>
            </a:p>
          </p:txBody>
        </p:sp>
        <p:sp>
          <p:nvSpPr>
            <p:cNvPr id="34" name="テキスト ボックス 33">
              <a:extLst>
                <a:ext uri="{FF2B5EF4-FFF2-40B4-BE49-F238E27FC236}">
                  <a16:creationId xmlns:a16="http://schemas.microsoft.com/office/drawing/2014/main" id="{8FD1C931-F096-4C63-B8DB-4443ED9B7EFC}"/>
                </a:ext>
              </a:extLst>
            </p:cNvPr>
            <p:cNvSpPr txBox="1"/>
            <p:nvPr/>
          </p:nvSpPr>
          <p:spPr>
            <a:xfrm>
              <a:off x="8916120" y="3289893"/>
              <a:ext cx="1271013" cy="377425"/>
            </a:xfrm>
            <a:prstGeom prst="rect">
              <a:avLst/>
            </a:prstGeom>
            <a:noFill/>
          </p:spPr>
          <p:txBody>
            <a:bodyPr wrap="square" rtlCol="0">
              <a:spAutoFit/>
            </a:bodyPr>
            <a:lstStyle/>
            <a:p>
              <a:r>
                <a:rPr kumimoji="1" lang="en-US" altLang="ja-JP" dirty="0"/>
                <a:t>QMS</a:t>
              </a:r>
              <a:r>
                <a:rPr kumimoji="1" lang="ja-JP" altLang="en-US" dirty="0"/>
                <a:t>の結果</a:t>
              </a:r>
              <a:endParaRPr kumimoji="1" lang="en-US" altLang="ja-JP" dirty="0"/>
            </a:p>
          </p:txBody>
        </p:sp>
        <p:sp>
          <p:nvSpPr>
            <p:cNvPr id="35" name="矢印: 下 34">
              <a:extLst>
                <a:ext uri="{FF2B5EF4-FFF2-40B4-BE49-F238E27FC236}">
                  <a16:creationId xmlns:a16="http://schemas.microsoft.com/office/drawing/2014/main" id="{043958B1-102E-4D4D-85C2-6327B30454E4}"/>
                </a:ext>
              </a:extLst>
            </p:cNvPr>
            <p:cNvSpPr/>
            <p:nvPr/>
          </p:nvSpPr>
          <p:spPr bwMode="auto">
            <a:xfrm rot="12248759">
              <a:off x="8844564" y="1929311"/>
              <a:ext cx="376095" cy="1636757"/>
            </a:xfrm>
            <a:prstGeom prst="down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36" name="矢印: 下 35">
              <a:extLst>
                <a:ext uri="{FF2B5EF4-FFF2-40B4-BE49-F238E27FC236}">
                  <a16:creationId xmlns:a16="http://schemas.microsoft.com/office/drawing/2014/main" id="{AB4CEC7D-04A5-4D4B-BAD3-8DAE684536B3}"/>
                </a:ext>
              </a:extLst>
            </p:cNvPr>
            <p:cNvSpPr/>
            <p:nvPr/>
          </p:nvSpPr>
          <p:spPr bwMode="auto">
            <a:xfrm rot="19370725">
              <a:off x="8974224" y="3353085"/>
              <a:ext cx="376095" cy="1636757"/>
            </a:xfrm>
            <a:prstGeom prst="down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sp>
          <p:nvSpPr>
            <p:cNvPr id="37" name="矢印: 左右 36">
              <a:extLst>
                <a:ext uri="{FF2B5EF4-FFF2-40B4-BE49-F238E27FC236}">
                  <a16:creationId xmlns:a16="http://schemas.microsoft.com/office/drawing/2014/main" id="{ED081F41-4AC4-486A-A944-6864FB78F9EE}"/>
                </a:ext>
              </a:extLst>
            </p:cNvPr>
            <p:cNvSpPr/>
            <p:nvPr/>
          </p:nvSpPr>
          <p:spPr bwMode="auto">
            <a:xfrm>
              <a:off x="8249228" y="3341748"/>
              <a:ext cx="706653" cy="338553"/>
            </a:xfrm>
            <a:prstGeom prst="leftRightArrow">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0" tIns="0" rIns="0" bIns="0" numCol="1" rtlCol="0" anchor="t" anchorCtr="0" compatLnSpc="1">
              <a:prstTxWarp prst="textNoShape">
                <a:avLst/>
              </a:prstTxWarp>
            </a:bodyPr>
            <a:lstStyle/>
            <a:p>
              <a:endParaRPr lang="ja-JP" altLang="en-US" sz="1050">
                <a:solidFill>
                  <a:schemeClr val="tx1"/>
                </a:solidFill>
                <a:latin typeface="Arial" charset="0"/>
                <a:ea typeface="MS UI Gothic" pitchFamily="50" charset="-128"/>
                <a:cs typeface="Arial" charset="0"/>
              </a:endParaRPr>
            </a:p>
          </p:txBody>
        </p:sp>
      </p:grpSp>
    </p:spTree>
    <p:extLst>
      <p:ext uri="{BB962C8B-B14F-4D97-AF65-F5344CB8AC3E}">
        <p14:creationId xmlns:p14="http://schemas.microsoft.com/office/powerpoint/2010/main" val="259510047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t>CAPA</a:t>
            </a:r>
            <a:r>
              <a:rPr lang="ja-JP" altLang="en-US" sz="2400" dirty="0"/>
              <a:t>の要点（医薬品・医療機器共通）</a:t>
            </a:r>
            <a:endParaRPr kumimoji="1" lang="ja-JP" altLang="en-US" sz="2400" dirty="0"/>
          </a:p>
        </p:txBody>
      </p:sp>
      <p:sp>
        <p:nvSpPr>
          <p:cNvPr id="3" name="コンテンツ プレースホルダー 2"/>
          <p:cNvSpPr>
            <a:spLocks noGrp="1"/>
          </p:cNvSpPr>
          <p:nvPr>
            <p:ph idx="1"/>
          </p:nvPr>
        </p:nvSpPr>
        <p:spPr>
          <a:xfrm>
            <a:off x="587375" y="1052513"/>
            <a:ext cx="10880724" cy="3194721"/>
          </a:xfrm>
        </p:spPr>
        <p:style>
          <a:lnRef idx="2">
            <a:schemeClr val="dk1"/>
          </a:lnRef>
          <a:fillRef idx="1">
            <a:schemeClr val="lt1"/>
          </a:fillRef>
          <a:effectRef idx="0">
            <a:schemeClr val="dk1"/>
          </a:effectRef>
          <a:fontRef idx="minor">
            <a:schemeClr val="dk1"/>
          </a:fontRef>
        </p:style>
        <p:txBody>
          <a:bodyPr/>
          <a:lstStyle/>
          <a:p>
            <a:pPr>
              <a:spcBef>
                <a:spcPts val="0"/>
              </a:spcBef>
            </a:pPr>
            <a:r>
              <a:rPr kumimoji="1" lang="ja-JP" altLang="en-US" dirty="0">
                <a:solidFill>
                  <a:srgbClr val="FF0000"/>
                </a:solidFill>
              </a:rPr>
              <a:t>企業のトップ以下が全員参加</a:t>
            </a:r>
            <a:r>
              <a:rPr kumimoji="1" lang="ja-JP" altLang="en-US" dirty="0"/>
              <a:t>で、</a:t>
            </a:r>
            <a:r>
              <a:rPr kumimoji="1" lang="en-US" altLang="ja-JP" dirty="0"/>
              <a:t>PDCA</a:t>
            </a:r>
            <a:r>
              <a:rPr kumimoji="1" lang="ja-JP" altLang="en-US" dirty="0"/>
              <a:t>のサイクル（</a:t>
            </a:r>
            <a:r>
              <a:rPr kumimoji="1" lang="en-US" altLang="ja-JP" dirty="0"/>
              <a:t>Plan</a:t>
            </a:r>
            <a:r>
              <a:rPr kumimoji="1" lang="ja-JP" altLang="en-US" dirty="0"/>
              <a:t>・</a:t>
            </a:r>
            <a:r>
              <a:rPr kumimoji="1" lang="en-US" altLang="ja-JP" dirty="0"/>
              <a:t>Do</a:t>
            </a:r>
            <a:r>
              <a:rPr kumimoji="1" lang="ja-JP" altLang="en-US" dirty="0"/>
              <a:t>・</a:t>
            </a:r>
            <a:r>
              <a:rPr kumimoji="1" lang="en-US" altLang="ja-JP" dirty="0"/>
              <a:t>Check</a:t>
            </a:r>
            <a:r>
              <a:rPr kumimoji="1" lang="ja-JP" altLang="en-US" dirty="0"/>
              <a:t>・</a:t>
            </a:r>
            <a:r>
              <a:rPr kumimoji="1" lang="en-US" altLang="ja-JP" dirty="0"/>
              <a:t>Action</a:t>
            </a:r>
            <a:r>
              <a:rPr kumimoji="1" lang="ja-JP" altLang="en-US" dirty="0"/>
              <a:t>）を回し続け、</a:t>
            </a:r>
            <a:r>
              <a:rPr kumimoji="1" lang="ja-JP" altLang="en-US" dirty="0">
                <a:solidFill>
                  <a:schemeClr val="accent1"/>
                </a:solidFill>
              </a:rPr>
              <a:t>企業全体がスパイラルアッフするシステムを構築する</a:t>
            </a:r>
            <a:r>
              <a:rPr kumimoji="1" lang="ja-JP" altLang="en-US" dirty="0"/>
              <a:t>こと</a:t>
            </a:r>
            <a:endParaRPr kumimoji="1" lang="en-US" altLang="ja-JP" dirty="0"/>
          </a:p>
          <a:p>
            <a:pPr lvl="1">
              <a:spcBef>
                <a:spcPts val="0"/>
              </a:spcBef>
            </a:pPr>
            <a:r>
              <a:rPr kumimoji="1" lang="ja-JP" altLang="en-US" sz="2400" dirty="0"/>
              <a:t>そのためには、</a:t>
            </a:r>
            <a:r>
              <a:rPr kumimoji="1" lang="ja-JP" altLang="en-US" sz="2400" dirty="0">
                <a:solidFill>
                  <a:schemeClr val="accent1"/>
                </a:solidFill>
              </a:rPr>
              <a:t>内部監査</a:t>
            </a:r>
            <a:r>
              <a:rPr kumimoji="1" lang="ja-JP" altLang="en-US" sz="2400" dirty="0"/>
              <a:t>と</a:t>
            </a:r>
            <a:r>
              <a:rPr kumimoji="1" lang="ja-JP" altLang="en-US" sz="2400" dirty="0">
                <a:solidFill>
                  <a:srgbClr val="FF0000"/>
                </a:solidFill>
              </a:rPr>
              <a:t>是正処置</a:t>
            </a:r>
            <a:r>
              <a:rPr kumimoji="1" lang="ja-JP" altLang="en-US" sz="2400" dirty="0"/>
              <a:t>が企業の体質の強化にとってきわめて重要である。</a:t>
            </a:r>
          </a:p>
          <a:p>
            <a:pPr lvl="1">
              <a:spcBef>
                <a:spcPts val="0"/>
              </a:spcBef>
            </a:pPr>
            <a:r>
              <a:rPr kumimoji="1" lang="ja-JP" altLang="en-US" sz="2400" dirty="0"/>
              <a:t>同じ不適合が何度も繰り返して起きることがないような</a:t>
            </a:r>
            <a:r>
              <a:rPr kumimoji="1" lang="ja-JP" altLang="en-US" sz="2400" dirty="0">
                <a:solidFill>
                  <a:srgbClr val="FF0000"/>
                </a:solidFill>
              </a:rPr>
              <a:t>再発防止のシステム作り</a:t>
            </a:r>
            <a:r>
              <a:rPr kumimoji="1" lang="ja-JP" altLang="en-US" sz="2400" dirty="0"/>
              <a:t>が大切である。</a:t>
            </a:r>
            <a:endParaRPr kumimoji="1" lang="en-US" altLang="ja-JP" sz="2400" dirty="0"/>
          </a:p>
          <a:p>
            <a:pPr marL="298450" indent="-285750" eaLnBrk="1" hangingPunct="1">
              <a:tabLst/>
              <a:defRPr/>
            </a:pPr>
            <a:r>
              <a:rPr lang="en-US" altLang="ja-JP" sz="2400" dirty="0"/>
              <a:t>CAPA</a:t>
            </a:r>
            <a:r>
              <a:rPr lang="ja-JP" altLang="en-US" sz="2400" dirty="0"/>
              <a:t>により継続的な改善を実施すること</a:t>
            </a:r>
            <a:endParaRPr lang="en-US" altLang="ja-JP" sz="2400" dirty="0"/>
          </a:p>
          <a:p>
            <a:pPr marL="742950" lvl="1" indent="-285750" eaLnBrk="1" hangingPunct="1">
              <a:tabLst/>
              <a:defRPr/>
            </a:pPr>
            <a:r>
              <a:rPr lang="ja-JP" altLang="en-US" sz="2400" dirty="0">
                <a:solidFill>
                  <a:schemeClr val="tx1"/>
                </a:solidFill>
              </a:rPr>
              <a:t>品質システムの基本的な要求事項</a:t>
            </a:r>
            <a:endParaRPr lang="en-US" altLang="ja-JP" sz="2400" dirty="0">
              <a:solidFill>
                <a:schemeClr val="tx1"/>
              </a:solidFill>
            </a:endParaRPr>
          </a:p>
        </p:txBody>
      </p:sp>
      <p:grpSp>
        <p:nvGrpSpPr>
          <p:cNvPr id="4" name="グループ化 3">
            <a:extLst>
              <a:ext uri="{FF2B5EF4-FFF2-40B4-BE49-F238E27FC236}">
                <a16:creationId xmlns:a16="http://schemas.microsoft.com/office/drawing/2014/main" id="{5B64777C-F768-4DD6-9703-2E73F59DF0DF}"/>
              </a:ext>
            </a:extLst>
          </p:cNvPr>
          <p:cNvGrpSpPr/>
          <p:nvPr/>
        </p:nvGrpSpPr>
        <p:grpSpPr>
          <a:xfrm>
            <a:off x="5153438" y="4172419"/>
            <a:ext cx="6351175" cy="1978999"/>
            <a:chOff x="1645669" y="2304844"/>
            <a:chExt cx="8921690" cy="3440349"/>
          </a:xfrm>
        </p:grpSpPr>
        <p:sp>
          <p:nvSpPr>
            <p:cNvPr id="5" name="角丸四角形 42">
              <a:extLst>
                <a:ext uri="{FF2B5EF4-FFF2-40B4-BE49-F238E27FC236}">
                  <a16:creationId xmlns:a16="http://schemas.microsoft.com/office/drawing/2014/main" id="{12074761-AE63-4100-8100-8B4D2CEAAF51}"/>
                </a:ext>
              </a:extLst>
            </p:cNvPr>
            <p:cNvSpPr/>
            <p:nvPr/>
          </p:nvSpPr>
          <p:spPr bwMode="auto">
            <a:xfrm>
              <a:off x="1645669" y="2304844"/>
              <a:ext cx="8921690" cy="344034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ja-JP" altLang="en-US" sz="1050">
                <a:cs typeface="Arial" charset="0"/>
              </a:endParaRPr>
            </a:p>
          </p:txBody>
        </p:sp>
        <p:sp>
          <p:nvSpPr>
            <p:cNvPr id="6" name="角丸四角形 42">
              <a:extLst>
                <a:ext uri="{FF2B5EF4-FFF2-40B4-BE49-F238E27FC236}">
                  <a16:creationId xmlns:a16="http://schemas.microsoft.com/office/drawing/2014/main" id="{CDDE45AB-7E82-4A45-BDBD-81053B86D148}"/>
                </a:ext>
              </a:extLst>
            </p:cNvPr>
            <p:cNvSpPr/>
            <p:nvPr/>
          </p:nvSpPr>
          <p:spPr bwMode="auto">
            <a:xfrm>
              <a:off x="1898928" y="3470086"/>
              <a:ext cx="8428009" cy="1946674"/>
            </a:xfrm>
            <a:prstGeom prst="roundRect">
              <a:avLst/>
            </a:prstGeom>
            <a:solidFill>
              <a:srgbClr val="61D6FF">
                <a:alpha val="50000"/>
              </a:srgb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t" anchorCtr="0" compatLnSpc="1">
              <a:prstTxWarp prst="textNoShape">
                <a:avLst/>
              </a:prstTxWarp>
            </a:bodyPr>
            <a:lstStyle/>
            <a:p>
              <a:endParaRPr lang="ja-JP" altLang="en-US" sz="1050">
                <a:cs typeface="Arial" charset="0"/>
              </a:endParaRPr>
            </a:p>
          </p:txBody>
        </p:sp>
        <p:grpSp>
          <p:nvGrpSpPr>
            <p:cNvPr id="7" name="グループ化 6">
              <a:extLst>
                <a:ext uri="{FF2B5EF4-FFF2-40B4-BE49-F238E27FC236}">
                  <a16:creationId xmlns:a16="http://schemas.microsoft.com/office/drawing/2014/main" id="{9A62AB2C-A217-48EF-A3DB-05FD2EE2AC3A}"/>
                </a:ext>
              </a:extLst>
            </p:cNvPr>
            <p:cNvGrpSpPr/>
            <p:nvPr/>
          </p:nvGrpSpPr>
          <p:grpSpPr>
            <a:xfrm>
              <a:off x="2623459" y="2524280"/>
              <a:ext cx="6883891" cy="2742601"/>
              <a:chOff x="1030708" y="1530877"/>
              <a:chExt cx="7082584" cy="2742601"/>
            </a:xfrm>
          </p:grpSpPr>
          <p:sp>
            <p:nvSpPr>
              <p:cNvPr id="10" name="コンテンツ プレースホルダー 2">
                <a:extLst>
                  <a:ext uri="{FF2B5EF4-FFF2-40B4-BE49-F238E27FC236}">
                    <a16:creationId xmlns:a16="http://schemas.microsoft.com/office/drawing/2014/main" id="{36625510-AE8D-4707-AA0A-32CDA06E7115}"/>
                  </a:ext>
                </a:extLst>
              </p:cNvPr>
              <p:cNvSpPr txBox="1">
                <a:spLocks/>
              </p:cNvSpPr>
              <p:nvPr/>
            </p:nvSpPr>
            <p:spPr bwMode="auto">
              <a:xfrm>
                <a:off x="1080598" y="1530877"/>
                <a:ext cx="1403619" cy="56788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a:buNone/>
                </a:pPr>
                <a:r>
                  <a:rPr kumimoji="1" lang="ja-JP" altLang="en-US" sz="1400" kern="0" dirty="0">
                    <a:solidFill>
                      <a:schemeClr val="tx1"/>
                    </a:solidFill>
                  </a:rPr>
                  <a:t>計画（</a:t>
                </a:r>
                <a:r>
                  <a:rPr kumimoji="1" lang="en-US" altLang="ja-JP" sz="1400" kern="0" dirty="0">
                    <a:solidFill>
                      <a:schemeClr val="tx1"/>
                    </a:solidFill>
                  </a:rPr>
                  <a:t>P</a:t>
                </a:r>
                <a:r>
                  <a:rPr kumimoji="1" lang="ja-JP" altLang="en-US" sz="1400" kern="0" dirty="0">
                    <a:solidFill>
                      <a:schemeClr val="tx1"/>
                    </a:solidFill>
                  </a:rPr>
                  <a:t>）</a:t>
                </a:r>
              </a:p>
            </p:txBody>
          </p:sp>
          <p:sp>
            <p:nvSpPr>
              <p:cNvPr id="11" name="コンテンツ プレースホルダー 2">
                <a:extLst>
                  <a:ext uri="{FF2B5EF4-FFF2-40B4-BE49-F238E27FC236}">
                    <a16:creationId xmlns:a16="http://schemas.microsoft.com/office/drawing/2014/main" id="{B87B3805-9141-4918-9F13-EE45F5964E3D}"/>
                  </a:ext>
                </a:extLst>
              </p:cNvPr>
              <p:cNvSpPr txBox="1">
                <a:spLocks/>
              </p:cNvSpPr>
              <p:nvPr/>
            </p:nvSpPr>
            <p:spPr bwMode="auto">
              <a:xfrm>
                <a:off x="3896207" y="1530877"/>
                <a:ext cx="1403619" cy="56788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a:buNone/>
                </a:pPr>
                <a:r>
                  <a:rPr kumimoji="1" lang="ja-JP" altLang="en-US" sz="1400" kern="0" dirty="0">
                    <a:solidFill>
                      <a:schemeClr val="tx1"/>
                    </a:solidFill>
                  </a:rPr>
                  <a:t>実行（</a:t>
                </a:r>
                <a:r>
                  <a:rPr lang="en-US" altLang="ja-JP" sz="1400" kern="0" dirty="0">
                    <a:solidFill>
                      <a:schemeClr val="tx1"/>
                    </a:solidFill>
                  </a:rPr>
                  <a:t>D</a:t>
                </a:r>
                <a:r>
                  <a:rPr kumimoji="1" lang="ja-JP" altLang="en-US" sz="1400" kern="0" dirty="0">
                    <a:solidFill>
                      <a:schemeClr val="tx1"/>
                    </a:solidFill>
                  </a:rPr>
                  <a:t>）</a:t>
                </a:r>
              </a:p>
            </p:txBody>
          </p:sp>
          <p:sp>
            <p:nvSpPr>
              <p:cNvPr id="12" name="コンテンツ プレースホルダー 2">
                <a:extLst>
                  <a:ext uri="{FF2B5EF4-FFF2-40B4-BE49-F238E27FC236}">
                    <a16:creationId xmlns:a16="http://schemas.microsoft.com/office/drawing/2014/main" id="{9A656798-CE89-4194-AD09-984CA070C396}"/>
                  </a:ext>
                </a:extLst>
              </p:cNvPr>
              <p:cNvSpPr txBox="1">
                <a:spLocks/>
              </p:cNvSpPr>
              <p:nvPr/>
            </p:nvSpPr>
            <p:spPr bwMode="auto">
              <a:xfrm>
                <a:off x="6709673" y="1530877"/>
                <a:ext cx="1403619" cy="56788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a:buNone/>
                </a:pPr>
                <a:r>
                  <a:rPr kumimoji="1" lang="ja-JP" altLang="en-US" sz="1400" kern="0" dirty="0">
                    <a:solidFill>
                      <a:schemeClr val="tx1"/>
                    </a:solidFill>
                  </a:rPr>
                  <a:t>評価（</a:t>
                </a:r>
                <a:r>
                  <a:rPr lang="en-US" altLang="ja-JP" sz="1400" kern="0" dirty="0">
                    <a:solidFill>
                      <a:schemeClr val="tx1"/>
                    </a:solidFill>
                  </a:rPr>
                  <a:t>C</a:t>
                </a:r>
                <a:r>
                  <a:rPr kumimoji="1" lang="ja-JP" altLang="en-US" sz="1400" kern="0" dirty="0">
                    <a:solidFill>
                      <a:schemeClr val="tx1"/>
                    </a:solidFill>
                  </a:rPr>
                  <a:t>）</a:t>
                </a:r>
              </a:p>
            </p:txBody>
          </p:sp>
          <p:sp>
            <p:nvSpPr>
              <p:cNvPr id="13" name="コンテンツ プレースホルダー 2">
                <a:extLst>
                  <a:ext uri="{FF2B5EF4-FFF2-40B4-BE49-F238E27FC236}">
                    <a16:creationId xmlns:a16="http://schemas.microsoft.com/office/drawing/2014/main" id="{249A458F-440D-4861-9673-99169B7C3B02}"/>
                  </a:ext>
                </a:extLst>
              </p:cNvPr>
              <p:cNvSpPr txBox="1">
                <a:spLocks/>
              </p:cNvSpPr>
              <p:nvPr/>
            </p:nvSpPr>
            <p:spPr bwMode="auto">
              <a:xfrm>
                <a:off x="3819756" y="2579414"/>
                <a:ext cx="1403619" cy="567882"/>
              </a:xfrm>
              <a:prstGeom prst="rect">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a:buNone/>
                </a:pPr>
                <a:r>
                  <a:rPr kumimoji="1" lang="ja-JP" altLang="en-US" sz="1400" kern="0" dirty="0">
                    <a:solidFill>
                      <a:schemeClr val="bg1"/>
                    </a:solidFill>
                  </a:rPr>
                  <a:t>改善（</a:t>
                </a:r>
                <a:r>
                  <a:rPr lang="en-US" altLang="ja-JP" sz="1400" kern="0" dirty="0">
                    <a:solidFill>
                      <a:schemeClr val="bg1"/>
                    </a:solidFill>
                  </a:rPr>
                  <a:t>A</a:t>
                </a:r>
                <a:r>
                  <a:rPr kumimoji="1" lang="ja-JP" altLang="en-US" sz="1400" kern="0" dirty="0">
                    <a:solidFill>
                      <a:schemeClr val="bg1"/>
                    </a:solidFill>
                  </a:rPr>
                  <a:t>）</a:t>
                </a:r>
              </a:p>
            </p:txBody>
          </p:sp>
          <p:sp>
            <p:nvSpPr>
              <p:cNvPr id="14" name="コンテンツ プレースホルダー 2">
                <a:extLst>
                  <a:ext uri="{FF2B5EF4-FFF2-40B4-BE49-F238E27FC236}">
                    <a16:creationId xmlns:a16="http://schemas.microsoft.com/office/drawing/2014/main" id="{EADCE64A-3CEA-4EEB-AE84-60C69AC97C15}"/>
                  </a:ext>
                </a:extLst>
              </p:cNvPr>
              <p:cNvSpPr txBox="1">
                <a:spLocks/>
              </p:cNvSpPr>
              <p:nvPr/>
            </p:nvSpPr>
            <p:spPr bwMode="auto">
              <a:xfrm>
                <a:off x="6709673" y="3585280"/>
                <a:ext cx="1403619" cy="56788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a:buNone/>
                </a:pPr>
                <a:r>
                  <a:rPr kumimoji="1" lang="ja-JP" altLang="en-US" sz="1400" b="1" kern="0" dirty="0">
                    <a:solidFill>
                      <a:srgbClr val="FF0000"/>
                    </a:solidFill>
                  </a:rPr>
                  <a:t>是正処置</a:t>
                </a:r>
              </a:p>
            </p:txBody>
          </p:sp>
          <p:sp>
            <p:nvSpPr>
              <p:cNvPr id="15" name="コンテンツ プレースホルダー 2">
                <a:extLst>
                  <a:ext uri="{FF2B5EF4-FFF2-40B4-BE49-F238E27FC236}">
                    <a16:creationId xmlns:a16="http://schemas.microsoft.com/office/drawing/2014/main" id="{AB557576-FF87-44B8-B1D0-751FB306160D}"/>
                  </a:ext>
                </a:extLst>
              </p:cNvPr>
              <p:cNvSpPr txBox="1">
                <a:spLocks/>
              </p:cNvSpPr>
              <p:nvPr/>
            </p:nvSpPr>
            <p:spPr bwMode="auto">
              <a:xfrm>
                <a:off x="2929689" y="3464964"/>
                <a:ext cx="3284621" cy="808514"/>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a:spcBef>
                    <a:spcPts val="0"/>
                  </a:spcBef>
                  <a:buNone/>
                </a:pPr>
                <a:r>
                  <a:rPr kumimoji="1" lang="en-US" altLang="ja-JP" sz="1400" b="1" kern="0" dirty="0">
                    <a:solidFill>
                      <a:schemeClr val="bg1"/>
                    </a:solidFill>
                  </a:rPr>
                  <a:t>【</a:t>
                </a:r>
                <a:r>
                  <a:rPr kumimoji="1" lang="ja-JP" altLang="en-US" sz="1400" b="1" kern="0" dirty="0">
                    <a:solidFill>
                      <a:schemeClr val="bg1"/>
                    </a:solidFill>
                  </a:rPr>
                  <a:t>継続的改善</a:t>
                </a:r>
                <a:r>
                  <a:rPr kumimoji="1" lang="en-US" altLang="ja-JP" sz="1400" b="1" kern="0" dirty="0">
                    <a:solidFill>
                      <a:schemeClr val="bg1"/>
                    </a:solidFill>
                  </a:rPr>
                  <a:t>】</a:t>
                </a:r>
              </a:p>
              <a:p>
                <a:pPr marL="0" indent="0" algn="ctr">
                  <a:spcBef>
                    <a:spcPts val="0"/>
                  </a:spcBef>
                  <a:buNone/>
                </a:pPr>
                <a:r>
                  <a:rPr lang="ja-JP" altLang="en-US" sz="1400" kern="0" dirty="0">
                    <a:solidFill>
                      <a:schemeClr val="bg1"/>
                    </a:solidFill>
                  </a:rPr>
                  <a:t>組織のノウハウの蓄積</a:t>
                </a:r>
                <a:endParaRPr kumimoji="1" lang="ja-JP" altLang="en-US" sz="1400" kern="0" dirty="0">
                  <a:solidFill>
                    <a:schemeClr val="bg1"/>
                  </a:solidFill>
                </a:endParaRPr>
              </a:p>
            </p:txBody>
          </p:sp>
          <p:sp>
            <p:nvSpPr>
              <p:cNvPr id="16" name="コンテンツ プレースホルダー 2">
                <a:extLst>
                  <a:ext uri="{FF2B5EF4-FFF2-40B4-BE49-F238E27FC236}">
                    <a16:creationId xmlns:a16="http://schemas.microsoft.com/office/drawing/2014/main" id="{622FFEE5-3DFD-4846-A905-22F9D23EB9CD}"/>
                  </a:ext>
                </a:extLst>
              </p:cNvPr>
              <p:cNvSpPr txBox="1">
                <a:spLocks/>
              </p:cNvSpPr>
              <p:nvPr/>
            </p:nvSpPr>
            <p:spPr bwMode="auto">
              <a:xfrm>
                <a:off x="1030708" y="3585280"/>
                <a:ext cx="1403619" cy="56788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a:buNone/>
                </a:pPr>
                <a:r>
                  <a:rPr lang="ja-JP" altLang="en-US" sz="1400" b="1" kern="0" dirty="0">
                    <a:solidFill>
                      <a:srgbClr val="FF0000"/>
                    </a:solidFill>
                  </a:rPr>
                  <a:t>予防</a:t>
                </a:r>
                <a:r>
                  <a:rPr kumimoji="1" lang="ja-JP" altLang="en-US" sz="1400" b="1" kern="0" dirty="0">
                    <a:solidFill>
                      <a:srgbClr val="FF0000"/>
                    </a:solidFill>
                  </a:rPr>
                  <a:t>処置</a:t>
                </a:r>
              </a:p>
            </p:txBody>
          </p:sp>
          <p:cxnSp>
            <p:nvCxnSpPr>
              <p:cNvPr id="17" name="直線矢印コネクタ 16">
                <a:extLst>
                  <a:ext uri="{FF2B5EF4-FFF2-40B4-BE49-F238E27FC236}">
                    <a16:creationId xmlns:a16="http://schemas.microsoft.com/office/drawing/2014/main" id="{EEBE896B-F2E2-4F9B-94AD-F578F6A753BD}"/>
                  </a:ext>
                </a:extLst>
              </p:cNvPr>
              <p:cNvCxnSpPr>
                <a:stCxn id="10" idx="3"/>
                <a:endCxn id="11" idx="1"/>
              </p:cNvCxnSpPr>
              <p:nvPr/>
            </p:nvCxnSpPr>
            <p:spPr bwMode="auto">
              <a:xfrm>
                <a:off x="2484216" y="1814818"/>
                <a:ext cx="1411991" cy="0"/>
              </a:xfrm>
              <a:prstGeom prst="straightConnector1">
                <a:avLst/>
              </a:prstGeom>
              <a:solidFill>
                <a:schemeClr val="bg1"/>
              </a:solidFill>
              <a:ln w="28575" cap="flat" cmpd="sng" algn="ctr">
                <a:solidFill>
                  <a:schemeClr val="accent1"/>
                </a:solidFill>
                <a:prstDash val="solid"/>
                <a:round/>
                <a:headEnd type="none" w="med" len="med"/>
                <a:tailEnd type="triangle"/>
              </a:ln>
              <a:effectLst/>
            </p:spPr>
          </p:cxnSp>
          <p:cxnSp>
            <p:nvCxnSpPr>
              <p:cNvPr id="18" name="直線矢印コネクタ 17">
                <a:extLst>
                  <a:ext uri="{FF2B5EF4-FFF2-40B4-BE49-F238E27FC236}">
                    <a16:creationId xmlns:a16="http://schemas.microsoft.com/office/drawing/2014/main" id="{CFBE2A79-B820-4B71-9BAB-93E8CB5AC7D6}"/>
                  </a:ext>
                </a:extLst>
              </p:cNvPr>
              <p:cNvCxnSpPr>
                <a:stCxn id="11" idx="3"/>
                <a:endCxn id="12" idx="1"/>
              </p:cNvCxnSpPr>
              <p:nvPr/>
            </p:nvCxnSpPr>
            <p:spPr bwMode="auto">
              <a:xfrm>
                <a:off x="5299826" y="1814818"/>
                <a:ext cx="1409848" cy="0"/>
              </a:xfrm>
              <a:prstGeom prst="straightConnector1">
                <a:avLst/>
              </a:prstGeom>
              <a:solidFill>
                <a:schemeClr val="bg1"/>
              </a:solidFill>
              <a:ln w="28575" cap="flat" cmpd="sng" algn="ctr">
                <a:solidFill>
                  <a:schemeClr val="accent1"/>
                </a:solidFill>
                <a:prstDash val="solid"/>
                <a:round/>
                <a:headEnd type="none" w="med" len="med"/>
                <a:tailEnd type="triangle"/>
              </a:ln>
              <a:effectLst/>
            </p:spPr>
          </p:cxnSp>
          <p:cxnSp>
            <p:nvCxnSpPr>
              <p:cNvPr id="19" name="直線矢印コネクタ 18">
                <a:extLst>
                  <a:ext uri="{FF2B5EF4-FFF2-40B4-BE49-F238E27FC236}">
                    <a16:creationId xmlns:a16="http://schemas.microsoft.com/office/drawing/2014/main" id="{44875293-D81C-45B6-B353-A03CE73966C4}"/>
                  </a:ext>
                </a:extLst>
              </p:cNvPr>
              <p:cNvCxnSpPr>
                <a:stCxn id="14" idx="1"/>
                <a:endCxn id="15" idx="3"/>
              </p:cNvCxnSpPr>
              <p:nvPr/>
            </p:nvCxnSpPr>
            <p:spPr bwMode="auto">
              <a:xfrm flipH="1">
                <a:off x="6214310" y="3869221"/>
                <a:ext cx="495363" cy="0"/>
              </a:xfrm>
              <a:prstGeom prst="straightConnector1">
                <a:avLst/>
              </a:prstGeom>
              <a:solidFill>
                <a:schemeClr val="bg1"/>
              </a:solidFill>
              <a:ln w="28575" cap="flat" cmpd="sng" algn="ctr">
                <a:solidFill>
                  <a:schemeClr val="accent1"/>
                </a:solidFill>
                <a:prstDash val="solid"/>
                <a:round/>
                <a:headEnd type="none" w="med" len="med"/>
                <a:tailEnd type="triangle"/>
              </a:ln>
              <a:effectLst/>
            </p:spPr>
          </p:cxnSp>
          <p:cxnSp>
            <p:nvCxnSpPr>
              <p:cNvPr id="20" name="直線矢印コネクタ 19">
                <a:extLst>
                  <a:ext uri="{FF2B5EF4-FFF2-40B4-BE49-F238E27FC236}">
                    <a16:creationId xmlns:a16="http://schemas.microsoft.com/office/drawing/2014/main" id="{761CE0F6-62D1-42D5-9F54-58082B48A6EB}"/>
                  </a:ext>
                </a:extLst>
              </p:cNvPr>
              <p:cNvCxnSpPr>
                <a:stCxn id="15" idx="1"/>
                <a:endCxn id="16" idx="3"/>
              </p:cNvCxnSpPr>
              <p:nvPr/>
            </p:nvCxnSpPr>
            <p:spPr bwMode="auto">
              <a:xfrm flipH="1">
                <a:off x="2434326" y="3869221"/>
                <a:ext cx="495363" cy="0"/>
              </a:xfrm>
              <a:prstGeom prst="straightConnector1">
                <a:avLst/>
              </a:prstGeom>
              <a:solidFill>
                <a:schemeClr val="bg1"/>
              </a:solidFill>
              <a:ln w="28575" cap="flat" cmpd="sng" algn="ctr">
                <a:solidFill>
                  <a:schemeClr val="accent1"/>
                </a:solidFill>
                <a:prstDash val="solid"/>
                <a:round/>
                <a:headEnd type="none" w="med" len="med"/>
                <a:tailEnd type="triangle"/>
              </a:ln>
              <a:effectLst/>
            </p:spPr>
          </p:cxnSp>
        </p:grpSp>
        <p:cxnSp>
          <p:nvCxnSpPr>
            <p:cNvPr id="8" name="コネクタ: カギ線 7">
              <a:extLst>
                <a:ext uri="{FF2B5EF4-FFF2-40B4-BE49-F238E27FC236}">
                  <a16:creationId xmlns:a16="http://schemas.microsoft.com/office/drawing/2014/main" id="{539BC83A-3F09-4AAE-8087-D1A388C7B165}"/>
                </a:ext>
              </a:extLst>
            </p:cNvPr>
            <p:cNvCxnSpPr>
              <a:cxnSpLocks/>
              <a:stCxn id="12" idx="3"/>
              <a:endCxn id="14" idx="3"/>
            </p:cNvCxnSpPr>
            <p:nvPr/>
          </p:nvCxnSpPr>
          <p:spPr bwMode="auto">
            <a:xfrm>
              <a:off x="9507350" y="2808221"/>
              <a:ext cx="12700" cy="2054403"/>
            </a:xfrm>
            <a:prstGeom prst="bentConnector3">
              <a:avLst>
                <a:gd name="adj1" fmla="val 1800000"/>
              </a:avLst>
            </a:prstGeom>
            <a:solidFill>
              <a:schemeClr val="bg1"/>
            </a:solidFill>
            <a:ln w="28575" cap="flat" cmpd="sng" algn="ctr">
              <a:solidFill>
                <a:schemeClr val="accent1"/>
              </a:solidFill>
              <a:prstDash val="solid"/>
              <a:round/>
              <a:headEnd type="none" w="med" len="med"/>
              <a:tailEnd type="triangle"/>
            </a:ln>
            <a:effectLst/>
          </p:spPr>
        </p:cxnSp>
        <p:cxnSp>
          <p:nvCxnSpPr>
            <p:cNvPr id="9" name="コネクタ: カギ線 8">
              <a:extLst>
                <a:ext uri="{FF2B5EF4-FFF2-40B4-BE49-F238E27FC236}">
                  <a16:creationId xmlns:a16="http://schemas.microsoft.com/office/drawing/2014/main" id="{E5D57590-F23B-4DB1-A6F7-7FE66DCC6471}"/>
                </a:ext>
              </a:extLst>
            </p:cNvPr>
            <p:cNvCxnSpPr>
              <a:cxnSpLocks/>
              <a:stCxn id="16" idx="1"/>
              <a:endCxn id="10" idx="1"/>
            </p:cNvCxnSpPr>
            <p:nvPr/>
          </p:nvCxnSpPr>
          <p:spPr bwMode="auto">
            <a:xfrm rot="10800000" flipH="1">
              <a:off x="2623459" y="2808222"/>
              <a:ext cx="48490" cy="2054403"/>
            </a:xfrm>
            <a:prstGeom prst="bentConnector3">
              <a:avLst>
                <a:gd name="adj1" fmla="val -471437"/>
              </a:avLst>
            </a:prstGeom>
            <a:solidFill>
              <a:schemeClr val="bg1"/>
            </a:solidFill>
            <a:ln w="28575" cap="flat" cmpd="sng" algn="ctr">
              <a:solidFill>
                <a:schemeClr val="accent1"/>
              </a:solidFill>
              <a:prstDash val="solid"/>
              <a:round/>
              <a:headEnd type="none" w="med" len="med"/>
              <a:tailEnd type="triangle"/>
            </a:ln>
            <a:effectLst/>
          </p:spPr>
        </p:cxnSp>
      </p:grpSp>
      <p:sp>
        <p:nvSpPr>
          <p:cNvPr id="22" name="テキスト ボックス 21">
            <a:extLst>
              <a:ext uri="{FF2B5EF4-FFF2-40B4-BE49-F238E27FC236}">
                <a16:creationId xmlns:a16="http://schemas.microsoft.com/office/drawing/2014/main" id="{651C44CC-814A-4567-AA98-16234B3B0BC1}"/>
              </a:ext>
            </a:extLst>
          </p:cNvPr>
          <p:cNvSpPr txBox="1"/>
          <p:nvPr/>
        </p:nvSpPr>
        <p:spPr>
          <a:xfrm>
            <a:off x="6413211" y="3770447"/>
            <a:ext cx="3831627" cy="400110"/>
          </a:xfrm>
          <a:prstGeom prst="rect">
            <a:avLst/>
          </a:prstGeom>
          <a:noFill/>
        </p:spPr>
        <p:txBody>
          <a:bodyPr wrap="square">
            <a:spAutoFit/>
          </a:bodyPr>
          <a:lstStyle/>
          <a:p>
            <a:pPr algn="ctr"/>
            <a:r>
              <a:rPr kumimoji="1" lang="ja-JP" altLang="en-US" sz="2000" dirty="0">
                <a:solidFill>
                  <a:srgbClr val="FF0000"/>
                </a:solidFill>
              </a:rPr>
              <a:t>是正・予防の継続的改善のサイクル</a:t>
            </a:r>
            <a:endParaRPr lang="ja-JP" altLang="en-US" sz="2000" dirty="0">
              <a:solidFill>
                <a:srgbClr val="FF0000"/>
              </a:solidFill>
            </a:endParaRPr>
          </a:p>
        </p:txBody>
      </p:sp>
    </p:spTree>
    <p:extLst>
      <p:ext uri="{BB962C8B-B14F-4D97-AF65-F5344CB8AC3E}">
        <p14:creationId xmlns:p14="http://schemas.microsoft.com/office/powerpoint/2010/main" val="326074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3"/>
          <p:cNvSpPr>
            <a:spLocks noGrp="1"/>
          </p:cNvSpPr>
          <p:nvPr>
            <p:ph type="title"/>
          </p:nvPr>
        </p:nvSpPr>
        <p:spPr/>
        <p:txBody>
          <a:bodyPr/>
          <a:lstStyle/>
          <a:p>
            <a:r>
              <a:rPr lang="en-US" altLang="ja-JP" sz="2400" dirty="0"/>
              <a:t>CAPA</a:t>
            </a:r>
            <a:r>
              <a:rPr lang="ja-JP" altLang="en-US" sz="2400" dirty="0"/>
              <a:t>の要点（医薬品・医療機器共通）</a:t>
            </a:r>
          </a:p>
        </p:txBody>
      </p:sp>
      <p:sp>
        <p:nvSpPr>
          <p:cNvPr id="31747" name="Rectangle 3"/>
          <p:cNvSpPr>
            <a:spLocks noGrp="1" noChangeArrowheads="1"/>
          </p:cNvSpPr>
          <p:nvPr>
            <p:ph idx="1"/>
          </p:nvPr>
        </p:nvSpPr>
        <p:spPr>
          <a:xfrm>
            <a:off x="587375" y="1052513"/>
            <a:ext cx="10972799" cy="4745915"/>
          </a:xfrm>
        </p:spPr>
        <p:style>
          <a:lnRef idx="2">
            <a:schemeClr val="dk1"/>
          </a:lnRef>
          <a:fillRef idx="1">
            <a:schemeClr val="lt1"/>
          </a:fillRef>
          <a:effectRef idx="0">
            <a:schemeClr val="dk1"/>
          </a:effectRef>
          <a:fontRef idx="minor">
            <a:schemeClr val="dk1"/>
          </a:fontRef>
        </p:style>
        <p:txBody>
          <a:bodyPr wrap="square">
            <a:spAutoFit/>
          </a:bodyPr>
          <a:lstStyle/>
          <a:p>
            <a:pPr marL="298450" indent="-285750" eaLnBrk="1" hangingPunct="1">
              <a:tabLst/>
              <a:defRPr/>
            </a:pPr>
            <a:r>
              <a:rPr lang="ja-JP" altLang="en-US" sz="2400" dirty="0"/>
              <a:t>必ず</a:t>
            </a:r>
            <a:r>
              <a:rPr lang="ja-JP" altLang="en-US" sz="2400" dirty="0">
                <a:solidFill>
                  <a:srgbClr val="FF0000"/>
                </a:solidFill>
              </a:rPr>
              <a:t>仕組み（システム）</a:t>
            </a:r>
            <a:r>
              <a:rPr lang="ja-JP" altLang="en-US" sz="2400" dirty="0"/>
              <a:t>を改善すること</a:t>
            </a:r>
            <a:endParaRPr lang="en-US" altLang="ja-JP" sz="2400" dirty="0"/>
          </a:p>
          <a:p>
            <a:pPr marL="876300" lvl="1" indent="-342900" defTabSz="762000">
              <a:defRPr/>
            </a:pPr>
            <a:r>
              <a:rPr lang="ja-JP" altLang="en-US" kern="0" dirty="0">
                <a:solidFill>
                  <a:srgbClr val="000000"/>
                </a:solidFill>
                <a:cs typeface="Arial" pitchFamily="34" charset="0"/>
              </a:rPr>
              <a:t>品質に関する欠陥や誤り、不調の原因を取り除く措置と、不適合の再発の原因を取り除くための効率的でシステマティックな処理を構築すること。</a:t>
            </a:r>
            <a:endParaRPr lang="en-US" altLang="ja-JP" kern="0" dirty="0">
              <a:solidFill>
                <a:srgbClr val="000000"/>
              </a:solidFill>
              <a:cs typeface="Arial" pitchFamily="34" charset="0"/>
            </a:endParaRPr>
          </a:p>
          <a:p>
            <a:pPr marL="876300" lvl="1" indent="-342900" defTabSz="762000">
              <a:defRPr/>
            </a:pPr>
            <a:r>
              <a:rPr lang="en-US" altLang="ja-JP" kern="0" dirty="0">
                <a:solidFill>
                  <a:srgbClr val="000000"/>
                </a:solidFill>
                <a:cs typeface="Arial" pitchFamily="34" charset="0"/>
              </a:rPr>
              <a:t>CAPA</a:t>
            </a:r>
            <a:r>
              <a:rPr lang="ja-JP" altLang="en-US" kern="0" dirty="0">
                <a:solidFill>
                  <a:srgbClr val="000000"/>
                </a:solidFill>
                <a:cs typeface="Arial" pitchFamily="34" charset="0"/>
              </a:rPr>
              <a:t>を導入することにより企業における不適合の発生率を確実に減少させること。</a:t>
            </a:r>
            <a:endParaRPr lang="en-US" altLang="ja-JP" dirty="0">
              <a:solidFill>
                <a:srgbClr val="000000"/>
              </a:solidFill>
              <a:cs typeface="Arial" pitchFamily="34" charset="0"/>
            </a:endParaRPr>
          </a:p>
          <a:p>
            <a:pPr marL="876300" lvl="1" indent="-342900" defTabSz="762000">
              <a:defRPr/>
            </a:pPr>
            <a:r>
              <a:rPr lang="en-US" altLang="ja-JP" kern="0" dirty="0">
                <a:solidFill>
                  <a:srgbClr val="000000"/>
                </a:solidFill>
                <a:cs typeface="Arial" pitchFamily="34" charset="0"/>
              </a:rPr>
              <a:t>FDA</a:t>
            </a:r>
            <a:r>
              <a:rPr lang="ja-JP" altLang="en-US" kern="0" dirty="0">
                <a:solidFill>
                  <a:srgbClr val="000000"/>
                </a:solidFill>
                <a:cs typeface="Arial" pitchFamily="34" charset="0"/>
              </a:rPr>
              <a:t>が定義する</a:t>
            </a:r>
            <a:r>
              <a:rPr lang="en-US" altLang="ja-JP" kern="0" dirty="0">
                <a:solidFill>
                  <a:srgbClr val="FF0000"/>
                </a:solidFill>
                <a:cs typeface="Arial" pitchFamily="34" charset="0"/>
              </a:rPr>
              <a:t>7</a:t>
            </a:r>
            <a:r>
              <a:rPr lang="ja-JP" altLang="en-US" kern="0" dirty="0">
                <a:solidFill>
                  <a:srgbClr val="FF0000"/>
                </a:solidFill>
                <a:cs typeface="Arial" pitchFamily="34" charset="0"/>
              </a:rPr>
              <a:t>段階</a:t>
            </a:r>
            <a:r>
              <a:rPr lang="ja-JP" altLang="en-US" kern="0" dirty="0">
                <a:solidFill>
                  <a:srgbClr val="000000"/>
                </a:solidFill>
                <a:cs typeface="Arial" pitchFamily="34" charset="0"/>
              </a:rPr>
              <a:t>をすべてカバーすること。</a:t>
            </a:r>
            <a:endParaRPr lang="en-US" altLang="ja-JP" dirty="0">
              <a:solidFill>
                <a:srgbClr val="000000"/>
              </a:solidFill>
              <a:cs typeface="Arial" pitchFamily="34" charset="0"/>
            </a:endParaRPr>
          </a:p>
          <a:p>
            <a:pPr marL="876300" lvl="1" indent="-342900" defTabSz="762000">
              <a:defRPr/>
            </a:pPr>
            <a:r>
              <a:rPr lang="ja-JP" altLang="en-US" sz="2400" kern="0" dirty="0">
                <a:solidFill>
                  <a:srgbClr val="000000"/>
                </a:solidFill>
                <a:cs typeface="Arial" pitchFamily="34" charset="0"/>
              </a:rPr>
              <a:t>徹底的に</a:t>
            </a:r>
            <a:r>
              <a:rPr lang="ja-JP" altLang="en-US" sz="2400" kern="0" dirty="0">
                <a:solidFill>
                  <a:srgbClr val="FF0000"/>
                </a:solidFill>
                <a:cs typeface="Arial" pitchFamily="34" charset="0"/>
              </a:rPr>
              <a:t>記録</a:t>
            </a:r>
            <a:r>
              <a:rPr lang="ja-JP" altLang="en-US" sz="2400" kern="0" dirty="0">
                <a:solidFill>
                  <a:srgbClr val="000000"/>
                </a:solidFill>
                <a:cs typeface="Arial" pitchFamily="34" charset="0"/>
              </a:rPr>
              <a:t>を残すこと。</a:t>
            </a:r>
            <a:endParaRPr lang="en-US" altLang="ja-JP" dirty="0"/>
          </a:p>
          <a:p>
            <a:pPr marL="298450" indent="-285750" eaLnBrk="1" hangingPunct="1">
              <a:tabLst/>
              <a:defRPr/>
            </a:pPr>
            <a:r>
              <a:rPr lang="en-US" altLang="ja-JP" sz="2400" kern="0" dirty="0">
                <a:solidFill>
                  <a:srgbClr val="000000"/>
                </a:solidFill>
                <a:cs typeface="Arial" pitchFamily="34" charset="0"/>
              </a:rPr>
              <a:t>CAPA</a:t>
            </a:r>
            <a:r>
              <a:rPr lang="ja-JP" altLang="en-US" sz="2400" kern="0" dirty="0">
                <a:solidFill>
                  <a:srgbClr val="000000"/>
                </a:solidFill>
                <a:cs typeface="Arial" pitchFamily="34" charset="0"/>
              </a:rPr>
              <a:t>が</a:t>
            </a:r>
            <a:r>
              <a:rPr lang="en-US" altLang="ja-JP" sz="2400" kern="0" dirty="0">
                <a:solidFill>
                  <a:srgbClr val="000000"/>
                </a:solidFill>
                <a:cs typeface="Arial" pitchFamily="34" charset="0"/>
              </a:rPr>
              <a:t>FDA</a:t>
            </a:r>
            <a:r>
              <a:rPr lang="ja-JP" altLang="en-US" sz="2400" kern="0" dirty="0">
                <a:solidFill>
                  <a:srgbClr val="000000"/>
                </a:solidFill>
                <a:cs typeface="Arial" pitchFamily="34" charset="0"/>
              </a:rPr>
              <a:t>査察で指摘の一番多いものの</a:t>
            </a:r>
            <a:r>
              <a:rPr lang="en-US" altLang="ja-JP" sz="2400" kern="0" dirty="0">
                <a:solidFill>
                  <a:srgbClr val="000000"/>
                </a:solidFill>
                <a:cs typeface="Arial" pitchFamily="34" charset="0"/>
              </a:rPr>
              <a:t>1</a:t>
            </a:r>
            <a:r>
              <a:rPr lang="ja-JP" altLang="en-US" sz="2400" kern="0" dirty="0">
                <a:solidFill>
                  <a:srgbClr val="000000"/>
                </a:solidFill>
                <a:cs typeface="Arial" pitchFamily="34" charset="0"/>
              </a:rPr>
              <a:t>つである。</a:t>
            </a:r>
            <a:br>
              <a:rPr lang="en-US" altLang="ja-JP" sz="2400" kern="0" dirty="0">
                <a:solidFill>
                  <a:srgbClr val="000000"/>
                </a:solidFill>
                <a:cs typeface="Arial" pitchFamily="34" charset="0"/>
              </a:rPr>
            </a:br>
            <a:r>
              <a:rPr lang="ja-JP" altLang="en-US" sz="2400" kern="0" dirty="0">
                <a:solidFill>
                  <a:srgbClr val="000000"/>
                </a:solidFill>
                <a:cs typeface="Arial" pitchFamily="34" charset="0"/>
              </a:rPr>
              <a:t>（品質システムの中で最も重要なもの）</a:t>
            </a:r>
            <a:endParaRPr lang="en-US" altLang="ja-JP" dirty="0">
              <a:solidFill>
                <a:srgbClr val="000000"/>
              </a:solidFill>
              <a:cs typeface="Arial" pitchFamily="34" charset="0"/>
            </a:endParaRPr>
          </a:p>
          <a:p>
            <a:pPr marL="742950" lvl="1" indent="-285750" eaLnBrk="1" hangingPunct="1">
              <a:tabLst/>
              <a:defRPr/>
            </a:pPr>
            <a:r>
              <a:rPr lang="en-US" altLang="ja-JP" kern="0" dirty="0">
                <a:solidFill>
                  <a:srgbClr val="000000"/>
                </a:solidFill>
                <a:cs typeface="Arial" pitchFamily="34" charset="0"/>
              </a:rPr>
              <a:t>FDA</a:t>
            </a:r>
            <a:r>
              <a:rPr lang="ja-JP" altLang="en-US" kern="0" dirty="0">
                <a:solidFill>
                  <a:srgbClr val="000000"/>
                </a:solidFill>
                <a:cs typeface="Arial" pitchFamily="34" charset="0"/>
              </a:rPr>
              <a:t>査察準備の最大のポイントである。</a:t>
            </a:r>
            <a:endParaRPr lang="en-US" altLang="ja-JP" dirty="0">
              <a:solidFill>
                <a:srgbClr val="000000"/>
              </a:solidFill>
              <a:cs typeface="Arial" pitchFamily="34" charset="0"/>
            </a:endParaRPr>
          </a:p>
          <a:p>
            <a:pPr marL="298450" indent="-285750" eaLnBrk="1" hangingPunct="1">
              <a:tabLst/>
              <a:defRPr/>
            </a:pPr>
            <a:r>
              <a:rPr lang="en-US" altLang="ja-JP" kern="0" dirty="0">
                <a:solidFill>
                  <a:srgbClr val="000000"/>
                </a:solidFill>
                <a:cs typeface="Arial" pitchFamily="34" charset="0"/>
              </a:rPr>
              <a:t>CAPA</a:t>
            </a:r>
            <a:r>
              <a:rPr lang="ja-JP" altLang="en-US" kern="0" dirty="0">
                <a:solidFill>
                  <a:srgbClr val="000000"/>
                </a:solidFill>
                <a:cs typeface="Arial" pitchFamily="34" charset="0"/>
              </a:rPr>
              <a:t>へのインプットは苦情だけではないこと。（苦情管理システムではない。）</a:t>
            </a:r>
            <a:endParaRPr lang="en-US" altLang="ja-JP" dirty="0">
              <a:solidFill>
                <a:srgbClr val="000000"/>
              </a:solidFill>
              <a:cs typeface="Arial" pitchFamily="34" charset="0"/>
            </a:endParaRPr>
          </a:p>
          <a:p>
            <a:pPr marL="742950" lvl="1" indent="-285750" eaLnBrk="1" hangingPunct="1">
              <a:tabLst/>
              <a:defRPr/>
            </a:pPr>
            <a:r>
              <a:rPr lang="ja-JP" altLang="en-US" kern="0" dirty="0">
                <a:solidFill>
                  <a:srgbClr val="000000"/>
                </a:solidFill>
                <a:cs typeface="Arial" pitchFamily="34" charset="0"/>
              </a:rPr>
              <a:t>多くのプロセスと関連し、あらゆる品質情報を取り入れ、対処すること。</a:t>
            </a:r>
            <a:endParaRPr lang="en-US" altLang="ja-JP" dirty="0">
              <a:solidFill>
                <a:srgbClr val="000000"/>
              </a:solidFill>
              <a:cs typeface="Arial" pitchFamily="34" charset="0"/>
            </a:endParaRPr>
          </a:p>
        </p:txBody>
      </p:sp>
    </p:spTree>
    <p:extLst>
      <p:ext uri="{BB962C8B-B14F-4D97-AF65-F5344CB8AC3E}">
        <p14:creationId xmlns:p14="http://schemas.microsoft.com/office/powerpoint/2010/main" val="222634774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3"/>
          <p:cNvSpPr>
            <a:spLocks noGrp="1"/>
          </p:cNvSpPr>
          <p:nvPr>
            <p:ph type="title"/>
          </p:nvPr>
        </p:nvSpPr>
        <p:spPr/>
        <p:txBody>
          <a:bodyPr/>
          <a:lstStyle/>
          <a:p>
            <a:r>
              <a:rPr lang="en-US" altLang="ja-JP" sz="2400" dirty="0"/>
              <a:t>CAPA</a:t>
            </a:r>
            <a:r>
              <a:rPr lang="ja-JP" altLang="en-US" sz="2400" dirty="0"/>
              <a:t>の要点（医薬品・医療機器共通）</a:t>
            </a:r>
          </a:p>
        </p:txBody>
      </p:sp>
      <p:sp>
        <p:nvSpPr>
          <p:cNvPr id="31747" name="Rectangle 3"/>
          <p:cNvSpPr>
            <a:spLocks noGrp="1" noChangeArrowheads="1"/>
          </p:cNvSpPr>
          <p:nvPr>
            <p:ph idx="1"/>
          </p:nvPr>
        </p:nvSpPr>
        <p:spPr>
          <a:xfrm>
            <a:off x="587375" y="1052513"/>
            <a:ext cx="10972799" cy="4450449"/>
          </a:xfrm>
        </p:spPr>
        <p:style>
          <a:lnRef idx="2">
            <a:schemeClr val="dk1"/>
          </a:lnRef>
          <a:fillRef idx="1">
            <a:schemeClr val="lt1"/>
          </a:fillRef>
          <a:effectRef idx="0">
            <a:schemeClr val="dk1"/>
          </a:effectRef>
          <a:fontRef idx="minor">
            <a:schemeClr val="dk1"/>
          </a:fontRef>
        </p:style>
        <p:txBody>
          <a:bodyPr wrap="square">
            <a:spAutoFit/>
          </a:bodyPr>
          <a:lstStyle/>
          <a:p>
            <a:pPr marL="298450" indent="-285750" eaLnBrk="1" hangingPunct="1">
              <a:tabLst/>
              <a:defRPr/>
            </a:pPr>
            <a:r>
              <a:rPr lang="ja-JP" altLang="en-US" sz="2400" dirty="0"/>
              <a:t>ヒューマンエラーは根本的原因ではない。</a:t>
            </a:r>
            <a:endParaRPr lang="en-US" altLang="ja-JP" sz="2400" dirty="0"/>
          </a:p>
          <a:p>
            <a:pPr marL="742950" lvl="1" indent="-285750" eaLnBrk="1" hangingPunct="1">
              <a:tabLst/>
              <a:defRPr/>
            </a:pPr>
            <a:r>
              <a:rPr lang="en-US" altLang="ja-JP" dirty="0"/>
              <a:t>FDA</a:t>
            </a:r>
            <a:r>
              <a:rPr lang="ja-JP" altLang="en-US" dirty="0"/>
              <a:t>は</a:t>
            </a:r>
            <a:r>
              <a:rPr lang="en-US" altLang="ja-JP" dirty="0"/>
              <a:t>10</a:t>
            </a:r>
            <a:r>
              <a:rPr lang="ja-JP" altLang="en-US" dirty="0"/>
              <a:t>年位前からヒューマンエラーを根本的原因とした場合、指摘を出している。</a:t>
            </a:r>
            <a:endParaRPr lang="en-US" altLang="ja-JP" dirty="0"/>
          </a:p>
          <a:p>
            <a:pPr marL="742950" lvl="1" indent="-285750" eaLnBrk="1" hangingPunct="1">
              <a:tabLst/>
              <a:defRPr/>
            </a:pPr>
            <a:r>
              <a:rPr lang="ja-JP" altLang="en-US" sz="2400" dirty="0"/>
              <a:t>思い込み、勘違い</a:t>
            </a:r>
            <a:endParaRPr lang="en-US" altLang="ja-JP" sz="2400" dirty="0"/>
          </a:p>
          <a:p>
            <a:pPr marL="742950" lvl="1" indent="-285750" eaLnBrk="1" hangingPunct="1">
              <a:tabLst/>
              <a:defRPr/>
            </a:pPr>
            <a:r>
              <a:rPr lang="ja-JP" altLang="en-US" sz="2400" dirty="0"/>
              <a:t>教育不足</a:t>
            </a:r>
            <a:endParaRPr lang="en-US" altLang="ja-JP" sz="2400" dirty="0"/>
          </a:p>
          <a:p>
            <a:pPr marL="298450" indent="-285750" eaLnBrk="1" hangingPunct="1">
              <a:tabLst/>
              <a:defRPr/>
            </a:pPr>
            <a:r>
              <a:rPr lang="ja-JP" altLang="en-US" sz="2400" dirty="0"/>
              <a:t>情報源毎に</a:t>
            </a:r>
            <a:r>
              <a:rPr lang="en-US" altLang="ja-JP" sz="2400" dirty="0"/>
              <a:t>CAPA</a:t>
            </a:r>
            <a:r>
              <a:rPr lang="ja-JP" altLang="en-US" sz="2400" dirty="0"/>
              <a:t>を分けてはいけない</a:t>
            </a:r>
            <a:endParaRPr lang="en-US" altLang="ja-JP" sz="2400" dirty="0"/>
          </a:p>
          <a:p>
            <a:pPr marL="742950" lvl="1" indent="-285750" eaLnBrk="1" hangingPunct="1">
              <a:tabLst/>
              <a:defRPr/>
            </a:pPr>
            <a:r>
              <a:rPr lang="en-US" altLang="ja-JP" sz="2400" dirty="0"/>
              <a:t>CAPA</a:t>
            </a:r>
            <a:r>
              <a:rPr lang="ja-JP" altLang="en-US" sz="2400" dirty="0"/>
              <a:t>は一元管理すること</a:t>
            </a:r>
            <a:endParaRPr lang="en-US" altLang="ja-JP" sz="2400" dirty="0"/>
          </a:p>
          <a:p>
            <a:pPr marL="742950" lvl="1" indent="-285750" eaLnBrk="1" hangingPunct="1">
              <a:tabLst/>
              <a:defRPr/>
            </a:pPr>
            <a:r>
              <a:rPr lang="ja-JP" altLang="en-US" sz="2400" dirty="0"/>
              <a:t>単一の方法で処理すること</a:t>
            </a:r>
            <a:endParaRPr lang="en-US" altLang="ja-JP" sz="2400" dirty="0"/>
          </a:p>
          <a:p>
            <a:pPr marL="298450" indent="-285750" eaLnBrk="1" hangingPunct="1">
              <a:tabLst/>
              <a:defRPr/>
            </a:pPr>
            <a:r>
              <a:rPr lang="en-US" altLang="ja-JP" sz="2400" dirty="0"/>
              <a:t>CAPA</a:t>
            </a:r>
            <a:r>
              <a:rPr lang="ja-JP" altLang="en-US" sz="2400" dirty="0"/>
              <a:t>の手順書を作成すること</a:t>
            </a:r>
            <a:endParaRPr lang="en-US" altLang="ja-JP" sz="2400" dirty="0"/>
          </a:p>
          <a:p>
            <a:pPr marL="298450" indent="-285750" eaLnBrk="1" hangingPunct="1">
              <a:tabLst/>
              <a:defRPr/>
            </a:pPr>
            <a:r>
              <a:rPr lang="en-US" altLang="ja-JP" sz="2400" dirty="0"/>
              <a:t>CAPA</a:t>
            </a:r>
            <a:r>
              <a:rPr lang="ja-JP" altLang="en-US" sz="2400" dirty="0"/>
              <a:t>のタイムフレームを定義すること</a:t>
            </a:r>
            <a:endParaRPr lang="en-US" altLang="ja-JP" sz="2400" dirty="0"/>
          </a:p>
          <a:p>
            <a:pPr marL="742950" lvl="1" indent="-285750" eaLnBrk="1" hangingPunct="1">
              <a:tabLst/>
              <a:defRPr/>
            </a:pPr>
            <a:r>
              <a:rPr lang="ja-JP" altLang="en-US" sz="2400" dirty="0"/>
              <a:t>タイムリーな救済（</a:t>
            </a:r>
            <a:r>
              <a:rPr lang="en-US" altLang="ja-JP" sz="2400" dirty="0"/>
              <a:t>FDA</a:t>
            </a:r>
            <a:r>
              <a:rPr lang="ja-JP" altLang="en-US" sz="2400" dirty="0"/>
              <a:t>）</a:t>
            </a:r>
            <a:endParaRPr lang="en-US" altLang="ja-JP" sz="2400" dirty="0"/>
          </a:p>
        </p:txBody>
      </p:sp>
    </p:spTree>
    <p:extLst>
      <p:ext uri="{BB962C8B-B14F-4D97-AF65-F5344CB8AC3E}">
        <p14:creationId xmlns:p14="http://schemas.microsoft.com/office/powerpoint/2010/main" val="18416401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3"/>
          <p:cNvSpPr>
            <a:spLocks noGrp="1"/>
          </p:cNvSpPr>
          <p:nvPr>
            <p:ph type="title"/>
          </p:nvPr>
        </p:nvSpPr>
        <p:spPr/>
        <p:txBody>
          <a:bodyPr/>
          <a:lstStyle/>
          <a:p>
            <a:r>
              <a:rPr lang="en-US" altLang="ja-JP" sz="2400" dirty="0"/>
              <a:t>CAPA</a:t>
            </a:r>
            <a:r>
              <a:rPr lang="ja-JP" altLang="en-US" sz="2400" dirty="0"/>
              <a:t>の要点（医薬品・医療機器共通）</a:t>
            </a:r>
          </a:p>
        </p:txBody>
      </p:sp>
      <p:sp>
        <p:nvSpPr>
          <p:cNvPr id="31747" name="Rectangle 3"/>
          <p:cNvSpPr>
            <a:spLocks noGrp="1" noChangeArrowheads="1"/>
          </p:cNvSpPr>
          <p:nvPr>
            <p:ph idx="1"/>
          </p:nvPr>
        </p:nvSpPr>
        <p:spPr>
          <a:xfrm>
            <a:off x="587375" y="1052513"/>
            <a:ext cx="10972799" cy="4007251"/>
          </a:xfrm>
        </p:spPr>
        <p:style>
          <a:lnRef idx="2">
            <a:schemeClr val="dk1"/>
          </a:lnRef>
          <a:fillRef idx="1">
            <a:schemeClr val="lt1"/>
          </a:fillRef>
          <a:effectRef idx="0">
            <a:schemeClr val="dk1"/>
          </a:effectRef>
          <a:fontRef idx="minor">
            <a:schemeClr val="dk1"/>
          </a:fontRef>
        </p:style>
        <p:txBody>
          <a:bodyPr wrap="square">
            <a:spAutoFit/>
          </a:bodyPr>
          <a:lstStyle/>
          <a:p>
            <a:pPr marL="298450" indent="-285750" eaLnBrk="1" hangingPunct="1">
              <a:tabLst/>
              <a:defRPr/>
            </a:pPr>
            <a:r>
              <a:rPr lang="en-US" altLang="ja-JP" dirty="0"/>
              <a:t>CAPA</a:t>
            </a:r>
            <a:r>
              <a:rPr lang="ja-JP" altLang="en-US" dirty="0"/>
              <a:t>を起票するクライテリアを定義しておくこと</a:t>
            </a:r>
            <a:endParaRPr lang="en-US" altLang="ja-JP" dirty="0"/>
          </a:p>
          <a:p>
            <a:pPr marL="742950" lvl="1" indent="-285750" eaLnBrk="1" hangingPunct="1">
              <a:tabLst/>
              <a:defRPr/>
            </a:pPr>
            <a:r>
              <a:rPr lang="ja-JP" altLang="en-US" dirty="0"/>
              <a:t>修正のみで完了させるもの、改善（</a:t>
            </a:r>
            <a:r>
              <a:rPr lang="en-US" altLang="ja-JP" dirty="0"/>
              <a:t>CAPA</a:t>
            </a:r>
            <a:r>
              <a:rPr lang="ja-JP" altLang="en-US" dirty="0"/>
              <a:t>）が必要なものを区別すること</a:t>
            </a:r>
            <a:endParaRPr lang="en-US" altLang="ja-JP" dirty="0"/>
          </a:p>
          <a:p>
            <a:pPr marL="742950" lvl="1" indent="-285750" eaLnBrk="1" hangingPunct="1">
              <a:tabLst/>
              <a:defRPr/>
            </a:pPr>
            <a:r>
              <a:rPr lang="ja-JP" altLang="en-US" dirty="0"/>
              <a:t>規制要件や国際規格に完全</a:t>
            </a:r>
            <a:r>
              <a:rPr lang="en-US" altLang="ja-JP" dirty="0"/>
              <a:t>CAPA</a:t>
            </a:r>
            <a:r>
              <a:rPr lang="ja-JP" altLang="en-US" dirty="0"/>
              <a:t>、簡易</a:t>
            </a:r>
            <a:r>
              <a:rPr lang="en-US" altLang="ja-JP" dirty="0"/>
              <a:t>CAPA</a:t>
            </a:r>
            <a:r>
              <a:rPr lang="ja-JP" altLang="en-US" dirty="0"/>
              <a:t>という区別はない</a:t>
            </a:r>
            <a:endParaRPr lang="en-US" altLang="ja-JP" dirty="0"/>
          </a:p>
          <a:p>
            <a:pPr marL="298450" indent="-285750" eaLnBrk="1" hangingPunct="1">
              <a:tabLst/>
              <a:defRPr/>
            </a:pPr>
            <a:r>
              <a:rPr lang="ja-JP" altLang="en-US" dirty="0"/>
              <a:t>軽微な品質問題でも記録し統計処理を実施すること</a:t>
            </a:r>
            <a:endParaRPr lang="en-US" altLang="ja-JP" dirty="0"/>
          </a:p>
          <a:p>
            <a:pPr marL="742950" lvl="1" indent="-285750" eaLnBrk="1" hangingPunct="1">
              <a:tabLst/>
              <a:defRPr/>
            </a:pPr>
            <a:r>
              <a:rPr lang="ja-JP" altLang="en-US" sz="2400" dirty="0"/>
              <a:t>軽微であっても頻回していれば</a:t>
            </a:r>
            <a:r>
              <a:rPr lang="en-US" altLang="ja-JP" sz="2400" dirty="0"/>
              <a:t>CAPA</a:t>
            </a:r>
            <a:r>
              <a:rPr lang="ja-JP" altLang="en-US" sz="2400" dirty="0"/>
              <a:t>が必要</a:t>
            </a:r>
            <a:endParaRPr lang="en-US" altLang="ja-JP" sz="2400" dirty="0"/>
          </a:p>
          <a:p>
            <a:pPr marL="742950" lvl="1" indent="-285750" eaLnBrk="1" hangingPunct="1">
              <a:tabLst/>
              <a:defRPr/>
            </a:pPr>
            <a:r>
              <a:rPr lang="ja-JP" altLang="en-US" sz="2400" dirty="0"/>
              <a:t>ハインリッヒの法則</a:t>
            </a:r>
            <a:endParaRPr lang="en-US" altLang="ja-JP" sz="2400" dirty="0"/>
          </a:p>
          <a:p>
            <a:pPr marL="298450" indent="-285750" eaLnBrk="1" hangingPunct="1">
              <a:tabLst/>
              <a:defRPr/>
            </a:pPr>
            <a:r>
              <a:rPr lang="en-US" altLang="ja-JP" dirty="0"/>
              <a:t>CAPA</a:t>
            </a:r>
            <a:r>
              <a:rPr lang="ja-JP" altLang="en-US" dirty="0"/>
              <a:t>一覧表を作成し、進捗を常に監視すること</a:t>
            </a:r>
            <a:endParaRPr lang="en-US" altLang="ja-JP" dirty="0"/>
          </a:p>
          <a:p>
            <a:pPr marL="742950" lvl="1" indent="-285750" eaLnBrk="1" hangingPunct="1">
              <a:tabLst/>
              <a:defRPr/>
            </a:pPr>
            <a:r>
              <a:rPr lang="en-US" altLang="ja-JP" dirty="0"/>
              <a:t>OPEN</a:t>
            </a:r>
            <a:r>
              <a:rPr lang="ja-JP" altLang="en-US" dirty="0"/>
              <a:t>のまま放置されているものについて再検討すること</a:t>
            </a:r>
            <a:endParaRPr lang="en-US" altLang="ja-JP" dirty="0"/>
          </a:p>
          <a:p>
            <a:pPr marL="742950" lvl="1" indent="-285750" eaLnBrk="1" hangingPunct="1">
              <a:tabLst/>
              <a:defRPr/>
            </a:pPr>
            <a:r>
              <a:rPr lang="en-US" altLang="ja-JP" dirty="0"/>
              <a:t>CLOSE</a:t>
            </a:r>
            <a:r>
              <a:rPr lang="ja-JP" altLang="en-US" dirty="0"/>
              <a:t>出来ない正当化された根拠を定期的（例：</a:t>
            </a:r>
            <a:r>
              <a:rPr lang="en-US" altLang="ja-JP" dirty="0"/>
              <a:t>30</a:t>
            </a:r>
            <a:r>
              <a:rPr lang="ja-JP" altLang="en-US" dirty="0"/>
              <a:t>日おき）に記録すること</a:t>
            </a:r>
            <a:endParaRPr lang="en-US" altLang="ja-JP" dirty="0"/>
          </a:p>
        </p:txBody>
      </p:sp>
    </p:spTree>
    <p:extLst>
      <p:ext uri="{BB962C8B-B14F-4D97-AF65-F5344CB8AC3E}">
        <p14:creationId xmlns:p14="http://schemas.microsoft.com/office/powerpoint/2010/main" val="382938369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3"/>
          <p:cNvSpPr>
            <a:spLocks noGrp="1"/>
          </p:cNvSpPr>
          <p:nvPr>
            <p:ph type="title"/>
          </p:nvPr>
        </p:nvSpPr>
        <p:spPr/>
        <p:txBody>
          <a:bodyPr/>
          <a:lstStyle/>
          <a:p>
            <a:r>
              <a:rPr lang="en-US" altLang="ja-JP" sz="2400" dirty="0"/>
              <a:t>CAPA</a:t>
            </a:r>
            <a:r>
              <a:rPr lang="ja-JP" altLang="en-US" sz="2400" dirty="0"/>
              <a:t>の要点（医薬品・医療機器共通）</a:t>
            </a:r>
          </a:p>
        </p:txBody>
      </p:sp>
      <p:sp>
        <p:nvSpPr>
          <p:cNvPr id="31747" name="Rectangle 3"/>
          <p:cNvSpPr>
            <a:spLocks noGrp="1" noChangeArrowheads="1"/>
          </p:cNvSpPr>
          <p:nvPr>
            <p:ph idx="1"/>
          </p:nvPr>
        </p:nvSpPr>
        <p:spPr>
          <a:xfrm>
            <a:off x="587375" y="1052513"/>
            <a:ext cx="10972799" cy="904863"/>
          </a:xfrm>
        </p:spPr>
        <p:style>
          <a:lnRef idx="2">
            <a:schemeClr val="dk1"/>
          </a:lnRef>
          <a:fillRef idx="1">
            <a:schemeClr val="lt1"/>
          </a:fillRef>
          <a:effectRef idx="0">
            <a:schemeClr val="dk1"/>
          </a:effectRef>
          <a:fontRef idx="minor">
            <a:schemeClr val="dk1"/>
          </a:fontRef>
        </p:style>
        <p:txBody>
          <a:bodyPr wrap="square">
            <a:spAutoFit/>
          </a:bodyPr>
          <a:lstStyle/>
          <a:p>
            <a:pPr marL="298450" indent="-285750" eaLnBrk="1" hangingPunct="1">
              <a:tabLst/>
              <a:defRPr/>
            </a:pPr>
            <a:r>
              <a:rPr lang="ja-JP" altLang="en-US" dirty="0"/>
              <a:t>品質情報の連携をとること</a:t>
            </a:r>
            <a:endParaRPr lang="en-US" altLang="ja-JP" dirty="0"/>
          </a:p>
          <a:p>
            <a:pPr marL="742950" lvl="1" indent="-285750" eaLnBrk="1" hangingPunct="1">
              <a:tabLst/>
              <a:defRPr/>
            </a:pPr>
            <a:r>
              <a:rPr lang="ja-JP" altLang="en-US" dirty="0"/>
              <a:t>イベント管理システムを導入する</a:t>
            </a:r>
            <a:endParaRPr lang="en-US" altLang="ja-JP" dirty="0"/>
          </a:p>
        </p:txBody>
      </p:sp>
    </p:spTree>
    <p:extLst>
      <p:ext uri="{BB962C8B-B14F-4D97-AF65-F5344CB8AC3E}">
        <p14:creationId xmlns:p14="http://schemas.microsoft.com/office/powerpoint/2010/main" val="25613973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どんな企業が</a:t>
            </a:r>
            <a:r>
              <a:rPr kumimoji="1" lang="en-US" altLang="ja-JP" dirty="0"/>
              <a:t>FDA</a:t>
            </a:r>
            <a:r>
              <a:rPr kumimoji="1" lang="ja-JP" altLang="en-US" dirty="0"/>
              <a:t>査察官に安心感を与えるか</a:t>
            </a:r>
          </a:p>
        </p:txBody>
      </p:sp>
      <p:sp>
        <p:nvSpPr>
          <p:cNvPr id="3" name="コンテンツ プレースホルダー 2"/>
          <p:cNvSpPr>
            <a:spLocks noGrp="1"/>
          </p:cNvSpPr>
          <p:nvPr>
            <p:ph idx="1"/>
          </p:nvPr>
        </p:nvSpPr>
        <p:spPr>
          <a:xfrm>
            <a:off x="623888" y="1052513"/>
            <a:ext cx="10886304" cy="2231443"/>
          </a:xfrm>
        </p:spPr>
        <p:style>
          <a:lnRef idx="2">
            <a:schemeClr val="dk1"/>
          </a:lnRef>
          <a:fillRef idx="1">
            <a:schemeClr val="lt1"/>
          </a:fillRef>
          <a:effectRef idx="0">
            <a:schemeClr val="dk1"/>
          </a:effectRef>
          <a:fontRef idx="minor">
            <a:schemeClr val="dk1"/>
          </a:fontRef>
        </p:style>
        <p:txBody>
          <a:bodyPr/>
          <a:lstStyle/>
          <a:p>
            <a:r>
              <a:rPr lang="ja-JP" altLang="en-US" dirty="0">
                <a:solidFill>
                  <a:schemeClr val="accent1"/>
                </a:solidFill>
              </a:rPr>
              <a:t>高いスキル・経験・洞察力をもった監査員</a:t>
            </a:r>
            <a:r>
              <a:rPr lang="ja-JP" altLang="en-US" dirty="0"/>
              <a:t>が存在し、内部監査（</a:t>
            </a:r>
            <a:r>
              <a:rPr lang="en-US" altLang="ja-JP" dirty="0"/>
              <a:t>Self Inspection</a:t>
            </a:r>
            <a:r>
              <a:rPr lang="ja-JP" altLang="en-US" dirty="0"/>
              <a:t>）が適切に実施されている。</a:t>
            </a:r>
            <a:endParaRPr lang="en-US" altLang="ja-JP" dirty="0"/>
          </a:p>
          <a:p>
            <a:r>
              <a:rPr lang="ja-JP" altLang="en-US" dirty="0"/>
              <a:t>内部監査の指摘に対して、</a:t>
            </a:r>
            <a:r>
              <a:rPr lang="en-US" altLang="ja-JP" dirty="0">
                <a:solidFill>
                  <a:srgbClr val="FF0000"/>
                </a:solidFill>
              </a:rPr>
              <a:t>CAPA</a:t>
            </a:r>
            <a:r>
              <a:rPr lang="ja-JP" altLang="en-US" dirty="0">
                <a:solidFill>
                  <a:srgbClr val="FF0000"/>
                </a:solidFill>
              </a:rPr>
              <a:t>を実行し、常に改善を図っている</a:t>
            </a:r>
            <a:r>
              <a:rPr lang="ja-JP" altLang="en-US" dirty="0"/>
              <a:t>。</a:t>
            </a:r>
            <a:endParaRPr lang="en-US" altLang="ja-JP" dirty="0"/>
          </a:p>
          <a:p>
            <a:r>
              <a:rPr lang="ja-JP" altLang="en-US" dirty="0">
                <a:solidFill>
                  <a:srgbClr val="FF0000"/>
                </a:solidFill>
              </a:rPr>
              <a:t>品質システム</a:t>
            </a:r>
            <a:r>
              <a:rPr lang="ja-JP" altLang="en-US" dirty="0">
                <a:solidFill>
                  <a:schemeClr val="accent1"/>
                </a:solidFill>
              </a:rPr>
              <a:t>が有効に機能</a:t>
            </a:r>
            <a:r>
              <a:rPr lang="ja-JP" altLang="en-US" dirty="0"/>
              <a:t>しており、その証拠が揃っている。</a:t>
            </a:r>
            <a:endParaRPr lang="en-US" altLang="ja-JP" dirty="0"/>
          </a:p>
          <a:p>
            <a:r>
              <a:rPr lang="en-US" altLang="ja-JP" dirty="0"/>
              <a:t>FDA</a:t>
            </a:r>
            <a:r>
              <a:rPr lang="ja-JP" altLang="en-US" dirty="0"/>
              <a:t>査察官の質問に自信（根拠）をもって回答し、適切な資料で説明ができる。</a:t>
            </a:r>
          </a:p>
        </p:txBody>
      </p:sp>
    </p:spTree>
    <p:custDataLst>
      <p:tags r:id="rId1"/>
    </p:custDataLst>
    <p:extLst>
      <p:ext uri="{BB962C8B-B14F-4D97-AF65-F5344CB8AC3E}">
        <p14:creationId xmlns:p14="http://schemas.microsoft.com/office/powerpoint/2010/main" val="4144087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1758006" y="1370686"/>
            <a:ext cx="2024061" cy="1801035"/>
            <a:chOff x="449663" y="1370685"/>
            <a:chExt cx="2024061" cy="1801035"/>
          </a:xfrm>
        </p:grpSpPr>
        <p:pic>
          <p:nvPicPr>
            <p:cNvPr id="890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700" y="1980285"/>
              <a:ext cx="11779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12" descr="C:\Documents and Settings\georgede\My Documents\My Pictures\Microsoft Clip Organizer\j0431640.png"/>
            <p:cNvPicPr>
              <a:picLocks noChangeAspect="1" noChangeArrowheads="1"/>
            </p:cNvPicPr>
            <p:nvPr/>
          </p:nvPicPr>
          <p:blipFill>
            <a:blip r:embed="rId4"/>
            <a:srcRect/>
            <a:stretch>
              <a:fillRect/>
            </a:stretch>
          </p:blipFill>
          <p:spPr bwMode="auto">
            <a:xfrm>
              <a:off x="1143400" y="1912023"/>
              <a:ext cx="407988" cy="407987"/>
            </a:xfrm>
            <a:prstGeom prst="rect">
              <a:avLst/>
            </a:prstGeom>
            <a:noFill/>
            <a:effectLst>
              <a:outerShdw blurRad="50800" dist="38100" dir="2700000" algn="tl" rotWithShape="0">
                <a:prstClr val="black">
                  <a:alpha val="40000"/>
                </a:prstClr>
              </a:outerShdw>
            </a:effectLst>
          </p:spPr>
        </p:pic>
        <p:pic>
          <p:nvPicPr>
            <p:cNvPr id="60"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1795863" y="2496223"/>
              <a:ext cx="393700" cy="393700"/>
            </a:xfrm>
            <a:prstGeom prst="rect">
              <a:avLst/>
            </a:prstGeom>
            <a:noFill/>
            <a:effectLst>
              <a:outerShdw blurRad="50800" dist="38100" dir="2700000" algn="tl" rotWithShape="0">
                <a:prstClr val="black">
                  <a:alpha val="40000"/>
                </a:prstClr>
              </a:outerShdw>
            </a:effectLst>
          </p:spPr>
        </p:pic>
        <p:pic>
          <p:nvPicPr>
            <p:cNvPr id="89095" name="図 53" descr="complain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238" y="2316835"/>
              <a:ext cx="35718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テキスト ボックス 38"/>
            <p:cNvSpPr txBox="1">
              <a:spLocks noChangeArrowheads="1"/>
            </p:cNvSpPr>
            <p:nvPr/>
          </p:nvSpPr>
          <p:spPr bwMode="auto">
            <a:xfrm>
              <a:off x="449663" y="2680373"/>
              <a:ext cx="1036637" cy="288925"/>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latin typeface="MS UI Gothic" panose="020B0600070205080204" pitchFamily="50" charset="-128"/>
                </a:rPr>
                <a:t>①苦情登録</a:t>
              </a:r>
            </a:p>
          </p:txBody>
        </p:sp>
        <p:sp>
          <p:nvSpPr>
            <p:cNvPr id="94" name="テキスト ボックス 93"/>
            <p:cNvSpPr txBox="1"/>
            <p:nvPr/>
          </p:nvSpPr>
          <p:spPr>
            <a:xfrm>
              <a:off x="1056088" y="1370685"/>
              <a:ext cx="960437" cy="307777"/>
            </a:xfrm>
            <a:prstGeom prst="rect">
              <a:avLst/>
            </a:prstGeom>
            <a:solidFill>
              <a:schemeClr val="bg1"/>
            </a:solidFill>
            <a:ln w="19050">
              <a:solidFill>
                <a:schemeClr val="bg1">
                  <a:lumMod val="50000"/>
                </a:schemeClr>
              </a:solidFill>
            </a:ln>
            <a:effectLst>
              <a:outerShdw blurRad="50800" dist="38100" dir="5400000" algn="t" rotWithShape="0">
                <a:prstClr val="black">
                  <a:alpha val="40000"/>
                </a:prstClr>
              </a:outerShdw>
            </a:effectLst>
          </p:spPr>
          <p:txBody>
            <a:bodyPr wrap="square">
              <a:spAutoFit/>
            </a:bodyPr>
            <a:lstStyle/>
            <a:p>
              <a:pPr algn="ctr">
                <a:spcBef>
                  <a:spcPct val="50000"/>
                </a:spcBef>
                <a:defRPr/>
              </a:pPr>
              <a:r>
                <a:rPr lang="ja-JP" altLang="en-US" sz="1400" dirty="0">
                  <a:solidFill>
                    <a:srgbClr val="000000"/>
                  </a:solidFill>
                  <a:latin typeface="MS UI Gothic" panose="020B0600070205080204" pitchFamily="50" charset="-128"/>
                </a:rPr>
                <a:t>苦情管理</a:t>
              </a:r>
            </a:p>
          </p:txBody>
        </p:sp>
        <p:sp>
          <p:nvSpPr>
            <p:cNvPr id="108" name="テキスト ボックス 45"/>
            <p:cNvSpPr txBox="1">
              <a:spLocks noChangeArrowheads="1"/>
            </p:cNvSpPr>
            <p:nvPr/>
          </p:nvSpPr>
          <p:spPr bwMode="auto">
            <a:xfrm>
              <a:off x="1486300" y="2883573"/>
              <a:ext cx="987424" cy="288147"/>
            </a:xfrm>
            <a:prstGeom prst="rect">
              <a:avLst/>
            </a:prstGeom>
            <a:solidFill>
              <a:srgbClr val="CCFFCC"/>
            </a:solidFill>
            <a:ln w="9525">
              <a:solidFill>
                <a:schemeClr val="tx2">
                  <a:lumMod val="75000"/>
                </a:schemeClr>
              </a:solidFill>
              <a:prstDash val="sysDash"/>
              <a:miter lim="800000"/>
              <a:headEnd/>
              <a:tailEnd/>
            </a:ln>
          </p:spPr>
          <p:txBody>
            <a:bodyPr wrap="square"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③顧客回答</a:t>
              </a:r>
            </a:p>
          </p:txBody>
        </p:sp>
        <p:sp>
          <p:nvSpPr>
            <p:cNvPr id="109" name="テキスト ボックス 46"/>
            <p:cNvSpPr txBox="1">
              <a:spLocks noChangeArrowheads="1"/>
            </p:cNvSpPr>
            <p:nvPr/>
          </p:nvSpPr>
          <p:spPr bwMode="auto">
            <a:xfrm>
              <a:off x="1056087" y="2208885"/>
              <a:ext cx="984250" cy="288147"/>
            </a:xfrm>
            <a:prstGeom prst="rect">
              <a:avLst/>
            </a:prstGeom>
            <a:solidFill>
              <a:srgbClr val="CCFFCC"/>
            </a:solidFill>
            <a:ln w="9525">
              <a:solidFill>
                <a:schemeClr val="tx2">
                  <a:lumMod val="75000"/>
                </a:schemeClr>
              </a:solidFill>
              <a:prstDash val="sysDash"/>
              <a:miter lim="800000"/>
              <a:headEnd/>
              <a:tailEnd/>
            </a:ln>
          </p:spPr>
          <p:txBody>
            <a:bodyPr wrap="square"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②原因調査</a:t>
              </a:r>
            </a:p>
          </p:txBody>
        </p:sp>
      </p:grpSp>
      <p:grpSp>
        <p:nvGrpSpPr>
          <p:cNvPr id="11" name="グループ化 10"/>
          <p:cNvGrpSpPr/>
          <p:nvPr/>
        </p:nvGrpSpPr>
        <p:grpSpPr>
          <a:xfrm>
            <a:off x="1903813" y="3282853"/>
            <a:ext cx="2873492" cy="2094682"/>
            <a:chOff x="379813" y="3282853"/>
            <a:chExt cx="2873492" cy="2094682"/>
          </a:xfrm>
        </p:grpSpPr>
        <p:pic>
          <p:nvPicPr>
            <p:cNvPr id="89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738" y="4185323"/>
              <a:ext cx="1174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2" descr="C:\Documents and Settings\georgede\My Documents\My Pictures\Microsoft Clip Organizer\j0431640.png"/>
            <p:cNvPicPr>
              <a:picLocks noChangeAspect="1" noChangeArrowheads="1"/>
            </p:cNvPicPr>
            <p:nvPr/>
          </p:nvPicPr>
          <p:blipFill>
            <a:blip r:embed="rId4"/>
            <a:srcRect/>
            <a:stretch>
              <a:fillRect/>
            </a:stretch>
          </p:blipFill>
          <p:spPr bwMode="auto">
            <a:xfrm>
              <a:off x="1187850" y="4117060"/>
              <a:ext cx="406400" cy="407988"/>
            </a:xfrm>
            <a:prstGeom prst="rect">
              <a:avLst/>
            </a:prstGeom>
            <a:noFill/>
            <a:effectLst>
              <a:outerShdw blurRad="50800" dist="38100" dir="2700000" algn="tl" rotWithShape="0">
                <a:prstClr val="black">
                  <a:alpha val="40000"/>
                </a:prstClr>
              </a:outerShdw>
            </a:effectLst>
          </p:spPr>
        </p:pic>
        <p:pic>
          <p:nvPicPr>
            <p:cNvPr id="104"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1849838" y="4747298"/>
              <a:ext cx="393700" cy="393700"/>
            </a:xfrm>
            <a:prstGeom prst="rect">
              <a:avLst/>
            </a:prstGeom>
            <a:noFill/>
            <a:effectLst>
              <a:outerShdw blurRad="50800" dist="38100" dir="2700000" algn="tl" rotWithShape="0">
                <a:prstClr val="black">
                  <a:alpha val="40000"/>
                </a:prstClr>
              </a:outerShdw>
            </a:effectLst>
          </p:spPr>
        </p:pic>
        <p:pic>
          <p:nvPicPr>
            <p:cNvPr id="89110" name="図 53" descr="complain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313" y="4577435"/>
              <a:ext cx="358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テキスト ボックス 38"/>
            <p:cNvSpPr txBox="1">
              <a:spLocks noChangeArrowheads="1"/>
            </p:cNvSpPr>
            <p:nvPr/>
          </p:nvSpPr>
          <p:spPr bwMode="auto">
            <a:xfrm>
              <a:off x="379813" y="4953673"/>
              <a:ext cx="1035050" cy="288925"/>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latin typeface="MS UI Gothic" panose="020B0600070205080204" pitchFamily="50" charset="-128"/>
                </a:rPr>
                <a:t>①逸脱登録</a:t>
              </a:r>
            </a:p>
          </p:txBody>
        </p:sp>
        <p:sp>
          <p:nvSpPr>
            <p:cNvPr id="107" name="テキスト ボックス 106"/>
            <p:cNvSpPr txBox="1"/>
            <p:nvPr/>
          </p:nvSpPr>
          <p:spPr>
            <a:xfrm>
              <a:off x="957529" y="3712248"/>
              <a:ext cx="1090654" cy="307777"/>
            </a:xfrm>
            <a:prstGeom prst="rect">
              <a:avLst/>
            </a:prstGeom>
            <a:solidFill>
              <a:schemeClr val="bg1"/>
            </a:solidFill>
            <a:ln w="19050">
              <a:solidFill>
                <a:schemeClr val="bg1">
                  <a:lumMod val="50000"/>
                </a:schemeClr>
              </a:solidFill>
            </a:ln>
            <a:effectLst>
              <a:outerShdw blurRad="50800" dist="38100" dir="5400000" algn="t" rotWithShape="0">
                <a:prstClr val="black">
                  <a:alpha val="40000"/>
                </a:prstClr>
              </a:outerShdw>
            </a:effectLst>
          </p:spPr>
          <p:txBody>
            <a:bodyPr wrap="square">
              <a:spAutoFit/>
            </a:bodyPr>
            <a:lstStyle/>
            <a:p>
              <a:pPr algn="ctr">
                <a:spcBef>
                  <a:spcPct val="50000"/>
                </a:spcBef>
                <a:defRPr/>
              </a:pPr>
              <a:r>
                <a:rPr lang="ja-JP" altLang="en-US" sz="1400" dirty="0">
                  <a:solidFill>
                    <a:srgbClr val="000000"/>
                  </a:solidFill>
                  <a:latin typeface="MS UI Gothic" panose="020B0600070205080204" pitchFamily="50" charset="-128"/>
                </a:rPr>
                <a:t>不適合管理</a:t>
              </a:r>
            </a:p>
          </p:txBody>
        </p:sp>
        <p:sp>
          <p:nvSpPr>
            <p:cNvPr id="111" name="テキスト ボックス 45"/>
            <p:cNvSpPr txBox="1">
              <a:spLocks noChangeArrowheads="1"/>
            </p:cNvSpPr>
            <p:nvPr/>
          </p:nvSpPr>
          <p:spPr bwMode="auto">
            <a:xfrm>
              <a:off x="1664100" y="5088610"/>
              <a:ext cx="695325" cy="288925"/>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③分析</a:t>
              </a:r>
            </a:p>
          </p:txBody>
        </p:sp>
        <p:sp>
          <p:nvSpPr>
            <p:cNvPr id="112" name="テキスト ボックス 46"/>
            <p:cNvSpPr txBox="1">
              <a:spLocks noChangeArrowheads="1"/>
            </p:cNvSpPr>
            <p:nvPr/>
          </p:nvSpPr>
          <p:spPr bwMode="auto">
            <a:xfrm>
              <a:off x="1129113" y="4477423"/>
              <a:ext cx="690562" cy="28733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②受付</a:t>
              </a:r>
            </a:p>
          </p:txBody>
        </p:sp>
        <p:cxnSp>
          <p:nvCxnSpPr>
            <p:cNvPr id="89129" name="曲線コネクタ 21"/>
            <p:cNvCxnSpPr>
              <a:cxnSpLocks noChangeShapeType="1"/>
              <a:stCxn id="111" idx="3"/>
              <a:endCxn id="87" idx="2"/>
            </p:cNvCxnSpPr>
            <p:nvPr/>
          </p:nvCxnSpPr>
          <p:spPr bwMode="auto">
            <a:xfrm flipV="1">
              <a:off x="2359425" y="3282853"/>
              <a:ext cx="893880" cy="1950220"/>
            </a:xfrm>
            <a:prstGeom prst="curvedConnector2">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9" name="グループ化 8"/>
          <p:cNvGrpSpPr/>
          <p:nvPr/>
        </p:nvGrpSpPr>
        <p:grpSpPr>
          <a:xfrm>
            <a:off x="5769376" y="1381798"/>
            <a:ext cx="2570163" cy="1700212"/>
            <a:chOff x="4245375" y="1381798"/>
            <a:chExt cx="2570163" cy="1700212"/>
          </a:xfrm>
        </p:grpSpPr>
        <p:pic>
          <p:nvPicPr>
            <p:cNvPr id="89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525" y="2013623"/>
              <a:ext cx="1176338"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テキスト ボックス 92"/>
            <p:cNvSpPr txBox="1"/>
            <p:nvPr/>
          </p:nvSpPr>
          <p:spPr>
            <a:xfrm>
              <a:off x="5324875" y="1381798"/>
              <a:ext cx="1035050" cy="304800"/>
            </a:xfrm>
            <a:prstGeom prst="rect">
              <a:avLst/>
            </a:prstGeom>
            <a:solidFill>
              <a:schemeClr val="bg1"/>
            </a:solidFill>
            <a:ln w="19050">
              <a:solidFill>
                <a:schemeClr val="bg1">
                  <a:lumMod val="50000"/>
                </a:schemeClr>
              </a:solidFill>
            </a:ln>
            <a:effectLst>
              <a:outerShdw blurRad="50800" dist="38100" dir="5400000" algn="t" rotWithShape="0">
                <a:prstClr val="black">
                  <a:alpha val="40000"/>
                </a:prstClr>
              </a:outerShdw>
            </a:effectLst>
          </p:spPr>
          <p:txBody>
            <a:bodyPr>
              <a:spAutoFit/>
            </a:bodyPr>
            <a:lstStyle/>
            <a:p>
              <a:pPr algn="ctr">
                <a:spcBef>
                  <a:spcPct val="50000"/>
                </a:spcBef>
                <a:defRPr/>
              </a:pPr>
              <a:r>
                <a:rPr lang="ja-JP" altLang="en-US" sz="1400" dirty="0">
                  <a:solidFill>
                    <a:srgbClr val="000000"/>
                  </a:solidFill>
                  <a:latin typeface="MS UI Gothic" panose="020B0600070205080204" pitchFamily="50" charset="-128"/>
                </a:rPr>
                <a:t>変更管理</a:t>
              </a:r>
            </a:p>
          </p:txBody>
        </p:sp>
        <p:pic>
          <p:nvPicPr>
            <p:cNvPr id="89106" name="Picture 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5000" y="2361285"/>
              <a:ext cx="3143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テキスト ボックス 72"/>
            <p:cNvSpPr txBox="1">
              <a:spLocks noChangeArrowheads="1"/>
            </p:cNvSpPr>
            <p:nvPr/>
          </p:nvSpPr>
          <p:spPr bwMode="auto">
            <a:xfrm>
              <a:off x="4791475" y="2748635"/>
              <a:ext cx="1033463"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⑧変更要求</a:t>
              </a:r>
            </a:p>
          </p:txBody>
        </p:sp>
        <p:pic>
          <p:nvPicPr>
            <p:cNvPr id="124"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6304363" y="2135860"/>
              <a:ext cx="393700" cy="393700"/>
            </a:xfrm>
            <a:prstGeom prst="rect">
              <a:avLst/>
            </a:prstGeom>
            <a:noFill/>
            <a:effectLst>
              <a:outerShdw blurRad="50800" dist="38100" dir="2700000" algn="tl" rotWithShape="0">
                <a:prstClr val="black">
                  <a:alpha val="40000"/>
                </a:prstClr>
              </a:outerShdw>
            </a:effectLst>
          </p:spPr>
        </p:pic>
        <p:pic>
          <p:nvPicPr>
            <p:cNvPr id="125" name="Picture 3" descr="C:\Documents and Settings\georgede\My Documents\My Pictures\Microsoft Clip Organizer\j0432625.png"/>
            <p:cNvPicPr>
              <a:picLocks noChangeAspect="1" noChangeArrowheads="1"/>
            </p:cNvPicPr>
            <p:nvPr/>
          </p:nvPicPr>
          <p:blipFill>
            <a:blip r:embed="rId8"/>
            <a:srcRect/>
            <a:stretch>
              <a:fillRect/>
            </a:stretch>
          </p:blipFill>
          <p:spPr bwMode="auto">
            <a:xfrm>
              <a:off x="5972575" y="2208885"/>
              <a:ext cx="392113" cy="392113"/>
            </a:xfrm>
            <a:prstGeom prst="rect">
              <a:avLst/>
            </a:prstGeom>
            <a:noFill/>
            <a:effectLst>
              <a:outerShdw blurRad="50800" dist="38100" dir="2700000" algn="tl" rotWithShape="0">
                <a:prstClr val="black">
                  <a:alpha val="40000"/>
                </a:prstClr>
              </a:outerShdw>
            </a:effectLst>
          </p:spPr>
        </p:pic>
        <p:sp>
          <p:nvSpPr>
            <p:cNvPr id="126" name="テキスト ボックス 72"/>
            <p:cNvSpPr txBox="1">
              <a:spLocks noChangeArrowheads="1"/>
            </p:cNvSpPr>
            <p:nvPr/>
          </p:nvSpPr>
          <p:spPr bwMode="auto">
            <a:xfrm>
              <a:off x="5982100" y="2558135"/>
              <a:ext cx="833438"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⑩承認</a:t>
              </a:r>
            </a:p>
          </p:txBody>
        </p:sp>
        <p:pic>
          <p:nvPicPr>
            <p:cNvPr id="127"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5510613" y="1821535"/>
              <a:ext cx="393700" cy="393700"/>
            </a:xfrm>
            <a:prstGeom prst="rect">
              <a:avLst/>
            </a:prstGeom>
            <a:noFill/>
            <a:effectLst>
              <a:outerShdw blurRad="50800" dist="38100" dir="2700000" algn="tl" rotWithShape="0">
                <a:prstClr val="black">
                  <a:alpha val="40000"/>
                </a:prstClr>
              </a:outerShdw>
            </a:effectLst>
          </p:spPr>
        </p:pic>
        <p:sp>
          <p:nvSpPr>
            <p:cNvPr id="128" name="テキスト ボックス 45"/>
            <p:cNvSpPr txBox="1">
              <a:spLocks noChangeArrowheads="1"/>
            </p:cNvSpPr>
            <p:nvPr/>
          </p:nvSpPr>
          <p:spPr bwMode="auto">
            <a:xfrm>
              <a:off x="5824938" y="1821535"/>
              <a:ext cx="720725"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⑨変更</a:t>
              </a:r>
            </a:p>
          </p:txBody>
        </p:sp>
        <p:cxnSp>
          <p:nvCxnSpPr>
            <p:cNvPr id="89128" name="曲線コネクタ 21"/>
            <p:cNvCxnSpPr>
              <a:cxnSpLocks noChangeShapeType="1"/>
              <a:stCxn id="55" idx="3"/>
              <a:endCxn id="123" idx="1"/>
            </p:cNvCxnSpPr>
            <p:nvPr/>
          </p:nvCxnSpPr>
          <p:spPr bwMode="auto">
            <a:xfrm>
              <a:off x="4245375" y="1991009"/>
              <a:ext cx="546100" cy="901700"/>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89130" name="正方形/長方形 146"/>
            <p:cNvSpPr>
              <a:spLocks noChangeArrowheads="1"/>
            </p:cNvSpPr>
            <p:nvPr/>
          </p:nvSpPr>
          <p:spPr bwMode="auto">
            <a:xfrm>
              <a:off x="5915425" y="2812135"/>
              <a:ext cx="22542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anchor="ctr"/>
            <a:lstStyle>
              <a:lvl1pPr eaLnBrk="0" hangingPunct="0">
                <a:spcBef>
                  <a:spcPct val="20000"/>
                </a:spcBef>
                <a:buClr>
                  <a:schemeClr val="accent1"/>
                </a:buClr>
                <a:buFont typeface="Wingdings" pitchFamily="2" charset="2"/>
                <a:buChar char="n"/>
                <a:defRPr sz="1600">
                  <a:solidFill>
                    <a:schemeClr val="tx1"/>
                  </a:solidFill>
                  <a:latin typeface="Arial" pitchFamily="34" charset="0"/>
                  <a:ea typeface="MS UI Gothic" pitchFamily="50" charset="-128"/>
                  <a:cs typeface="Arial" pitchFamily="34" charset="0"/>
                </a:defRPr>
              </a:lvl1pPr>
              <a:lvl2pPr marL="742950" indent="-285750" eaLnBrk="0" hangingPunct="0">
                <a:spcBef>
                  <a:spcPct val="20000"/>
                </a:spcBef>
                <a:buClr>
                  <a:srgbClr val="FF0000"/>
                </a:buClr>
                <a:buFont typeface="Wingdings" pitchFamily="2" charset="2"/>
                <a:buChar char="l"/>
                <a:defRPr sz="1400">
                  <a:solidFill>
                    <a:schemeClr val="tx1"/>
                  </a:solidFill>
                  <a:latin typeface="Arial" pitchFamily="34" charset="0"/>
                  <a:ea typeface="MS UI Gothic" pitchFamily="50" charset="-128"/>
                  <a:cs typeface="Arial" pitchFamily="34" charset="0"/>
                </a:defRPr>
              </a:lvl2pPr>
              <a:lvl3pPr marL="1143000" indent="-228600" eaLnBrk="0" hangingPunct="0">
                <a:spcBef>
                  <a:spcPct val="20000"/>
                </a:spcBef>
                <a:buChar char="•"/>
                <a:defRPr sz="1400">
                  <a:solidFill>
                    <a:schemeClr val="tx1"/>
                  </a:solidFill>
                  <a:latin typeface="Arial" pitchFamily="34" charset="0"/>
                  <a:ea typeface="MS UI Gothic" pitchFamily="50" charset="-128"/>
                  <a:cs typeface="Arial" pitchFamily="34" charset="0"/>
                </a:defRPr>
              </a:lvl3pPr>
              <a:lvl4pPr marL="1600200" indent="-228600" eaLnBrk="0" hangingPunct="0">
                <a:spcBef>
                  <a:spcPct val="20000"/>
                </a:spcBef>
                <a:buFont typeface="Arial" pitchFamily="34" charset="0"/>
                <a:buChar char="-"/>
                <a:defRPr sz="1400">
                  <a:solidFill>
                    <a:schemeClr val="tx1"/>
                  </a:solidFill>
                  <a:latin typeface="Arial" pitchFamily="34" charset="0"/>
                  <a:ea typeface="MS UI Gothic" pitchFamily="50" charset="-128"/>
                  <a:cs typeface="Arial" pitchFamily="34" charset="0"/>
                </a:defRPr>
              </a:lvl4pPr>
              <a:lvl5pPr marL="2057400" indent="-228600" eaLnBrk="0" hangingPunct="0">
                <a:spcBef>
                  <a:spcPct val="20000"/>
                </a:spcBef>
                <a:buFont typeface="Arial" pitchFamily="34" charset="0"/>
                <a:buChar char="-"/>
                <a:defRPr sz="1400">
                  <a:solidFill>
                    <a:schemeClr val="tx1"/>
                  </a:solidFill>
                  <a:latin typeface="Arial" pitchFamily="34" charset="0"/>
                  <a:ea typeface="MS UI Gothic" pitchFamily="50" charset="-128"/>
                  <a:cs typeface="Arial" pitchFamily="34" charset="0"/>
                </a:defRPr>
              </a:lvl5pPr>
              <a:lvl6pPr marL="25146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MS UI Gothic" pitchFamily="50" charset="-128"/>
                  <a:cs typeface="Arial" pitchFamily="34" charset="0"/>
                </a:defRPr>
              </a:lvl6pPr>
              <a:lvl7pPr marL="29718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MS UI Gothic" pitchFamily="50" charset="-128"/>
                  <a:cs typeface="Arial" pitchFamily="34" charset="0"/>
                </a:defRPr>
              </a:lvl7pPr>
              <a:lvl8pPr marL="34290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MS UI Gothic" pitchFamily="50" charset="-128"/>
                  <a:cs typeface="Arial" pitchFamily="34" charset="0"/>
                </a:defRPr>
              </a:lvl8pPr>
              <a:lvl9pPr marL="3886200" indent="-228600" eaLnBrk="0" fontAlgn="base" hangingPunct="0">
                <a:spcBef>
                  <a:spcPct val="20000"/>
                </a:spcBef>
                <a:spcAft>
                  <a:spcPct val="0"/>
                </a:spcAft>
                <a:buFont typeface="Arial" pitchFamily="34" charset="0"/>
                <a:buChar char="-"/>
                <a:defRPr sz="1400">
                  <a:solidFill>
                    <a:schemeClr val="tx1"/>
                  </a:solidFill>
                  <a:latin typeface="Arial" pitchFamily="34" charset="0"/>
                  <a:ea typeface="MS UI Gothic" pitchFamily="50" charset="-128"/>
                  <a:cs typeface="Arial" pitchFamily="34" charset="0"/>
                </a:defRPr>
              </a:lvl9pPr>
            </a:lstStyle>
            <a:p>
              <a:pPr algn="ctr" eaLnBrk="1" hangingPunct="1">
                <a:spcBef>
                  <a:spcPct val="50000"/>
                </a:spcBef>
                <a:buClrTx/>
                <a:buFontTx/>
                <a:buNone/>
              </a:pPr>
              <a:endParaRPr lang="ja-JP" altLang="en-US" sz="1200" dirty="0">
                <a:latin typeface="MS UI Gothic" panose="020B0600070205080204" pitchFamily="50" charset="-128"/>
              </a:endParaRPr>
            </a:p>
          </p:txBody>
        </p:sp>
      </p:grpSp>
      <p:grpSp>
        <p:nvGrpSpPr>
          <p:cNvPr id="10" name="グループ化 9"/>
          <p:cNvGrpSpPr/>
          <p:nvPr/>
        </p:nvGrpSpPr>
        <p:grpSpPr>
          <a:xfrm>
            <a:off x="7922819" y="1370686"/>
            <a:ext cx="2261394" cy="1698625"/>
            <a:chOff x="6398819" y="1370685"/>
            <a:chExt cx="2261394" cy="1698625"/>
          </a:xfrm>
        </p:grpSpPr>
        <p:pic>
          <p:nvPicPr>
            <p:cNvPr id="891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550" y="2000923"/>
              <a:ext cx="1176338"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テキスト ボックス 95"/>
            <p:cNvSpPr txBox="1"/>
            <p:nvPr/>
          </p:nvSpPr>
          <p:spPr>
            <a:xfrm>
              <a:off x="7281690" y="1370685"/>
              <a:ext cx="944563" cy="307777"/>
            </a:xfrm>
            <a:prstGeom prst="rect">
              <a:avLst/>
            </a:prstGeom>
            <a:solidFill>
              <a:schemeClr val="bg1"/>
            </a:solidFill>
            <a:ln w="19050">
              <a:solidFill>
                <a:schemeClr val="bg1">
                  <a:lumMod val="50000"/>
                </a:schemeClr>
              </a:solidFill>
            </a:ln>
            <a:effectLst>
              <a:outerShdw blurRad="50800" dist="38100" dir="5400000" algn="t" rotWithShape="0">
                <a:prstClr val="black">
                  <a:alpha val="40000"/>
                </a:prstClr>
              </a:outerShdw>
            </a:effectLst>
          </p:spPr>
          <p:txBody>
            <a:bodyPr wrap="square">
              <a:spAutoFit/>
            </a:bodyPr>
            <a:lstStyle/>
            <a:p>
              <a:pPr algn="ctr">
                <a:spcBef>
                  <a:spcPct val="50000"/>
                </a:spcBef>
                <a:defRPr/>
              </a:pPr>
              <a:r>
                <a:rPr lang="ja-JP" altLang="en-US" sz="1400" dirty="0">
                  <a:solidFill>
                    <a:srgbClr val="000000"/>
                  </a:solidFill>
                  <a:latin typeface="MS UI Gothic" panose="020B0600070205080204" pitchFamily="50" charset="-128"/>
                </a:rPr>
                <a:t>教育管理</a:t>
              </a:r>
            </a:p>
          </p:txBody>
        </p:sp>
        <p:cxnSp>
          <p:nvCxnSpPr>
            <p:cNvPr id="89125" name="曲線コネクタ 21"/>
            <p:cNvCxnSpPr>
              <a:cxnSpLocks noChangeShapeType="1"/>
              <a:stCxn id="126" idx="2"/>
              <a:endCxn id="133" idx="2"/>
            </p:cNvCxnSpPr>
            <p:nvPr/>
          </p:nvCxnSpPr>
          <p:spPr bwMode="auto">
            <a:xfrm rot="16200000" flipH="1">
              <a:off x="6754419" y="2490682"/>
              <a:ext cx="153988" cy="865188"/>
            </a:xfrm>
            <a:prstGeom prst="curvedConnector3">
              <a:avLst>
                <a:gd name="adj1" fmla="val 248453"/>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 name="テキスト ボックス 72"/>
            <p:cNvSpPr txBox="1">
              <a:spLocks noChangeArrowheads="1"/>
            </p:cNvSpPr>
            <p:nvPr/>
          </p:nvSpPr>
          <p:spPr bwMode="auto">
            <a:xfrm>
              <a:off x="6926663" y="2712123"/>
              <a:ext cx="674687"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⑪教育</a:t>
              </a:r>
            </a:p>
          </p:txBody>
        </p:sp>
        <p:pic>
          <p:nvPicPr>
            <p:cNvPr id="65"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8204600" y="2102523"/>
              <a:ext cx="393700" cy="393700"/>
            </a:xfrm>
            <a:prstGeom prst="rect">
              <a:avLst/>
            </a:prstGeom>
            <a:noFill/>
            <a:effectLst>
              <a:outerShdw blurRad="50800" dist="38100" dir="2700000" algn="tl" rotWithShape="0">
                <a:prstClr val="black">
                  <a:alpha val="40000"/>
                </a:prstClr>
              </a:outerShdw>
            </a:effectLst>
          </p:spPr>
        </p:pic>
        <p:pic>
          <p:nvPicPr>
            <p:cNvPr id="134"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7999813" y="2102523"/>
              <a:ext cx="395287" cy="393700"/>
            </a:xfrm>
            <a:prstGeom prst="rect">
              <a:avLst/>
            </a:prstGeom>
            <a:noFill/>
            <a:effectLst>
              <a:outerShdw blurRad="50800" dist="38100" dir="2700000" algn="tl" rotWithShape="0">
                <a:prstClr val="black">
                  <a:alpha val="40000"/>
                </a:prstClr>
              </a:outerShdw>
            </a:effectLst>
          </p:spPr>
        </p:pic>
        <p:pic>
          <p:nvPicPr>
            <p:cNvPr id="135" name="Picture 3" descr="C:\Documents and Settings\georgede\My Documents\My Pictures\Microsoft Clip Organizer\j0432625.png"/>
            <p:cNvPicPr>
              <a:picLocks noChangeAspect="1" noChangeArrowheads="1"/>
            </p:cNvPicPr>
            <p:nvPr/>
          </p:nvPicPr>
          <p:blipFill>
            <a:blip r:embed="rId8"/>
            <a:srcRect/>
            <a:stretch>
              <a:fillRect/>
            </a:stretch>
          </p:blipFill>
          <p:spPr bwMode="auto">
            <a:xfrm>
              <a:off x="7801375" y="2104110"/>
              <a:ext cx="390525" cy="392113"/>
            </a:xfrm>
            <a:prstGeom prst="rect">
              <a:avLst/>
            </a:prstGeom>
            <a:noFill/>
            <a:effectLst>
              <a:outerShdw blurRad="50800" dist="38100" dir="2700000" algn="tl" rotWithShape="0">
                <a:prstClr val="black">
                  <a:alpha val="40000"/>
                </a:prstClr>
              </a:outerShdw>
            </a:effectLst>
          </p:spPr>
        </p:pic>
        <p:sp>
          <p:nvSpPr>
            <p:cNvPr id="142" name="テキスト ボックス 72"/>
            <p:cNvSpPr txBox="1">
              <a:spLocks noChangeArrowheads="1"/>
            </p:cNvSpPr>
            <p:nvPr/>
          </p:nvSpPr>
          <p:spPr bwMode="auto">
            <a:xfrm>
              <a:off x="7896625" y="2496223"/>
              <a:ext cx="763588"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⑫記録</a:t>
              </a:r>
            </a:p>
          </p:txBody>
        </p:sp>
      </p:grpSp>
      <p:sp>
        <p:nvSpPr>
          <p:cNvPr id="2" name="タイトル 1"/>
          <p:cNvSpPr>
            <a:spLocks noGrp="1"/>
          </p:cNvSpPr>
          <p:nvPr>
            <p:ph type="title" idx="4294967295"/>
          </p:nvPr>
        </p:nvSpPr>
        <p:spPr/>
        <p:txBody>
          <a:bodyPr/>
          <a:lstStyle/>
          <a:p>
            <a:r>
              <a:rPr kumimoji="1" lang="ja-JP" altLang="en-US" dirty="0"/>
              <a:t>イベント管理　～情報の連携～</a:t>
            </a:r>
          </a:p>
        </p:txBody>
      </p:sp>
      <p:grpSp>
        <p:nvGrpSpPr>
          <p:cNvPr id="6" name="グループ化 5"/>
          <p:cNvGrpSpPr/>
          <p:nvPr/>
        </p:nvGrpSpPr>
        <p:grpSpPr>
          <a:xfrm>
            <a:off x="3782067" y="1378623"/>
            <a:ext cx="2660045" cy="1904230"/>
            <a:chOff x="2258066" y="1378623"/>
            <a:chExt cx="2660045" cy="1904230"/>
          </a:xfrm>
        </p:grpSpPr>
        <p:pic>
          <p:nvPicPr>
            <p:cNvPr id="890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675" y="2000923"/>
              <a:ext cx="1177925"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テキスト ボックス 47"/>
            <p:cNvSpPr txBox="1">
              <a:spLocks noChangeArrowheads="1"/>
            </p:cNvSpPr>
            <p:nvPr/>
          </p:nvSpPr>
          <p:spPr bwMode="auto">
            <a:xfrm>
              <a:off x="2705617" y="2994706"/>
              <a:ext cx="1095375" cy="288147"/>
            </a:xfrm>
            <a:prstGeom prst="rect">
              <a:avLst/>
            </a:prstGeom>
            <a:solidFill>
              <a:srgbClr val="CCFFCC"/>
            </a:solidFill>
            <a:ln w="9525">
              <a:solidFill>
                <a:schemeClr val="tx2">
                  <a:lumMod val="75000"/>
                </a:schemeClr>
              </a:solidFill>
              <a:prstDash val="sysDash"/>
              <a:miter lim="800000"/>
              <a:headEnd/>
              <a:tailEnd/>
            </a:ln>
          </p:spPr>
          <p:txBody>
            <a:bodyPr wrap="square" lIns="36000" tIns="36000" rIns="36000" bIns="36000">
              <a:spAutoFit/>
            </a:bodyPr>
            <a:lstStyle/>
            <a:p>
              <a:pPr>
                <a:spcBef>
                  <a:spcPct val="50000"/>
                </a:spcBef>
                <a:defRPr/>
              </a:pPr>
              <a:r>
                <a:rPr lang="ja-JP" altLang="en-US" sz="1400" dirty="0">
                  <a:latin typeface="MS UI Gothic" panose="020B0600070205080204" pitchFamily="50" charset="-128"/>
                </a:rPr>
                <a:t>④</a:t>
              </a:r>
              <a:r>
                <a:rPr lang="en-US" altLang="ja-JP" sz="1400" dirty="0">
                  <a:latin typeface="MS UI Gothic" panose="020B0600070205080204" pitchFamily="50" charset="-128"/>
                </a:rPr>
                <a:t>CAPA</a:t>
              </a:r>
              <a:r>
                <a:rPr lang="ja-JP" altLang="en-US" sz="1400" dirty="0">
                  <a:latin typeface="MS UI Gothic" panose="020B0600070205080204" pitchFamily="50" charset="-128"/>
                </a:rPr>
                <a:t>登録</a:t>
              </a:r>
            </a:p>
          </p:txBody>
        </p:sp>
        <p:pic>
          <p:nvPicPr>
            <p:cNvPr id="89099" name="図 61" descr="capa.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0300" y="2370810"/>
              <a:ext cx="2952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テキスト ボックス 75"/>
            <p:cNvSpPr txBox="1">
              <a:spLocks noChangeArrowheads="1"/>
            </p:cNvSpPr>
            <p:nvPr/>
          </p:nvSpPr>
          <p:spPr bwMode="auto">
            <a:xfrm>
              <a:off x="3531000" y="1378623"/>
              <a:ext cx="693738" cy="307975"/>
            </a:xfrm>
            <a:prstGeom prst="rect">
              <a:avLst/>
            </a:prstGeom>
            <a:solidFill>
              <a:schemeClr val="bg1"/>
            </a:solidFill>
            <a:ln w="19050">
              <a:solidFill>
                <a:schemeClr val="bg1">
                  <a:lumMod val="50000"/>
                </a:schemeClr>
              </a:solidFill>
              <a:miter lim="800000"/>
              <a:headEnd/>
              <a:tailEnd/>
            </a:ln>
            <a:effectLst>
              <a:outerShdw blurRad="50800" dist="38100" dir="5400000" algn="t" rotWithShape="0">
                <a:prstClr val="black">
                  <a:alpha val="40000"/>
                </a:prstClr>
              </a:outerShdw>
            </a:effectLst>
          </p:spPr>
          <p:txBody>
            <a:bodyPr>
              <a:spAutoFit/>
            </a:bodyPr>
            <a:lstStyle/>
            <a:p>
              <a:pPr algn="ctr">
                <a:spcBef>
                  <a:spcPct val="50000"/>
                </a:spcBef>
                <a:defRPr/>
              </a:pPr>
              <a:r>
                <a:rPr lang="en-US" altLang="ja-JP" sz="1400" dirty="0">
                  <a:solidFill>
                    <a:srgbClr val="000000"/>
                  </a:solidFill>
                  <a:latin typeface="MS UI Gothic" panose="020B0600070205080204" pitchFamily="50" charset="-128"/>
                </a:rPr>
                <a:t>CAPA</a:t>
              </a:r>
              <a:endParaRPr lang="ja-JP" altLang="en-US" sz="1400" dirty="0">
                <a:solidFill>
                  <a:srgbClr val="000000"/>
                </a:solidFill>
                <a:latin typeface="MS UI Gothic" panose="020B0600070205080204" pitchFamily="50" charset="-128"/>
              </a:endParaRPr>
            </a:p>
          </p:txBody>
        </p:sp>
        <p:cxnSp>
          <p:nvCxnSpPr>
            <p:cNvPr id="89117" name="曲線コネクタ 21"/>
            <p:cNvCxnSpPr>
              <a:cxnSpLocks noChangeShapeType="1"/>
              <a:stCxn id="108" idx="3"/>
              <a:endCxn id="87" idx="1"/>
            </p:cNvCxnSpPr>
            <p:nvPr/>
          </p:nvCxnSpPr>
          <p:spPr bwMode="auto">
            <a:xfrm>
              <a:off x="2258066" y="3027647"/>
              <a:ext cx="447551" cy="111133"/>
            </a:xfrm>
            <a:prstGeom prst="curved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61"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3484963" y="1704060"/>
              <a:ext cx="393700" cy="393700"/>
            </a:xfrm>
            <a:prstGeom prst="rect">
              <a:avLst/>
            </a:prstGeom>
            <a:noFill/>
            <a:effectLst>
              <a:outerShdw blurRad="50800" dist="38100" dir="2700000" algn="tl" rotWithShape="0">
                <a:prstClr val="black">
                  <a:alpha val="40000"/>
                </a:prstClr>
              </a:outerShdw>
            </a:effectLst>
          </p:spPr>
        </p:pic>
        <p:pic>
          <p:nvPicPr>
            <p:cNvPr id="62" name="Picture 3" descr="C:\Documents and Settings\georgede\My Documents\My Pictures\Microsoft Clip Organizer\j0432625.png"/>
            <p:cNvPicPr>
              <a:picLocks noChangeAspect="1" noChangeArrowheads="1"/>
            </p:cNvPicPr>
            <p:nvPr/>
          </p:nvPicPr>
          <p:blipFill>
            <a:blip r:embed="rId8"/>
            <a:srcRect/>
            <a:stretch>
              <a:fillRect/>
            </a:stretch>
          </p:blipFill>
          <p:spPr bwMode="auto">
            <a:xfrm>
              <a:off x="4351738" y="2064423"/>
              <a:ext cx="392112" cy="392112"/>
            </a:xfrm>
            <a:prstGeom prst="rect">
              <a:avLst/>
            </a:prstGeom>
            <a:noFill/>
            <a:effectLst>
              <a:outerShdw blurRad="50800" dist="38100" dir="2700000" algn="tl" rotWithShape="0">
                <a:prstClr val="black">
                  <a:alpha val="40000"/>
                </a:prstClr>
              </a:outerShdw>
            </a:effectLst>
          </p:spPr>
        </p:pic>
        <p:pic>
          <p:nvPicPr>
            <p:cNvPr id="63"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3680225" y="2496223"/>
              <a:ext cx="393700" cy="393700"/>
            </a:xfrm>
            <a:prstGeom prst="rect">
              <a:avLst/>
            </a:prstGeom>
            <a:noFill/>
            <a:effectLst>
              <a:outerShdw blurRad="50800" dist="38100" dir="2700000" algn="tl" rotWithShape="0">
                <a:prstClr val="black">
                  <a:alpha val="40000"/>
                </a:prstClr>
              </a:outerShdw>
            </a:effectLst>
          </p:spPr>
        </p:pic>
        <p:pic>
          <p:nvPicPr>
            <p:cNvPr id="64" name="Picture 3" descr="C:\Documents and Settings\georgede\My Documents\My Pictures\Microsoft Clip Organizer\j0432625.png"/>
            <p:cNvPicPr>
              <a:picLocks noChangeAspect="1" noChangeArrowheads="1"/>
            </p:cNvPicPr>
            <p:nvPr/>
          </p:nvPicPr>
          <p:blipFill>
            <a:blip r:embed="rId8"/>
            <a:srcRect/>
            <a:stretch>
              <a:fillRect/>
            </a:stretch>
          </p:blipFill>
          <p:spPr bwMode="auto">
            <a:xfrm>
              <a:off x="4345388" y="2785148"/>
              <a:ext cx="390525" cy="392112"/>
            </a:xfrm>
            <a:prstGeom prst="rect">
              <a:avLst/>
            </a:prstGeom>
            <a:noFill/>
            <a:effectLst>
              <a:outerShdw blurRad="50800" dist="38100" dir="2700000" algn="tl" rotWithShape="0">
                <a:prstClr val="black">
                  <a:alpha val="40000"/>
                </a:prstClr>
              </a:outerShdw>
            </a:effectLst>
          </p:spPr>
        </p:pic>
        <p:sp>
          <p:nvSpPr>
            <p:cNvPr id="55" name="テキスト ボックス 47"/>
            <p:cNvSpPr txBox="1">
              <a:spLocks noChangeArrowheads="1"/>
            </p:cNvSpPr>
            <p:nvPr/>
          </p:nvSpPr>
          <p:spPr bwMode="auto">
            <a:xfrm>
              <a:off x="3281763" y="1846935"/>
              <a:ext cx="963612"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latin typeface="MS UI Gothic" panose="020B0600070205080204" pitchFamily="50" charset="-128"/>
                </a:rPr>
                <a:t>⑥是正処置</a:t>
              </a:r>
            </a:p>
          </p:txBody>
        </p:sp>
        <p:sp>
          <p:nvSpPr>
            <p:cNvPr id="57" name="テキスト ボックス 47"/>
            <p:cNvSpPr txBox="1">
              <a:spLocks noChangeArrowheads="1"/>
            </p:cNvSpPr>
            <p:nvPr/>
          </p:nvSpPr>
          <p:spPr bwMode="auto">
            <a:xfrm>
              <a:off x="3862423" y="2280606"/>
              <a:ext cx="1055688"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latin typeface="MS UI Gothic" panose="020B0600070205080204" pitchFamily="50" charset="-128"/>
                </a:rPr>
                <a:t>⑦予防処置</a:t>
              </a:r>
            </a:p>
          </p:txBody>
        </p:sp>
        <p:sp>
          <p:nvSpPr>
            <p:cNvPr id="59" name="テキスト ボックス 72"/>
            <p:cNvSpPr txBox="1">
              <a:spLocks noChangeArrowheads="1"/>
            </p:cNvSpPr>
            <p:nvPr/>
          </p:nvSpPr>
          <p:spPr bwMode="auto">
            <a:xfrm>
              <a:off x="3945338" y="2928023"/>
              <a:ext cx="687387"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⑬承認</a:t>
              </a:r>
            </a:p>
          </p:txBody>
        </p:sp>
        <p:sp>
          <p:nvSpPr>
            <p:cNvPr id="66" name="テキスト ボックス 47"/>
            <p:cNvSpPr txBox="1">
              <a:spLocks noChangeArrowheads="1"/>
            </p:cNvSpPr>
            <p:nvPr/>
          </p:nvSpPr>
          <p:spPr bwMode="auto">
            <a:xfrm>
              <a:off x="2653266" y="2230037"/>
              <a:ext cx="993652" cy="503590"/>
            </a:xfrm>
            <a:prstGeom prst="rect">
              <a:avLst/>
            </a:prstGeom>
            <a:solidFill>
              <a:srgbClr val="CCFFCC"/>
            </a:solidFill>
            <a:ln w="9525">
              <a:solidFill>
                <a:schemeClr val="tx2">
                  <a:lumMod val="75000"/>
                </a:schemeClr>
              </a:solidFill>
              <a:prstDash val="sysDash"/>
              <a:miter lim="800000"/>
              <a:headEnd/>
              <a:tailEnd/>
            </a:ln>
          </p:spPr>
          <p:txBody>
            <a:bodyPr wrap="square" lIns="36000" tIns="36000" rIns="36000" bIns="36000">
              <a:spAutoFit/>
            </a:bodyPr>
            <a:lstStyle/>
            <a:p>
              <a:pPr marL="180975" indent="-180975">
                <a:defRPr/>
              </a:pPr>
              <a:r>
                <a:rPr lang="ja-JP" altLang="en-US" sz="1400" dirty="0">
                  <a:latin typeface="MS UI Gothic" panose="020B0600070205080204" pitchFamily="50" charset="-128"/>
                </a:rPr>
                <a:t>⑤根本的原因の特定</a:t>
              </a:r>
            </a:p>
          </p:txBody>
        </p:sp>
      </p:grpSp>
      <p:grpSp>
        <p:nvGrpSpPr>
          <p:cNvPr id="79" name="グループ化 78"/>
          <p:cNvGrpSpPr/>
          <p:nvPr/>
        </p:nvGrpSpPr>
        <p:grpSpPr>
          <a:xfrm>
            <a:off x="4777305" y="3282853"/>
            <a:ext cx="5165036" cy="2403426"/>
            <a:chOff x="-2487200" y="2973331"/>
            <a:chExt cx="5165036" cy="2403426"/>
          </a:xfrm>
        </p:grpSpPr>
        <p:cxnSp>
          <p:nvCxnSpPr>
            <p:cNvPr id="80" name="曲線コネクタ 21"/>
            <p:cNvCxnSpPr>
              <a:cxnSpLocks noChangeShapeType="1"/>
              <a:stCxn id="88" idx="2"/>
              <a:endCxn id="87" idx="2"/>
            </p:cNvCxnSpPr>
            <p:nvPr/>
          </p:nvCxnSpPr>
          <p:spPr bwMode="auto">
            <a:xfrm rot="5400000" flipH="1">
              <a:off x="-1359829" y="1845960"/>
              <a:ext cx="2403426" cy="4658168"/>
            </a:xfrm>
            <a:prstGeom prst="curvedConnector3">
              <a:avLst>
                <a:gd name="adj1" fmla="val -14895"/>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738" y="4185323"/>
              <a:ext cx="1174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12" descr="C:\Documents and Settings\georgede\My Documents\My Pictures\Microsoft Clip Organizer\j0431640.png"/>
            <p:cNvPicPr>
              <a:picLocks noChangeAspect="1" noChangeArrowheads="1"/>
            </p:cNvPicPr>
            <p:nvPr/>
          </p:nvPicPr>
          <p:blipFill>
            <a:blip r:embed="rId4"/>
            <a:srcRect/>
            <a:stretch>
              <a:fillRect/>
            </a:stretch>
          </p:blipFill>
          <p:spPr bwMode="auto">
            <a:xfrm>
              <a:off x="1187850" y="4117060"/>
              <a:ext cx="406400" cy="407988"/>
            </a:xfrm>
            <a:prstGeom prst="rect">
              <a:avLst/>
            </a:prstGeom>
            <a:noFill/>
            <a:effectLst>
              <a:outerShdw blurRad="50800" dist="38100" dir="2700000" algn="tl" rotWithShape="0">
                <a:prstClr val="black">
                  <a:alpha val="40000"/>
                </a:prstClr>
              </a:outerShdw>
            </a:effectLst>
          </p:spPr>
        </p:pic>
        <p:pic>
          <p:nvPicPr>
            <p:cNvPr id="83"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1849838" y="4747298"/>
              <a:ext cx="393700" cy="393700"/>
            </a:xfrm>
            <a:prstGeom prst="rect">
              <a:avLst/>
            </a:prstGeom>
            <a:noFill/>
            <a:effectLst>
              <a:outerShdw blurRad="50800" dist="38100" dir="2700000" algn="tl" rotWithShape="0">
                <a:prstClr val="black">
                  <a:alpha val="40000"/>
                </a:prstClr>
              </a:outerShdw>
            </a:effectLst>
          </p:spPr>
        </p:pic>
        <p:pic>
          <p:nvPicPr>
            <p:cNvPr id="84" name="図 53" descr="complain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313" y="4577435"/>
              <a:ext cx="358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テキスト ボックス 38"/>
            <p:cNvSpPr txBox="1">
              <a:spLocks noChangeArrowheads="1"/>
            </p:cNvSpPr>
            <p:nvPr/>
          </p:nvSpPr>
          <p:spPr bwMode="auto">
            <a:xfrm>
              <a:off x="379813" y="4953673"/>
              <a:ext cx="1035050"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latin typeface="MS UI Gothic" panose="020B0600070205080204" pitchFamily="50" charset="-128"/>
                </a:rPr>
                <a:t>①設計変更</a:t>
              </a:r>
            </a:p>
          </p:txBody>
        </p:sp>
        <p:sp>
          <p:nvSpPr>
            <p:cNvPr id="86" name="テキスト ボックス 85"/>
            <p:cNvSpPr txBox="1"/>
            <p:nvPr/>
          </p:nvSpPr>
          <p:spPr>
            <a:xfrm>
              <a:off x="957529" y="3712248"/>
              <a:ext cx="1090654" cy="307777"/>
            </a:xfrm>
            <a:prstGeom prst="rect">
              <a:avLst/>
            </a:prstGeom>
            <a:solidFill>
              <a:schemeClr val="bg1"/>
            </a:solidFill>
            <a:ln w="19050">
              <a:solidFill>
                <a:schemeClr val="bg1">
                  <a:lumMod val="50000"/>
                </a:schemeClr>
              </a:solidFill>
            </a:ln>
            <a:effectLst>
              <a:outerShdw blurRad="50800" dist="38100" dir="5400000" algn="t" rotWithShape="0">
                <a:prstClr val="black">
                  <a:alpha val="40000"/>
                </a:prstClr>
              </a:outerShdw>
            </a:effectLst>
          </p:spPr>
          <p:txBody>
            <a:bodyPr wrap="square">
              <a:spAutoFit/>
            </a:bodyPr>
            <a:lstStyle/>
            <a:p>
              <a:pPr algn="ctr">
                <a:spcBef>
                  <a:spcPct val="50000"/>
                </a:spcBef>
                <a:defRPr/>
              </a:pPr>
              <a:r>
                <a:rPr lang="ja-JP" altLang="en-US" sz="1400" dirty="0">
                  <a:solidFill>
                    <a:srgbClr val="000000"/>
                  </a:solidFill>
                  <a:latin typeface="MS UI Gothic" panose="020B0600070205080204" pitchFamily="50" charset="-128"/>
                </a:rPr>
                <a:t>設計管理</a:t>
              </a:r>
            </a:p>
          </p:txBody>
        </p:sp>
        <p:sp>
          <p:nvSpPr>
            <p:cNvPr id="88" name="テキスト ボックス 45"/>
            <p:cNvSpPr txBox="1">
              <a:spLocks noChangeArrowheads="1"/>
            </p:cNvSpPr>
            <p:nvPr/>
          </p:nvSpPr>
          <p:spPr bwMode="auto">
            <a:xfrm>
              <a:off x="1664100" y="5088610"/>
              <a:ext cx="1013736" cy="288147"/>
            </a:xfrm>
            <a:prstGeom prst="rect">
              <a:avLst/>
            </a:prstGeom>
            <a:solidFill>
              <a:srgbClr val="CCFFCC"/>
            </a:solidFill>
            <a:ln w="9525">
              <a:solidFill>
                <a:schemeClr val="tx2">
                  <a:lumMod val="75000"/>
                </a:schemeClr>
              </a:solidFill>
              <a:prstDash val="sysDash"/>
              <a:miter lim="800000"/>
              <a:headEnd/>
              <a:tailEnd/>
            </a:ln>
          </p:spPr>
          <p:txBody>
            <a:bodyPr wrap="square"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③変更実施</a:t>
              </a:r>
            </a:p>
          </p:txBody>
        </p:sp>
        <p:sp>
          <p:nvSpPr>
            <p:cNvPr id="89" name="テキスト ボックス 46"/>
            <p:cNvSpPr txBox="1">
              <a:spLocks noChangeArrowheads="1"/>
            </p:cNvSpPr>
            <p:nvPr/>
          </p:nvSpPr>
          <p:spPr bwMode="auto">
            <a:xfrm>
              <a:off x="1129112" y="4477423"/>
              <a:ext cx="1227594" cy="288147"/>
            </a:xfrm>
            <a:prstGeom prst="rect">
              <a:avLst/>
            </a:prstGeom>
            <a:solidFill>
              <a:srgbClr val="CCFFCC"/>
            </a:solidFill>
            <a:ln w="9525">
              <a:solidFill>
                <a:schemeClr val="tx2">
                  <a:lumMod val="75000"/>
                </a:schemeClr>
              </a:solidFill>
              <a:prstDash val="sysDash"/>
              <a:miter lim="800000"/>
              <a:headEnd/>
              <a:tailEnd/>
            </a:ln>
          </p:spPr>
          <p:txBody>
            <a:bodyPr wrap="square"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②計画遅延等</a:t>
              </a:r>
            </a:p>
          </p:txBody>
        </p:sp>
      </p:grpSp>
      <p:grpSp>
        <p:nvGrpSpPr>
          <p:cNvPr id="67" name="グループ化 66"/>
          <p:cNvGrpSpPr/>
          <p:nvPr/>
        </p:nvGrpSpPr>
        <p:grpSpPr>
          <a:xfrm>
            <a:off x="4777306" y="3282855"/>
            <a:ext cx="2475589" cy="2403427"/>
            <a:chOff x="202247" y="2973331"/>
            <a:chExt cx="2475589" cy="2403427"/>
          </a:xfrm>
        </p:grpSpPr>
        <p:cxnSp>
          <p:nvCxnSpPr>
            <p:cNvPr id="77" name="曲線コネクタ 21"/>
            <p:cNvCxnSpPr>
              <a:cxnSpLocks noChangeShapeType="1"/>
              <a:stCxn id="75" idx="2"/>
              <a:endCxn id="87" idx="2"/>
            </p:cNvCxnSpPr>
            <p:nvPr/>
          </p:nvCxnSpPr>
          <p:spPr bwMode="auto">
            <a:xfrm rot="5400000" flipH="1">
              <a:off x="-15106" y="3190684"/>
              <a:ext cx="2403427" cy="1968721"/>
            </a:xfrm>
            <a:prstGeom prst="curvedConnector3">
              <a:avLst>
                <a:gd name="adj1" fmla="val -951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pic>
          <p:nvPicPr>
            <p:cNvPr id="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738" y="4185323"/>
              <a:ext cx="1174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2" descr="C:\Documents and Settings\georgede\My Documents\My Pictures\Microsoft Clip Organizer\j0431640.png"/>
            <p:cNvPicPr>
              <a:picLocks noChangeAspect="1" noChangeArrowheads="1"/>
            </p:cNvPicPr>
            <p:nvPr/>
          </p:nvPicPr>
          <p:blipFill>
            <a:blip r:embed="rId4"/>
            <a:srcRect/>
            <a:stretch>
              <a:fillRect/>
            </a:stretch>
          </p:blipFill>
          <p:spPr bwMode="auto">
            <a:xfrm>
              <a:off x="1187850" y="4117060"/>
              <a:ext cx="406400" cy="407988"/>
            </a:xfrm>
            <a:prstGeom prst="rect">
              <a:avLst/>
            </a:prstGeom>
            <a:noFill/>
            <a:effectLst>
              <a:outerShdw blurRad="50800" dist="38100" dir="2700000" algn="tl" rotWithShape="0">
                <a:prstClr val="black">
                  <a:alpha val="40000"/>
                </a:prstClr>
              </a:outerShdw>
            </a:effectLst>
          </p:spPr>
        </p:pic>
        <p:pic>
          <p:nvPicPr>
            <p:cNvPr id="71" name="Picture 11" descr="C:\Documents and Settings\georgede\My Documents\My Pictures\Microsoft Clip Organizer\j0431641.png"/>
            <p:cNvPicPr>
              <a:picLocks noChangeAspect="1" noChangeArrowheads="1"/>
            </p:cNvPicPr>
            <p:nvPr/>
          </p:nvPicPr>
          <p:blipFill>
            <a:blip r:embed="rId5"/>
            <a:srcRect/>
            <a:stretch>
              <a:fillRect/>
            </a:stretch>
          </p:blipFill>
          <p:spPr bwMode="auto">
            <a:xfrm>
              <a:off x="1849838" y="4747298"/>
              <a:ext cx="393700" cy="393700"/>
            </a:xfrm>
            <a:prstGeom prst="rect">
              <a:avLst/>
            </a:prstGeom>
            <a:noFill/>
            <a:effectLst>
              <a:outerShdw blurRad="50800" dist="38100" dir="2700000" algn="tl" rotWithShape="0">
                <a:prstClr val="black">
                  <a:alpha val="40000"/>
                </a:prstClr>
              </a:outerShdw>
            </a:effectLst>
          </p:spPr>
        </p:pic>
        <p:pic>
          <p:nvPicPr>
            <p:cNvPr id="72" name="図 53" descr="complain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313" y="4577435"/>
              <a:ext cx="3587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テキスト ボックス 38"/>
            <p:cNvSpPr txBox="1">
              <a:spLocks noChangeArrowheads="1"/>
            </p:cNvSpPr>
            <p:nvPr/>
          </p:nvSpPr>
          <p:spPr bwMode="auto">
            <a:xfrm>
              <a:off x="379813" y="4953673"/>
              <a:ext cx="1035050" cy="288147"/>
            </a:xfrm>
            <a:prstGeom prst="rect">
              <a:avLst/>
            </a:prstGeom>
            <a:solidFill>
              <a:srgbClr val="CCFFCC"/>
            </a:solidFill>
            <a:ln w="9525">
              <a:solidFill>
                <a:schemeClr val="tx2">
                  <a:lumMod val="75000"/>
                </a:schemeClr>
              </a:solidFill>
              <a:prstDash val="sysDash"/>
              <a:miter lim="800000"/>
              <a:headEnd/>
              <a:tailEnd/>
            </a:ln>
          </p:spPr>
          <p:txBody>
            <a:bodyPr lIns="36000" tIns="36000" rIns="36000" bIns="36000">
              <a:spAutoFit/>
            </a:bodyPr>
            <a:lstStyle/>
            <a:p>
              <a:pPr>
                <a:spcBef>
                  <a:spcPct val="50000"/>
                </a:spcBef>
                <a:defRPr/>
              </a:pPr>
              <a:r>
                <a:rPr lang="ja-JP" altLang="en-US" sz="1400" dirty="0">
                  <a:latin typeface="MS UI Gothic" panose="020B0600070205080204" pitchFamily="50" charset="-128"/>
                </a:rPr>
                <a:t>①監査実施</a:t>
              </a:r>
            </a:p>
          </p:txBody>
        </p:sp>
        <p:sp>
          <p:nvSpPr>
            <p:cNvPr id="74" name="テキスト ボックス 73"/>
            <p:cNvSpPr txBox="1"/>
            <p:nvPr/>
          </p:nvSpPr>
          <p:spPr>
            <a:xfrm>
              <a:off x="957529" y="3712248"/>
              <a:ext cx="1090654" cy="307777"/>
            </a:xfrm>
            <a:prstGeom prst="rect">
              <a:avLst/>
            </a:prstGeom>
            <a:solidFill>
              <a:schemeClr val="bg1"/>
            </a:solidFill>
            <a:ln w="19050">
              <a:solidFill>
                <a:schemeClr val="bg1">
                  <a:lumMod val="50000"/>
                </a:schemeClr>
              </a:solidFill>
            </a:ln>
            <a:effectLst>
              <a:outerShdw blurRad="50800" dist="38100" dir="5400000" algn="t" rotWithShape="0">
                <a:prstClr val="black">
                  <a:alpha val="40000"/>
                </a:prstClr>
              </a:outerShdw>
            </a:effectLst>
          </p:spPr>
          <p:txBody>
            <a:bodyPr wrap="square">
              <a:spAutoFit/>
            </a:bodyPr>
            <a:lstStyle/>
            <a:p>
              <a:pPr algn="ctr">
                <a:spcBef>
                  <a:spcPct val="50000"/>
                </a:spcBef>
                <a:defRPr/>
              </a:pPr>
              <a:r>
                <a:rPr lang="ja-JP" altLang="en-US" sz="1400" dirty="0">
                  <a:solidFill>
                    <a:srgbClr val="000000"/>
                  </a:solidFill>
                  <a:latin typeface="MS UI Gothic" panose="020B0600070205080204" pitchFamily="50" charset="-128"/>
                </a:rPr>
                <a:t>内部監査</a:t>
              </a:r>
            </a:p>
          </p:txBody>
        </p:sp>
        <p:sp>
          <p:nvSpPr>
            <p:cNvPr id="75" name="テキスト ボックス 45"/>
            <p:cNvSpPr txBox="1">
              <a:spLocks noChangeArrowheads="1"/>
            </p:cNvSpPr>
            <p:nvPr/>
          </p:nvSpPr>
          <p:spPr bwMode="auto">
            <a:xfrm>
              <a:off x="1664100" y="5088610"/>
              <a:ext cx="1013736" cy="288147"/>
            </a:xfrm>
            <a:prstGeom prst="rect">
              <a:avLst/>
            </a:prstGeom>
            <a:solidFill>
              <a:srgbClr val="CCFFCC"/>
            </a:solidFill>
            <a:ln w="9525">
              <a:solidFill>
                <a:schemeClr val="tx2">
                  <a:lumMod val="75000"/>
                </a:schemeClr>
              </a:solidFill>
              <a:prstDash val="sysDash"/>
              <a:miter lim="800000"/>
              <a:headEnd/>
              <a:tailEnd/>
            </a:ln>
          </p:spPr>
          <p:txBody>
            <a:bodyPr wrap="square"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③是正指示</a:t>
              </a:r>
            </a:p>
          </p:txBody>
        </p:sp>
        <p:sp>
          <p:nvSpPr>
            <p:cNvPr id="76" name="テキスト ボックス 46"/>
            <p:cNvSpPr txBox="1">
              <a:spLocks noChangeArrowheads="1"/>
            </p:cNvSpPr>
            <p:nvPr/>
          </p:nvSpPr>
          <p:spPr bwMode="auto">
            <a:xfrm>
              <a:off x="1129112" y="4477423"/>
              <a:ext cx="814505" cy="288147"/>
            </a:xfrm>
            <a:prstGeom prst="rect">
              <a:avLst/>
            </a:prstGeom>
            <a:solidFill>
              <a:srgbClr val="CCFFCC"/>
            </a:solidFill>
            <a:ln w="9525">
              <a:solidFill>
                <a:schemeClr val="tx2">
                  <a:lumMod val="75000"/>
                </a:schemeClr>
              </a:solidFill>
              <a:prstDash val="sysDash"/>
              <a:miter lim="800000"/>
              <a:headEnd/>
              <a:tailEnd/>
            </a:ln>
          </p:spPr>
          <p:txBody>
            <a:bodyPr wrap="square" lIns="36000" tIns="36000" rIns="36000" bIns="36000">
              <a:spAutoFit/>
            </a:bodyPr>
            <a:lstStyle/>
            <a:p>
              <a:pPr>
                <a:spcBef>
                  <a:spcPct val="50000"/>
                </a:spcBef>
                <a:defRPr/>
              </a:pPr>
              <a:r>
                <a:rPr lang="ja-JP" altLang="en-US" sz="1400" dirty="0">
                  <a:solidFill>
                    <a:srgbClr val="000000"/>
                  </a:solidFill>
                  <a:latin typeface="MS UI Gothic" panose="020B0600070205080204" pitchFamily="50" charset="-128"/>
                </a:rPr>
                <a:t>②報告書</a:t>
              </a:r>
            </a:p>
          </p:txBody>
        </p:sp>
      </p:grpSp>
    </p:spTree>
    <p:custDataLst>
      <p:tags r:id="rId1"/>
    </p:custDataLst>
    <p:extLst>
      <p:ext uri="{BB962C8B-B14F-4D97-AF65-F5344CB8AC3E}">
        <p14:creationId xmlns:p14="http://schemas.microsoft.com/office/powerpoint/2010/main" val="132544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barn(inVertical)">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wheel(1)">
                                      <p:cBhvr>
                                        <p:cTn id="40"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en-US" altLang="ja-JP" dirty="0"/>
              <a:t>CAPA</a:t>
            </a:r>
            <a:r>
              <a:rPr lang="ja-JP" altLang="en-US" dirty="0"/>
              <a:t>の適用範囲（医薬品製造）</a:t>
            </a:r>
          </a:p>
        </p:txBody>
      </p:sp>
      <p:sp>
        <p:nvSpPr>
          <p:cNvPr id="31747" name="Rectangle 3"/>
          <p:cNvSpPr>
            <a:spLocks noGrp="1" noChangeArrowheads="1"/>
          </p:cNvSpPr>
          <p:nvPr>
            <p:ph idx="1"/>
          </p:nvPr>
        </p:nvSpPr>
        <p:spPr>
          <a:xfrm>
            <a:off x="626533" y="1052513"/>
            <a:ext cx="10878080" cy="4924425"/>
          </a:xfrm>
          <a:ln/>
        </p:spPr>
        <p:style>
          <a:lnRef idx="2">
            <a:schemeClr val="dk1"/>
          </a:lnRef>
          <a:fillRef idx="1">
            <a:schemeClr val="lt1"/>
          </a:fillRef>
          <a:effectRef idx="0">
            <a:schemeClr val="dk1"/>
          </a:effectRef>
          <a:fontRef idx="minor">
            <a:schemeClr val="dk1"/>
          </a:fontRef>
        </p:style>
        <p:txBody>
          <a:bodyPr wrap="square">
            <a:spAutoFit/>
          </a:bodyPr>
          <a:lstStyle/>
          <a:p>
            <a:pPr marL="271463" indent="-271463" eaLnBrk="1" hangingPunct="1">
              <a:spcBef>
                <a:spcPts val="600"/>
              </a:spcBef>
              <a:tabLst/>
            </a:pPr>
            <a:r>
              <a:rPr lang="en-US" altLang="ja-JP" dirty="0"/>
              <a:t>OOS </a:t>
            </a:r>
            <a:r>
              <a:rPr lang="ja-JP" altLang="en-US" dirty="0"/>
              <a:t>（品質確認試験）</a:t>
            </a:r>
            <a:endParaRPr lang="en-US" altLang="ja-JP" dirty="0"/>
          </a:p>
          <a:p>
            <a:pPr marL="271463" indent="-271463" eaLnBrk="1" hangingPunct="1">
              <a:spcBef>
                <a:spcPts val="600"/>
              </a:spcBef>
              <a:tabLst/>
            </a:pPr>
            <a:r>
              <a:rPr lang="en-US" altLang="ja-JP" dirty="0"/>
              <a:t>OOS </a:t>
            </a:r>
            <a:r>
              <a:rPr lang="ja-JP" altLang="en-US" dirty="0"/>
              <a:t>（安定性試験）</a:t>
            </a:r>
            <a:endParaRPr lang="en-US" altLang="ja-JP" dirty="0"/>
          </a:p>
          <a:p>
            <a:pPr marL="271463" indent="-271463" eaLnBrk="1" hangingPunct="1">
              <a:spcBef>
                <a:spcPts val="600"/>
              </a:spcBef>
              <a:tabLst/>
            </a:pPr>
            <a:r>
              <a:rPr lang="en-US" altLang="ja-JP" dirty="0"/>
              <a:t>OOS </a:t>
            </a:r>
            <a:r>
              <a:rPr lang="ja-JP" altLang="en-US" dirty="0"/>
              <a:t>（環境モニタリング試験）</a:t>
            </a:r>
            <a:endParaRPr lang="en-US" altLang="ja-JP" dirty="0"/>
          </a:p>
          <a:p>
            <a:pPr marL="271463" indent="-271463" eaLnBrk="1" hangingPunct="1">
              <a:spcBef>
                <a:spcPts val="600"/>
              </a:spcBef>
              <a:tabLst/>
            </a:pPr>
            <a:r>
              <a:rPr lang="ja-JP" altLang="en-US" dirty="0"/>
              <a:t>自己点検の指摘事項</a:t>
            </a:r>
          </a:p>
          <a:p>
            <a:pPr marL="271463" indent="-271463" eaLnBrk="1" hangingPunct="1">
              <a:spcBef>
                <a:spcPts val="600"/>
              </a:spcBef>
              <a:tabLst/>
            </a:pPr>
            <a:r>
              <a:rPr lang="ja-JP" altLang="en-US" dirty="0"/>
              <a:t>外部監査の指摘事項</a:t>
            </a:r>
          </a:p>
          <a:p>
            <a:pPr marL="271463" indent="-271463" eaLnBrk="1" hangingPunct="1">
              <a:spcBef>
                <a:spcPts val="600"/>
              </a:spcBef>
              <a:tabLst/>
            </a:pPr>
            <a:r>
              <a:rPr lang="ja-JP" altLang="en-US" dirty="0"/>
              <a:t>逸脱</a:t>
            </a:r>
          </a:p>
          <a:p>
            <a:pPr marL="271463" indent="-271463" eaLnBrk="1" hangingPunct="1">
              <a:spcBef>
                <a:spcPts val="600"/>
              </a:spcBef>
              <a:tabLst/>
            </a:pPr>
            <a:r>
              <a:rPr lang="ja-JP" altLang="en-US" dirty="0"/>
              <a:t>日常的でない事象、現象、事故</a:t>
            </a:r>
          </a:p>
          <a:p>
            <a:pPr marL="271463" indent="-271463" eaLnBrk="1" hangingPunct="1">
              <a:spcBef>
                <a:spcPts val="600"/>
              </a:spcBef>
              <a:tabLst/>
            </a:pPr>
            <a:r>
              <a:rPr lang="ja-JP" altLang="en-US" dirty="0"/>
              <a:t>変更時再・バリデーション時の期待されない結果</a:t>
            </a:r>
          </a:p>
          <a:p>
            <a:pPr marL="271463" indent="-271463" eaLnBrk="1" hangingPunct="1">
              <a:spcBef>
                <a:spcPts val="600"/>
              </a:spcBef>
              <a:tabLst/>
            </a:pPr>
            <a:r>
              <a:rPr lang="ja-JP" altLang="en-US" dirty="0"/>
              <a:t>年次照査時の逸脱、トレンド異常</a:t>
            </a:r>
          </a:p>
          <a:p>
            <a:pPr marL="271463" indent="-271463" eaLnBrk="1" hangingPunct="1">
              <a:spcBef>
                <a:spcPts val="600"/>
              </a:spcBef>
              <a:tabLst/>
            </a:pPr>
            <a:r>
              <a:rPr lang="ja-JP" altLang="en-US" dirty="0"/>
              <a:t>品質等に関する情報及び品質不良等の処理</a:t>
            </a:r>
          </a:p>
          <a:p>
            <a:pPr marL="271463" indent="-271463" eaLnBrk="1" hangingPunct="1">
              <a:spcBef>
                <a:spcPts val="600"/>
              </a:spcBef>
              <a:tabLst/>
            </a:pPr>
            <a:r>
              <a:rPr lang="ja-JP" altLang="en-US" dirty="0"/>
              <a:t>回収に至った原因の調査</a:t>
            </a:r>
          </a:p>
        </p:txBody>
      </p:sp>
    </p:spTree>
    <p:extLst>
      <p:ext uri="{BB962C8B-B14F-4D97-AF65-F5344CB8AC3E}">
        <p14:creationId xmlns:p14="http://schemas.microsoft.com/office/powerpoint/2010/main" val="16550720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タイトル 3"/>
          <p:cNvSpPr>
            <a:spLocks noGrp="1"/>
          </p:cNvSpPr>
          <p:nvPr>
            <p:ph type="title"/>
          </p:nvPr>
        </p:nvSpPr>
        <p:spPr/>
        <p:txBody>
          <a:bodyPr/>
          <a:lstStyle/>
          <a:p>
            <a:pPr lvl="0"/>
            <a:r>
              <a:rPr kumimoji="1" lang="en-US" altLang="ja-JP" dirty="0"/>
              <a:t>CAPA</a:t>
            </a:r>
            <a:r>
              <a:rPr kumimoji="1" lang="ja-JP" altLang="en-US" dirty="0"/>
              <a:t>に関連するプロセス（医療機器）</a:t>
            </a:r>
          </a:p>
        </p:txBody>
      </p:sp>
      <p:sp>
        <p:nvSpPr>
          <p:cNvPr id="4" name="Rectangle 3"/>
          <p:cNvSpPr>
            <a:spLocks noChangeArrowheads="1"/>
          </p:cNvSpPr>
          <p:nvPr/>
        </p:nvSpPr>
        <p:spPr bwMode="auto">
          <a:xfrm>
            <a:off x="587375" y="1052513"/>
            <a:ext cx="5077916" cy="4678204"/>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0" tIns="0" rIns="0" bIns="0">
            <a:spAutoFit/>
          </a:bodyPr>
          <a:lstStyle/>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管理責任マネジメントの責務 （</a:t>
            </a:r>
            <a:r>
              <a:rPr lang="en-US" altLang="ja-JP" sz="2200" kern="0" dirty="0">
                <a:solidFill>
                  <a:srgbClr val="000000"/>
                </a:solidFill>
                <a:cs typeface="Arial" pitchFamily="34" charset="0"/>
              </a:rPr>
              <a:t>21 CFR Part 820.20</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品質監査（</a:t>
            </a:r>
            <a:r>
              <a:rPr lang="en-US" altLang="ja-JP" sz="2200" kern="0" dirty="0">
                <a:solidFill>
                  <a:srgbClr val="000000"/>
                </a:solidFill>
                <a:cs typeface="Arial" pitchFamily="34" charset="0"/>
              </a:rPr>
              <a:t>21 CFR Part 820.22</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教育訓練（</a:t>
            </a:r>
            <a:r>
              <a:rPr lang="en-US" altLang="ja-JP" sz="2200" kern="0" dirty="0">
                <a:solidFill>
                  <a:srgbClr val="000000"/>
                </a:solidFill>
                <a:cs typeface="Arial" pitchFamily="34" charset="0"/>
              </a:rPr>
              <a:t>21 CFR Part 820.25</a:t>
            </a:r>
            <a:r>
              <a:rPr lang="ja-JP" altLang="en-US" sz="2200" kern="0" dirty="0">
                <a:solidFill>
                  <a:srgbClr val="000000"/>
                </a:solidFill>
                <a:cs typeface="Arial" pitchFamily="34" charset="0"/>
              </a:rPr>
              <a:t>（</a:t>
            </a:r>
            <a:r>
              <a:rPr lang="en-US" altLang="ja-JP" sz="2200" kern="0" dirty="0">
                <a:solidFill>
                  <a:srgbClr val="000000"/>
                </a:solidFill>
                <a:cs typeface="Arial" pitchFamily="34" charset="0"/>
              </a:rPr>
              <a:t>b</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設計管理（</a:t>
            </a:r>
            <a:r>
              <a:rPr lang="en-US" altLang="ja-JP" sz="2200" kern="0" dirty="0">
                <a:solidFill>
                  <a:srgbClr val="000000"/>
                </a:solidFill>
                <a:cs typeface="Arial" pitchFamily="34" charset="0"/>
              </a:rPr>
              <a:t>21 CFR Part 820.30</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購買管理（</a:t>
            </a:r>
            <a:r>
              <a:rPr lang="en-US" altLang="ja-JP" sz="2200" kern="0" dirty="0">
                <a:solidFill>
                  <a:srgbClr val="000000"/>
                </a:solidFill>
                <a:cs typeface="Arial" pitchFamily="34" charset="0"/>
              </a:rPr>
              <a:t>21 CFR Part 820.50</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製造及びプロセスコントロール（</a:t>
            </a:r>
            <a:r>
              <a:rPr lang="en-US" altLang="ja-JP" sz="2200" kern="0" dirty="0">
                <a:solidFill>
                  <a:srgbClr val="000000"/>
                </a:solidFill>
                <a:cs typeface="Arial" pitchFamily="34" charset="0"/>
              </a:rPr>
              <a:t>21 CFR Part 820.70</a:t>
            </a:r>
            <a:r>
              <a:rPr lang="ja-JP" altLang="en-US" sz="2200" kern="0" dirty="0">
                <a:solidFill>
                  <a:srgbClr val="000000"/>
                </a:solidFill>
                <a:cs typeface="Arial" pitchFamily="34" charset="0"/>
              </a:rPr>
              <a:t>（</a:t>
            </a:r>
            <a:r>
              <a:rPr lang="en-US" altLang="ja-JP" sz="2200" kern="0" dirty="0">
                <a:solidFill>
                  <a:srgbClr val="000000"/>
                </a:solidFill>
                <a:cs typeface="Arial" pitchFamily="34" charset="0"/>
              </a:rPr>
              <a:t>b</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プロセスバリデーション（</a:t>
            </a:r>
            <a:r>
              <a:rPr lang="en-US" altLang="ja-JP" sz="2200" kern="0" dirty="0">
                <a:solidFill>
                  <a:srgbClr val="000000"/>
                </a:solidFill>
                <a:cs typeface="Arial" pitchFamily="34" charset="0"/>
              </a:rPr>
              <a:t>21 CFR Part 820.75</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受入れ活動（</a:t>
            </a:r>
            <a:r>
              <a:rPr lang="en-US" altLang="ja-JP" sz="2200" kern="0" dirty="0">
                <a:solidFill>
                  <a:srgbClr val="000000"/>
                </a:solidFill>
                <a:cs typeface="Arial" pitchFamily="34" charset="0"/>
              </a:rPr>
              <a:t>21 CFR Part 820.80</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不適合製品（</a:t>
            </a:r>
            <a:r>
              <a:rPr lang="en-US" altLang="ja-JP" sz="2200" kern="0" dirty="0">
                <a:solidFill>
                  <a:srgbClr val="000000"/>
                </a:solidFill>
                <a:cs typeface="Arial" pitchFamily="34" charset="0"/>
              </a:rPr>
              <a:t>21 CFR Part 820.90</a:t>
            </a:r>
            <a:r>
              <a:rPr lang="ja-JP" altLang="en-US" sz="2200" kern="0" dirty="0">
                <a:solidFill>
                  <a:srgbClr val="000000"/>
                </a:solidFill>
                <a:cs typeface="Arial" pitchFamily="34" charset="0"/>
              </a:rPr>
              <a:t>）</a:t>
            </a:r>
          </a:p>
        </p:txBody>
      </p:sp>
      <p:sp>
        <p:nvSpPr>
          <p:cNvPr id="5" name="Rectangle 3">
            <a:extLst>
              <a:ext uri="{FF2B5EF4-FFF2-40B4-BE49-F238E27FC236}">
                <a16:creationId xmlns:a16="http://schemas.microsoft.com/office/drawing/2014/main" id="{DC12211E-A766-4665-A25F-92830423D33D}"/>
              </a:ext>
            </a:extLst>
          </p:cNvPr>
          <p:cNvSpPr>
            <a:spLocks noChangeArrowheads="1"/>
          </p:cNvSpPr>
          <p:nvPr/>
        </p:nvSpPr>
        <p:spPr bwMode="auto">
          <a:xfrm>
            <a:off x="6096000" y="1052513"/>
            <a:ext cx="5077916" cy="275460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0" tIns="0" rIns="0" bIns="0">
            <a:spAutoFit/>
          </a:bodyPr>
          <a:lstStyle/>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インストレーション（</a:t>
            </a:r>
            <a:r>
              <a:rPr lang="en-US" altLang="ja-JP" sz="2200" kern="0" dirty="0">
                <a:solidFill>
                  <a:srgbClr val="000000"/>
                </a:solidFill>
                <a:cs typeface="Arial" pitchFamily="34" charset="0"/>
              </a:rPr>
              <a:t>21 CFR Part 820.170</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苦情ファイル（</a:t>
            </a:r>
            <a:r>
              <a:rPr lang="en-US" altLang="ja-JP" sz="2200" kern="0" dirty="0">
                <a:solidFill>
                  <a:srgbClr val="000000"/>
                </a:solidFill>
                <a:cs typeface="Arial" pitchFamily="34" charset="0"/>
              </a:rPr>
              <a:t>21 CFR Part 820.198</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サービス（</a:t>
            </a:r>
            <a:r>
              <a:rPr lang="en-US" altLang="ja-JP" sz="2200" kern="0" dirty="0">
                <a:solidFill>
                  <a:srgbClr val="000000"/>
                </a:solidFill>
                <a:cs typeface="Arial" pitchFamily="34" charset="0"/>
              </a:rPr>
              <a:t>21 CFR Part 820.200</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統計手法（</a:t>
            </a:r>
            <a:r>
              <a:rPr lang="en-US" altLang="ja-JP" sz="2200" kern="0" dirty="0">
                <a:solidFill>
                  <a:srgbClr val="000000"/>
                </a:solidFill>
                <a:cs typeface="Arial" pitchFamily="34" charset="0"/>
              </a:rPr>
              <a:t>21 CFR Part 820.250</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医療機器報告（</a:t>
            </a:r>
            <a:r>
              <a:rPr lang="en-US" altLang="ja-JP" sz="2200" kern="0" dirty="0">
                <a:solidFill>
                  <a:srgbClr val="000000"/>
                </a:solidFill>
                <a:cs typeface="Arial" pitchFamily="34" charset="0"/>
              </a:rPr>
              <a:t>21 CFR Part 803</a:t>
            </a:r>
            <a:r>
              <a:rPr lang="ja-JP" altLang="en-US" sz="2200" kern="0" dirty="0">
                <a:solidFill>
                  <a:srgbClr val="000000"/>
                </a:solidFill>
                <a:cs typeface="Arial" pitchFamily="34" charset="0"/>
              </a:rPr>
              <a:t>）</a:t>
            </a:r>
          </a:p>
          <a:p>
            <a:pPr marL="463550" lvl="1" indent="-285750">
              <a:spcBef>
                <a:spcPts val="600"/>
              </a:spcBef>
              <a:spcAft>
                <a:spcPts val="0"/>
              </a:spcAft>
              <a:buFont typeface="Wingdings" pitchFamily="2" charset="2"/>
              <a:buChar char="ü"/>
            </a:pPr>
            <a:r>
              <a:rPr lang="ja-JP" altLang="en-US" sz="2200" kern="0" dirty="0">
                <a:solidFill>
                  <a:srgbClr val="000000"/>
                </a:solidFill>
                <a:cs typeface="Arial" pitchFamily="34" charset="0"/>
              </a:rPr>
              <a:t>是正と回収（</a:t>
            </a:r>
            <a:r>
              <a:rPr lang="en-US" altLang="ja-JP" sz="2200" kern="0" dirty="0">
                <a:solidFill>
                  <a:srgbClr val="000000"/>
                </a:solidFill>
                <a:cs typeface="Arial" pitchFamily="34" charset="0"/>
              </a:rPr>
              <a:t>21 CFR Part 806</a:t>
            </a:r>
            <a:r>
              <a:rPr lang="ja-JP" altLang="en-US" sz="2200" kern="0" dirty="0">
                <a:solidFill>
                  <a:srgbClr val="000000"/>
                </a:solidFill>
                <a:cs typeface="Arial" pitchFamily="34" charset="0"/>
              </a:rPr>
              <a:t>）</a:t>
            </a:r>
          </a:p>
        </p:txBody>
      </p:sp>
    </p:spTree>
    <p:extLst>
      <p:ext uri="{BB962C8B-B14F-4D97-AF65-F5344CB8AC3E}">
        <p14:creationId xmlns:p14="http://schemas.microsoft.com/office/powerpoint/2010/main" val="2049620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3"/>
          <p:cNvSpPr>
            <a:spLocks noGrp="1"/>
          </p:cNvSpPr>
          <p:nvPr>
            <p:ph type="title"/>
          </p:nvPr>
        </p:nvSpPr>
        <p:spPr/>
        <p:txBody>
          <a:bodyPr/>
          <a:lstStyle/>
          <a:p>
            <a:r>
              <a:rPr lang="en-US" altLang="ja-JP" sz="2400" dirty="0"/>
              <a:t>CAPA</a:t>
            </a:r>
            <a:r>
              <a:rPr lang="ja-JP" altLang="en-US" sz="2400" dirty="0"/>
              <a:t>の要点（医療機器）</a:t>
            </a:r>
          </a:p>
        </p:txBody>
      </p:sp>
      <p:sp>
        <p:nvSpPr>
          <p:cNvPr id="31747" name="Rectangle 3"/>
          <p:cNvSpPr>
            <a:spLocks noGrp="1" noChangeArrowheads="1"/>
          </p:cNvSpPr>
          <p:nvPr>
            <p:ph idx="1"/>
          </p:nvPr>
        </p:nvSpPr>
        <p:spPr>
          <a:xfrm>
            <a:off x="587375" y="1052513"/>
            <a:ext cx="10972799" cy="2234458"/>
          </a:xfrm>
        </p:spPr>
        <p:style>
          <a:lnRef idx="2">
            <a:schemeClr val="dk1"/>
          </a:lnRef>
          <a:fillRef idx="1">
            <a:schemeClr val="lt1"/>
          </a:fillRef>
          <a:effectRef idx="0">
            <a:schemeClr val="dk1"/>
          </a:effectRef>
          <a:fontRef idx="minor">
            <a:schemeClr val="dk1"/>
          </a:fontRef>
        </p:style>
        <p:txBody>
          <a:bodyPr wrap="square">
            <a:spAutoFit/>
          </a:bodyPr>
          <a:lstStyle/>
          <a:p>
            <a:pPr marL="298450" indent="-285750" eaLnBrk="1" hangingPunct="1">
              <a:tabLst/>
              <a:defRPr/>
            </a:pPr>
            <a:r>
              <a:rPr lang="ja-JP" altLang="en-US" dirty="0"/>
              <a:t>設計変更は是正措置ではない</a:t>
            </a:r>
            <a:endParaRPr lang="en-US" altLang="ja-JP" dirty="0"/>
          </a:p>
          <a:p>
            <a:pPr marL="742950" lvl="1" indent="-285750" eaLnBrk="1" hangingPunct="1">
              <a:tabLst/>
              <a:defRPr/>
            </a:pPr>
            <a:r>
              <a:rPr lang="ja-JP" altLang="en-US" dirty="0"/>
              <a:t>設計変更は修正である</a:t>
            </a:r>
            <a:endParaRPr lang="en-US" altLang="ja-JP" dirty="0"/>
          </a:p>
          <a:p>
            <a:pPr marL="742950" lvl="1" indent="-285750" eaLnBrk="1" hangingPunct="1">
              <a:tabLst/>
              <a:defRPr/>
            </a:pPr>
            <a:r>
              <a:rPr lang="ja-JP" altLang="en-US" dirty="0"/>
              <a:t>なぜ設計変更しなければならなかったか、根本的原因を追究すること</a:t>
            </a:r>
            <a:endParaRPr lang="en-US" altLang="ja-JP" dirty="0"/>
          </a:p>
          <a:p>
            <a:pPr marL="298450" indent="-285750" eaLnBrk="1" hangingPunct="1">
              <a:tabLst/>
              <a:defRPr/>
            </a:pPr>
            <a:r>
              <a:rPr lang="ja-JP" altLang="en-US" dirty="0"/>
              <a:t>すべての苦情を</a:t>
            </a:r>
            <a:r>
              <a:rPr lang="en-US" altLang="ja-JP" dirty="0"/>
              <a:t>CAPA</a:t>
            </a:r>
            <a:r>
              <a:rPr lang="ja-JP" altLang="en-US" dirty="0"/>
              <a:t>にしないこと</a:t>
            </a:r>
            <a:endParaRPr lang="en-US" altLang="ja-JP" dirty="0"/>
          </a:p>
          <a:p>
            <a:pPr marL="742950" lvl="1" indent="-285750" eaLnBrk="1" hangingPunct="1">
              <a:tabLst/>
              <a:defRPr/>
            </a:pPr>
            <a:r>
              <a:rPr lang="en-US" altLang="ja-JP" dirty="0"/>
              <a:t>ISO 13485</a:t>
            </a:r>
            <a:r>
              <a:rPr lang="ja-JP" altLang="en-US" dirty="0"/>
              <a:t>：</a:t>
            </a:r>
            <a:r>
              <a:rPr lang="en-US" altLang="ja-JP" dirty="0"/>
              <a:t>2003</a:t>
            </a:r>
            <a:r>
              <a:rPr lang="ja-JP" altLang="en-US" dirty="0"/>
              <a:t>では苦情はすべて</a:t>
            </a:r>
            <a:r>
              <a:rPr lang="en-US" altLang="ja-JP" dirty="0"/>
              <a:t>CAPA</a:t>
            </a:r>
            <a:r>
              <a:rPr lang="ja-JP" altLang="en-US" dirty="0"/>
              <a:t>にしなければならなかった</a:t>
            </a:r>
            <a:endParaRPr lang="en-US" altLang="ja-JP" dirty="0"/>
          </a:p>
        </p:txBody>
      </p:sp>
    </p:spTree>
    <p:extLst>
      <p:ext uri="{BB962C8B-B14F-4D97-AF65-F5344CB8AC3E}">
        <p14:creationId xmlns:p14="http://schemas.microsoft.com/office/powerpoint/2010/main" val="3453472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898" name="AutoShape 2"/>
          <p:cNvSpPr>
            <a:spLocks noChangeArrowheads="1"/>
          </p:cNvSpPr>
          <p:nvPr/>
        </p:nvSpPr>
        <p:spPr bwMode="auto">
          <a:xfrm>
            <a:off x="3956277" y="3184086"/>
            <a:ext cx="4280059" cy="492125"/>
          </a:xfrm>
          <a:prstGeom prst="roundRect">
            <a:avLst>
              <a:gd name="adj" fmla="val 16667"/>
            </a:avLst>
          </a:prstGeom>
          <a:solidFill>
            <a:schemeClr val="bg1"/>
          </a:solidFill>
          <a:ln w="9525">
            <a:solidFill>
              <a:srgbClr val="000000"/>
            </a:solidFill>
            <a:round/>
            <a:headEnd/>
            <a:tailEnd/>
          </a:ln>
          <a:effectLst>
            <a:outerShdw dist="107763" dir="2700000" algn="ctr" rotWithShape="0">
              <a:schemeClr val="tx2">
                <a:alpha val="50000"/>
              </a:schemeClr>
            </a:outerShdw>
          </a:effectLst>
        </p:spPr>
        <p:txBody>
          <a:bodyPr wrap="none" anchor="ctr"/>
          <a:lstStyle/>
          <a:p>
            <a:pPr algn="ctr">
              <a:lnSpc>
                <a:spcPct val="80000"/>
              </a:lnSpc>
              <a:spcBef>
                <a:spcPct val="0"/>
              </a:spcBef>
              <a:defRPr/>
            </a:pPr>
            <a:endParaRPr kumimoji="1" lang="ja-JP" altLang="en-US" sz="2000" b="1" dirty="0">
              <a:latin typeface="MS UI Gothic" pitchFamily="50" charset="-128"/>
            </a:endParaRPr>
          </a:p>
        </p:txBody>
      </p:sp>
      <p:sp>
        <p:nvSpPr>
          <p:cNvPr id="32771" name="Rectangle 3"/>
          <p:cNvSpPr>
            <a:spLocks noChangeArrowheads="1"/>
          </p:cNvSpPr>
          <p:nvPr/>
        </p:nvSpPr>
        <p:spPr bwMode="auto">
          <a:xfrm>
            <a:off x="4567069" y="1975374"/>
            <a:ext cx="3055705" cy="2923877"/>
          </a:xfrm>
          <a:prstGeom prst="rect">
            <a:avLst/>
          </a:prstGeom>
          <a:noFill/>
          <a:ln w="12700">
            <a:noFill/>
            <a:miter lim="800000"/>
            <a:headEnd type="none" w="sm" len="sm"/>
            <a:tailEnd type="none" w="sm" len="sm"/>
          </a:ln>
        </p:spPr>
        <p:txBody>
          <a:bodyPr wrap="square" anchor="ctr" anchorCtr="0">
            <a:spAutoFit/>
          </a:bodyPr>
          <a:lstStyle/>
          <a:p>
            <a:pPr marL="457200" indent="-457200">
              <a:spcBef>
                <a:spcPts val="0"/>
              </a:spcBef>
              <a:buFontTx/>
              <a:buAutoNum type="arabicPeriod"/>
            </a:pPr>
            <a:r>
              <a:rPr lang="ja-JP" altLang="en-US" sz="2400" dirty="0"/>
              <a:t>はじめに</a:t>
            </a:r>
            <a:endParaRPr lang="en-US" altLang="ja-JP" sz="800" dirty="0"/>
          </a:p>
          <a:p>
            <a:pPr marL="457200" indent="-457200">
              <a:spcBef>
                <a:spcPts val="0"/>
              </a:spcBef>
              <a:buFontTx/>
              <a:buAutoNum type="arabicPeriod"/>
            </a:pPr>
            <a:r>
              <a:rPr lang="en-US" altLang="ja-JP" sz="2400" dirty="0"/>
              <a:t>CAPA</a:t>
            </a:r>
            <a:r>
              <a:rPr lang="ja-JP" altLang="en-US" sz="2400" dirty="0"/>
              <a:t>とは</a:t>
            </a:r>
            <a:endParaRPr lang="en-US" altLang="ja-JP" sz="800" dirty="0"/>
          </a:p>
          <a:p>
            <a:pPr marL="457200" indent="-457200">
              <a:spcBef>
                <a:spcPts val="0"/>
              </a:spcBef>
              <a:buFontTx/>
              <a:buAutoNum type="arabicPeriod"/>
            </a:pPr>
            <a:r>
              <a:rPr lang="en-US" altLang="ja-JP" sz="2400" dirty="0"/>
              <a:t>CAPA</a:t>
            </a:r>
            <a:r>
              <a:rPr lang="ja-JP" altLang="en-US" sz="2400" dirty="0"/>
              <a:t>の要点</a:t>
            </a:r>
            <a:endParaRPr lang="en-US" altLang="ja-JP" sz="2400" dirty="0"/>
          </a:p>
          <a:p>
            <a:pPr marL="457200" indent="-457200">
              <a:spcBef>
                <a:spcPts val="0"/>
              </a:spcBef>
              <a:buFontTx/>
              <a:buAutoNum type="arabicPeriod"/>
            </a:pPr>
            <a:endParaRPr kumimoji="1" lang="en-US" altLang="ja-JP" sz="800" dirty="0"/>
          </a:p>
          <a:p>
            <a:pPr marL="457200" indent="-457200">
              <a:spcBef>
                <a:spcPts val="0"/>
              </a:spcBef>
              <a:buFontTx/>
              <a:buAutoNum type="arabicPeriod"/>
            </a:pPr>
            <a:r>
              <a:rPr lang="ja-JP" altLang="en-US" sz="2400" dirty="0"/>
              <a:t>医療機器と</a:t>
            </a:r>
            <a:r>
              <a:rPr lang="en-US" altLang="ja-JP" sz="2400" dirty="0"/>
              <a:t>CAPA</a:t>
            </a:r>
          </a:p>
          <a:p>
            <a:pPr marL="457200" indent="-457200">
              <a:spcBef>
                <a:spcPts val="0"/>
              </a:spcBef>
              <a:buFontTx/>
              <a:buAutoNum type="arabicPeriod"/>
            </a:pPr>
            <a:endParaRPr lang="en-US" altLang="ja-JP" sz="800" dirty="0"/>
          </a:p>
          <a:p>
            <a:pPr marL="457200" indent="-457200">
              <a:spcBef>
                <a:spcPts val="0"/>
              </a:spcBef>
              <a:buFontTx/>
              <a:buAutoNum type="arabicPeriod"/>
            </a:pPr>
            <a:r>
              <a:rPr lang="ja-JP" altLang="en-US" sz="2400" dirty="0"/>
              <a:t>医薬品と</a:t>
            </a:r>
            <a:r>
              <a:rPr lang="en-US" altLang="ja-JP" sz="2400" dirty="0"/>
              <a:t>CAPA</a:t>
            </a:r>
          </a:p>
          <a:p>
            <a:pPr marL="457200" indent="-457200">
              <a:spcBef>
                <a:spcPts val="0"/>
              </a:spcBef>
              <a:buFontTx/>
              <a:buAutoNum type="arabicPeriod"/>
            </a:pPr>
            <a:r>
              <a:rPr lang="ja-JP" altLang="en-US" sz="2400" dirty="0"/>
              <a:t>根本的原因の究明</a:t>
            </a:r>
            <a:endParaRPr lang="en-US" altLang="ja-JP" sz="800" dirty="0"/>
          </a:p>
          <a:p>
            <a:pPr marL="457200" indent="-457200">
              <a:spcBef>
                <a:spcPts val="0"/>
              </a:spcBef>
              <a:buFontTx/>
              <a:buAutoNum type="arabicPeriod"/>
            </a:pPr>
            <a:r>
              <a:rPr lang="ja-JP" altLang="en-US" sz="2400" dirty="0"/>
              <a:t>品質監査と</a:t>
            </a:r>
            <a:r>
              <a:rPr lang="en-US" altLang="ja-JP" sz="2400" dirty="0"/>
              <a:t>CAPA</a:t>
            </a:r>
            <a:endParaRPr lang="en-US" altLang="ja-JP" sz="800" dirty="0"/>
          </a:p>
        </p:txBody>
      </p:sp>
      <p:sp>
        <p:nvSpPr>
          <p:cNvPr id="32772" name="Rectangle 4"/>
          <p:cNvSpPr>
            <a:spLocks noGrp="1" noChangeArrowheads="1"/>
          </p:cNvSpPr>
          <p:nvPr>
            <p:ph type="title" idx="4294967295"/>
          </p:nvPr>
        </p:nvSpPr>
        <p:spPr/>
        <p:txBody>
          <a:bodyPr/>
          <a:lstStyle/>
          <a:p>
            <a:r>
              <a:rPr kumimoji="1" lang="en-US" altLang="ja-JP" dirty="0">
                <a:solidFill>
                  <a:schemeClr val="tx2"/>
                </a:solidFill>
              </a:rPr>
              <a:t>Table of contents</a:t>
            </a:r>
            <a:endParaRPr kumimoji="1" lang="ja-JP" altLang="en-US" dirty="0">
              <a:solidFill>
                <a:schemeClr val="tx2"/>
              </a:solidFill>
            </a:endParaRPr>
          </a:p>
        </p:txBody>
      </p:sp>
    </p:spTree>
    <p:extLst>
      <p:ext uri="{BB962C8B-B14F-4D97-AF65-F5344CB8AC3E}">
        <p14:creationId xmlns:p14="http://schemas.microsoft.com/office/powerpoint/2010/main" val="35288439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ltLang="ja-JP" dirty="0"/>
              <a:t>FDA</a:t>
            </a:r>
            <a:r>
              <a:rPr lang="ja-JP" altLang="en-US" dirty="0"/>
              <a:t>の査察の傾向</a:t>
            </a:r>
          </a:p>
        </p:txBody>
      </p:sp>
      <p:sp>
        <p:nvSpPr>
          <p:cNvPr id="463875" name="Rectangle 3"/>
          <p:cNvSpPr>
            <a:spLocks noGrp="1" noChangeArrowheads="1"/>
          </p:cNvSpPr>
          <p:nvPr>
            <p:ph type="body" idx="1"/>
          </p:nvPr>
        </p:nvSpPr>
        <p:spPr>
          <a:xfrm>
            <a:off x="626533" y="1072463"/>
            <a:ext cx="10878080" cy="4096506"/>
          </a:xfrm>
        </p:spPr>
        <p:style>
          <a:lnRef idx="2">
            <a:schemeClr val="dk1"/>
          </a:lnRef>
          <a:fillRef idx="1">
            <a:schemeClr val="lt1"/>
          </a:fillRef>
          <a:effectRef idx="0">
            <a:schemeClr val="dk1"/>
          </a:effectRef>
          <a:fontRef idx="minor">
            <a:schemeClr val="dk1"/>
          </a:fontRef>
        </p:style>
        <p:txBody>
          <a:bodyPr wrap="square">
            <a:spAutoFit/>
          </a:bodyPr>
          <a:lstStyle/>
          <a:p>
            <a:pPr marL="93663" indent="0">
              <a:lnSpc>
                <a:spcPct val="90000"/>
              </a:lnSpc>
              <a:spcBef>
                <a:spcPts val="600"/>
              </a:spcBef>
              <a:buNone/>
              <a:defRPr/>
            </a:pPr>
            <a:r>
              <a:rPr lang="en-US" altLang="ja-JP" sz="1900" dirty="0"/>
              <a:t>FDA</a:t>
            </a:r>
            <a:r>
              <a:rPr lang="ja-JP" altLang="en-US" sz="1900" dirty="0"/>
              <a:t>の査察は、ある事象に対して“狭く深く”質問がなされる。</a:t>
            </a:r>
            <a:endParaRPr lang="en-US" altLang="ja-JP" sz="1900" dirty="0"/>
          </a:p>
          <a:p>
            <a:pPr marL="93663" indent="0">
              <a:lnSpc>
                <a:spcPct val="90000"/>
              </a:lnSpc>
              <a:spcBef>
                <a:spcPts val="600"/>
              </a:spcBef>
              <a:buNone/>
              <a:defRPr/>
            </a:pPr>
            <a:r>
              <a:rPr lang="ja-JP" altLang="en-US" sz="1900" dirty="0"/>
              <a:t>（</a:t>
            </a:r>
            <a:r>
              <a:rPr lang="en-US" altLang="ja-JP" sz="1900" dirty="0"/>
              <a:t>Mock Inspection</a:t>
            </a:r>
            <a:r>
              <a:rPr lang="ja-JP" altLang="en-US" sz="1900" dirty="0"/>
              <a:t>は、“広く浅く”質問する。）</a:t>
            </a:r>
            <a:endParaRPr lang="en-US" altLang="ja-JP" sz="1900" dirty="0"/>
          </a:p>
          <a:p>
            <a:pPr marL="93663" indent="0">
              <a:lnSpc>
                <a:spcPct val="90000"/>
              </a:lnSpc>
              <a:spcBef>
                <a:spcPts val="600"/>
              </a:spcBef>
              <a:buNone/>
              <a:defRPr/>
            </a:pPr>
            <a:r>
              <a:rPr lang="ja-JP" altLang="en-US" sz="1900" dirty="0"/>
              <a:t>例） 苦情一覧表をチェック</a:t>
            </a:r>
            <a:endParaRPr lang="en-US" altLang="ja-JP" sz="1900" dirty="0"/>
          </a:p>
          <a:p>
            <a:pPr marL="93663" indent="0">
              <a:lnSpc>
                <a:spcPct val="90000"/>
              </a:lnSpc>
              <a:spcBef>
                <a:spcPts val="600"/>
              </a:spcBef>
              <a:buNone/>
              <a:defRPr/>
            </a:pPr>
            <a:r>
              <a:rPr lang="ja-JP" altLang="en-US" sz="1900" dirty="0"/>
              <a:t>       ある顧客苦情に関して、</a:t>
            </a:r>
            <a:endParaRPr lang="en-US" altLang="ja-JP" sz="1900" dirty="0"/>
          </a:p>
          <a:p>
            <a:pPr marL="93663" indent="0">
              <a:lnSpc>
                <a:spcPct val="90000"/>
              </a:lnSpc>
              <a:spcBef>
                <a:spcPts val="600"/>
              </a:spcBef>
              <a:buNone/>
              <a:defRPr/>
            </a:pPr>
            <a:r>
              <a:rPr lang="en-US" altLang="ja-JP" sz="1900" dirty="0"/>
              <a:t>       </a:t>
            </a:r>
            <a:r>
              <a:rPr lang="ja-JP" altLang="en-US" sz="1900" dirty="0"/>
              <a:t>いつ、苦情を受け取ったか</a:t>
            </a:r>
            <a:endParaRPr lang="en-US" altLang="ja-JP" sz="1900" dirty="0"/>
          </a:p>
          <a:p>
            <a:pPr marL="93663" indent="0">
              <a:lnSpc>
                <a:spcPct val="90000"/>
              </a:lnSpc>
              <a:spcBef>
                <a:spcPts val="600"/>
              </a:spcBef>
              <a:buNone/>
              <a:defRPr/>
            </a:pPr>
            <a:r>
              <a:rPr lang="en-US" altLang="ja-JP" sz="1900" dirty="0"/>
              <a:t>       </a:t>
            </a:r>
            <a:r>
              <a:rPr lang="ja-JP" altLang="en-US" sz="1900" dirty="0"/>
              <a:t>原因調査を行ったか</a:t>
            </a:r>
            <a:endParaRPr lang="en-US" altLang="ja-JP" sz="1900" dirty="0"/>
          </a:p>
          <a:p>
            <a:pPr marL="93663" lvl="1" indent="0">
              <a:lnSpc>
                <a:spcPct val="90000"/>
              </a:lnSpc>
              <a:spcBef>
                <a:spcPts val="600"/>
              </a:spcBef>
              <a:buClr>
                <a:schemeClr val="accent1"/>
              </a:buClr>
              <a:buNone/>
              <a:defRPr/>
            </a:pPr>
            <a:r>
              <a:rPr lang="ja-JP" altLang="en-US" sz="1900" dirty="0"/>
              <a:t>　　　</a:t>
            </a:r>
            <a:r>
              <a:rPr lang="en-US" altLang="ja-JP" sz="1900" dirty="0"/>
              <a:t>MDR</a:t>
            </a:r>
            <a:r>
              <a:rPr lang="ja-JP" altLang="en-US" sz="1900" dirty="0"/>
              <a:t>（有害事象報告）の要否を判断したか</a:t>
            </a:r>
            <a:endParaRPr lang="en-US" altLang="ja-JP" sz="1900" dirty="0"/>
          </a:p>
          <a:p>
            <a:pPr marL="93663" lvl="1" indent="0">
              <a:lnSpc>
                <a:spcPct val="90000"/>
              </a:lnSpc>
              <a:spcBef>
                <a:spcPts val="600"/>
              </a:spcBef>
              <a:buClr>
                <a:schemeClr val="accent1"/>
              </a:buClr>
              <a:buNone/>
              <a:defRPr/>
            </a:pPr>
            <a:r>
              <a:rPr lang="ja-JP" altLang="en-US" sz="1900" dirty="0"/>
              <a:t>　　　顧客へどのように回答したか</a:t>
            </a:r>
            <a:endParaRPr lang="en-US" altLang="ja-JP" sz="1900" dirty="0"/>
          </a:p>
          <a:p>
            <a:pPr marL="93663" lvl="1" indent="0">
              <a:lnSpc>
                <a:spcPct val="90000"/>
              </a:lnSpc>
              <a:spcBef>
                <a:spcPts val="600"/>
              </a:spcBef>
              <a:buClr>
                <a:schemeClr val="accent1"/>
              </a:buClr>
              <a:buNone/>
              <a:defRPr/>
            </a:pPr>
            <a:r>
              <a:rPr lang="en-US" altLang="ja-JP" sz="1900" dirty="0"/>
              <a:t>       CAPA</a:t>
            </a:r>
            <a:r>
              <a:rPr lang="ja-JP" altLang="en-US" sz="1900" dirty="0"/>
              <a:t>を実施したか</a:t>
            </a:r>
            <a:endParaRPr lang="en-US" altLang="ja-JP" sz="1900" dirty="0"/>
          </a:p>
          <a:p>
            <a:pPr marL="93663" indent="0">
              <a:lnSpc>
                <a:spcPct val="90000"/>
              </a:lnSpc>
              <a:spcBef>
                <a:spcPts val="600"/>
              </a:spcBef>
              <a:buNone/>
              <a:defRPr/>
            </a:pPr>
            <a:r>
              <a:rPr lang="ja-JP" altLang="en-US" sz="1900" dirty="0"/>
              <a:t>　　　根本的な原因は何であったか</a:t>
            </a:r>
            <a:endParaRPr lang="en-US" altLang="ja-JP" sz="1900" dirty="0"/>
          </a:p>
          <a:p>
            <a:pPr marL="93663" indent="0">
              <a:lnSpc>
                <a:spcPct val="90000"/>
              </a:lnSpc>
              <a:spcBef>
                <a:spcPts val="600"/>
              </a:spcBef>
              <a:buNone/>
              <a:defRPr/>
            </a:pPr>
            <a:r>
              <a:rPr lang="ja-JP" altLang="en-US" sz="1900" dirty="0"/>
              <a:t>　　　手順書（またはその他関連資料）の何を変更したか</a:t>
            </a:r>
            <a:endParaRPr lang="en-US" altLang="ja-JP" sz="1900" dirty="0"/>
          </a:p>
          <a:p>
            <a:pPr marL="93663" indent="0">
              <a:lnSpc>
                <a:spcPct val="90000"/>
              </a:lnSpc>
              <a:spcBef>
                <a:spcPts val="600"/>
              </a:spcBef>
              <a:buNone/>
              <a:defRPr/>
            </a:pPr>
            <a:r>
              <a:rPr lang="ja-JP" altLang="en-US" sz="1900" dirty="0"/>
              <a:t>　　　変更後の手順書に関して、教育訓練をいつ、誰に実施したか</a:t>
            </a:r>
            <a:endParaRPr lang="en-US" altLang="ja-JP" sz="1900" dirty="0"/>
          </a:p>
        </p:txBody>
      </p:sp>
      <p:pic>
        <p:nvPicPr>
          <p:cNvPr id="6146" name="Picture 2" descr="C:\Users\koichi\AppData\Local\Microsoft\Windows\Temporary Internet Files\Content.IE5\NYY4K1IW\MC90031078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1473" y="2149215"/>
            <a:ext cx="1814170" cy="1794053"/>
          </a:xfrm>
          <a:prstGeom prst="rect">
            <a:avLst/>
          </a:prstGeom>
          <a:noFill/>
          <a:extLst>
            <a:ext uri="{909E8E84-426E-40DD-AFC4-6F175D3DCCD1}">
              <a14:hiddenFill xmlns:a14="http://schemas.microsoft.com/office/drawing/2010/main">
                <a:solidFill>
                  <a:srgbClr val="FFFFFF"/>
                </a:solidFill>
              </a14:hiddenFill>
            </a:ext>
          </a:extLst>
        </p:spPr>
      </p:pic>
      <p:sp>
        <p:nvSpPr>
          <p:cNvPr id="2" name="下矢印 1"/>
          <p:cNvSpPr/>
          <p:nvPr/>
        </p:nvSpPr>
        <p:spPr bwMode="auto">
          <a:xfrm>
            <a:off x="5607734" y="5243314"/>
            <a:ext cx="990600" cy="363628"/>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pPr>
              <a:spcBef>
                <a:spcPct val="50000"/>
              </a:spcBef>
            </a:pPr>
            <a:endParaRPr lang="ja-JP" altLang="en-US">
              <a:solidFill>
                <a:srgbClr val="000000"/>
              </a:solidFill>
            </a:endParaRPr>
          </a:p>
        </p:txBody>
      </p:sp>
      <p:sp>
        <p:nvSpPr>
          <p:cNvPr id="3" name="正方形/長方形 2"/>
          <p:cNvSpPr/>
          <p:nvPr/>
        </p:nvSpPr>
        <p:spPr>
          <a:xfrm>
            <a:off x="4842261" y="5702389"/>
            <a:ext cx="2541343"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spcBef>
                <a:spcPct val="50000"/>
              </a:spcBef>
            </a:pPr>
            <a:r>
              <a:rPr lang="ja-JP" altLang="en-US" sz="2400" dirty="0">
                <a:solidFill>
                  <a:srgbClr val="FF0000"/>
                </a:solidFill>
              </a:rPr>
              <a:t>情報の連携が重要</a:t>
            </a:r>
          </a:p>
        </p:txBody>
      </p:sp>
    </p:spTree>
    <p:custDataLst>
      <p:tags r:id="rId1"/>
    </p:custDataLst>
    <p:extLst>
      <p:ext uri="{BB962C8B-B14F-4D97-AF65-F5344CB8AC3E}">
        <p14:creationId xmlns:p14="http://schemas.microsoft.com/office/powerpoint/2010/main" val="184345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ChangeArrowheads="1"/>
          </p:cNvSpPr>
          <p:nvPr/>
        </p:nvSpPr>
        <p:spPr bwMode="auto">
          <a:xfrm>
            <a:off x="623888" y="1052513"/>
            <a:ext cx="5156730" cy="5137150"/>
          </a:xfrm>
          <a:prstGeom prst="rect">
            <a:avLst/>
          </a:prstGeom>
          <a:ln/>
        </p:spPr>
        <p:style>
          <a:lnRef idx="2">
            <a:schemeClr val="dk1"/>
          </a:lnRef>
          <a:fillRef idx="1">
            <a:schemeClr val="lt1"/>
          </a:fillRef>
          <a:effectRef idx="0">
            <a:schemeClr val="dk1"/>
          </a:effectRef>
          <a:fontRef idx="minor">
            <a:schemeClr val="dk1"/>
          </a:fontRef>
        </p:style>
        <p:txBody>
          <a:bodyPr/>
          <a:lstStyle/>
          <a:p>
            <a:pPr>
              <a:spcBef>
                <a:spcPct val="50000"/>
              </a:spcBef>
              <a:defRPr/>
            </a:pPr>
            <a:r>
              <a:rPr lang="ja-JP" altLang="ja-JP" sz="1600" dirty="0"/>
              <a:t>サブパート</a:t>
            </a:r>
            <a:r>
              <a:rPr lang="en-US" altLang="ja-JP" sz="1600" dirty="0"/>
              <a:t>A</a:t>
            </a:r>
            <a:r>
              <a:rPr lang="ja-JP" altLang="ja-JP" sz="1600" dirty="0"/>
              <a:t>　－　総則</a:t>
            </a:r>
          </a:p>
          <a:p>
            <a:pPr lvl="1">
              <a:spcBef>
                <a:spcPct val="50000"/>
              </a:spcBef>
              <a:defRPr/>
            </a:pPr>
            <a:r>
              <a:rPr lang="en-US" altLang="ja-JP" sz="1600" dirty="0"/>
              <a:t>820.1</a:t>
            </a:r>
            <a:r>
              <a:rPr lang="ja-JP" altLang="ja-JP" sz="1600" dirty="0"/>
              <a:t>　　　　適用範囲</a:t>
            </a:r>
          </a:p>
          <a:p>
            <a:pPr lvl="1">
              <a:spcBef>
                <a:spcPct val="50000"/>
              </a:spcBef>
              <a:defRPr/>
            </a:pPr>
            <a:r>
              <a:rPr lang="en-US" altLang="ja-JP" sz="1600" dirty="0"/>
              <a:t>820.3</a:t>
            </a:r>
            <a:r>
              <a:rPr lang="ja-JP" altLang="ja-JP" sz="1600" dirty="0"/>
              <a:t>　　　　用語の意味</a:t>
            </a:r>
          </a:p>
          <a:p>
            <a:pPr lvl="1">
              <a:spcBef>
                <a:spcPct val="50000"/>
              </a:spcBef>
              <a:defRPr/>
            </a:pPr>
            <a:r>
              <a:rPr lang="en-US" altLang="ja-JP" sz="1600" dirty="0"/>
              <a:t>820.5</a:t>
            </a:r>
            <a:r>
              <a:rPr lang="ja-JP" altLang="ja-JP" sz="1600" dirty="0"/>
              <a:t>　　　　品質システム</a:t>
            </a:r>
          </a:p>
          <a:p>
            <a:pPr>
              <a:spcBef>
                <a:spcPct val="50000"/>
              </a:spcBef>
              <a:defRPr/>
            </a:pPr>
            <a:r>
              <a:rPr lang="ja-JP" altLang="ja-JP" sz="1600" dirty="0"/>
              <a:t>サブパート</a:t>
            </a:r>
            <a:r>
              <a:rPr lang="en-US" altLang="ja-JP" sz="1600" dirty="0"/>
              <a:t>B</a:t>
            </a:r>
            <a:r>
              <a:rPr lang="ja-JP" altLang="ja-JP" sz="1600" dirty="0"/>
              <a:t>　－　品質システム要求事項</a:t>
            </a:r>
          </a:p>
          <a:p>
            <a:pPr lvl="1">
              <a:spcBef>
                <a:spcPct val="50000"/>
              </a:spcBef>
              <a:defRPr/>
            </a:pPr>
            <a:r>
              <a:rPr lang="en-US" altLang="ja-JP" sz="1600" dirty="0"/>
              <a:t>820.20</a:t>
            </a:r>
            <a:r>
              <a:rPr lang="ja-JP" altLang="ja-JP" sz="1600" dirty="0"/>
              <a:t>　　　経営幹部の責任</a:t>
            </a:r>
          </a:p>
          <a:p>
            <a:pPr lvl="1">
              <a:spcBef>
                <a:spcPct val="50000"/>
              </a:spcBef>
              <a:defRPr/>
            </a:pPr>
            <a:r>
              <a:rPr lang="en-US" altLang="ja-JP" sz="1600" dirty="0"/>
              <a:t>820.22</a:t>
            </a:r>
            <a:r>
              <a:rPr lang="ja-JP" altLang="ja-JP" sz="1600" dirty="0"/>
              <a:t>　　　品質監査</a:t>
            </a:r>
          </a:p>
          <a:p>
            <a:pPr lvl="1">
              <a:spcBef>
                <a:spcPct val="50000"/>
              </a:spcBef>
              <a:defRPr/>
            </a:pPr>
            <a:r>
              <a:rPr lang="en-US" altLang="ja-JP" sz="1600" dirty="0"/>
              <a:t>820.25</a:t>
            </a:r>
            <a:r>
              <a:rPr lang="ja-JP" altLang="ja-JP" sz="1600" dirty="0"/>
              <a:t>　　　要員</a:t>
            </a:r>
          </a:p>
          <a:p>
            <a:pPr>
              <a:spcBef>
                <a:spcPct val="50000"/>
              </a:spcBef>
              <a:defRPr/>
            </a:pPr>
            <a:r>
              <a:rPr lang="ja-JP" altLang="ja-JP" sz="1600" dirty="0"/>
              <a:t>サブパート</a:t>
            </a:r>
            <a:r>
              <a:rPr lang="en-US" altLang="ja-JP" sz="1600" dirty="0"/>
              <a:t>C</a:t>
            </a:r>
            <a:r>
              <a:rPr lang="ja-JP" altLang="ja-JP" sz="1600" dirty="0"/>
              <a:t>　－　設計管理</a:t>
            </a:r>
          </a:p>
          <a:p>
            <a:pPr lvl="1">
              <a:spcBef>
                <a:spcPct val="50000"/>
              </a:spcBef>
              <a:defRPr/>
            </a:pPr>
            <a:r>
              <a:rPr lang="en-US" altLang="ja-JP" sz="1600" dirty="0"/>
              <a:t>820.30</a:t>
            </a:r>
            <a:r>
              <a:rPr lang="ja-JP" altLang="ja-JP" sz="1600" dirty="0"/>
              <a:t>　　　設計管理</a:t>
            </a:r>
          </a:p>
          <a:p>
            <a:pPr>
              <a:spcBef>
                <a:spcPct val="50000"/>
              </a:spcBef>
              <a:defRPr/>
            </a:pPr>
            <a:r>
              <a:rPr lang="ja-JP" altLang="ja-JP" sz="1600" dirty="0"/>
              <a:t>サブパート</a:t>
            </a:r>
            <a:r>
              <a:rPr lang="en-US" altLang="ja-JP" sz="1600" dirty="0"/>
              <a:t>D</a:t>
            </a:r>
            <a:r>
              <a:rPr lang="ja-JP" altLang="ja-JP" sz="1600" dirty="0"/>
              <a:t>　－　文書管理</a:t>
            </a:r>
          </a:p>
          <a:p>
            <a:pPr lvl="1">
              <a:spcBef>
                <a:spcPct val="50000"/>
              </a:spcBef>
              <a:defRPr/>
            </a:pPr>
            <a:r>
              <a:rPr lang="en-US" altLang="ja-JP" sz="1600" dirty="0"/>
              <a:t>820.40</a:t>
            </a:r>
            <a:r>
              <a:rPr lang="ja-JP" altLang="ja-JP" sz="1600" dirty="0"/>
              <a:t>　　　文書管理</a:t>
            </a:r>
          </a:p>
          <a:p>
            <a:pPr>
              <a:spcBef>
                <a:spcPct val="50000"/>
              </a:spcBef>
              <a:defRPr/>
            </a:pPr>
            <a:r>
              <a:rPr lang="ja-JP" altLang="ja-JP" sz="1600" dirty="0"/>
              <a:t>サブパート</a:t>
            </a:r>
            <a:r>
              <a:rPr lang="en-US" altLang="ja-JP" sz="1600" dirty="0"/>
              <a:t>E</a:t>
            </a:r>
            <a:r>
              <a:rPr lang="ja-JP" altLang="ja-JP" sz="1600" dirty="0"/>
              <a:t>　－　購買管理</a:t>
            </a:r>
          </a:p>
          <a:p>
            <a:pPr lvl="1">
              <a:spcBef>
                <a:spcPct val="50000"/>
              </a:spcBef>
              <a:defRPr/>
            </a:pPr>
            <a:r>
              <a:rPr lang="en-US" altLang="ja-JP" sz="1600" dirty="0"/>
              <a:t>820.50</a:t>
            </a:r>
            <a:r>
              <a:rPr lang="ja-JP" altLang="ja-JP" sz="1600" dirty="0"/>
              <a:t>　　　購買管理</a:t>
            </a:r>
          </a:p>
        </p:txBody>
      </p:sp>
      <p:sp>
        <p:nvSpPr>
          <p:cNvPr id="59395" name="タイトル 1"/>
          <p:cNvSpPr>
            <a:spLocks noGrp="1"/>
          </p:cNvSpPr>
          <p:nvPr>
            <p:ph type="title" idx="4294967295"/>
          </p:nvPr>
        </p:nvSpPr>
        <p:spPr/>
        <p:txBody>
          <a:bodyPr/>
          <a:lstStyle/>
          <a:p>
            <a:r>
              <a:rPr kumimoji="1" lang="en-US" altLang="ja-JP" dirty="0"/>
              <a:t>21 CFR Part 820 QSR</a:t>
            </a:r>
            <a:endParaRPr kumimoji="1" lang="ja-JP" altLang="en-US" dirty="0"/>
          </a:p>
        </p:txBody>
      </p:sp>
      <p:sp>
        <p:nvSpPr>
          <p:cNvPr id="4" name="Rectangle 2"/>
          <p:cNvSpPr>
            <a:spLocks noChangeArrowheads="1"/>
          </p:cNvSpPr>
          <p:nvPr/>
        </p:nvSpPr>
        <p:spPr bwMode="auto">
          <a:xfrm>
            <a:off x="6097589" y="1052513"/>
            <a:ext cx="5407024" cy="5137150"/>
          </a:xfrm>
          <a:prstGeom prst="rect">
            <a:avLst/>
          </a:prstGeom>
          <a:ln/>
        </p:spPr>
        <p:style>
          <a:lnRef idx="2">
            <a:schemeClr val="dk1"/>
          </a:lnRef>
          <a:fillRef idx="1">
            <a:schemeClr val="lt1"/>
          </a:fillRef>
          <a:effectRef idx="0">
            <a:schemeClr val="dk1"/>
          </a:effectRef>
          <a:fontRef idx="minor">
            <a:schemeClr val="dk1"/>
          </a:fontRef>
        </p:style>
        <p:txBody>
          <a:bodyPr/>
          <a:lstStyle/>
          <a:p>
            <a:pPr>
              <a:spcBef>
                <a:spcPct val="50000"/>
              </a:spcBef>
              <a:defRPr/>
            </a:pPr>
            <a:r>
              <a:rPr lang="ja-JP" altLang="ja-JP" sz="1600" dirty="0"/>
              <a:t>サブパート</a:t>
            </a:r>
            <a:r>
              <a:rPr lang="en-US" altLang="ja-JP" sz="1600" dirty="0"/>
              <a:t>F</a:t>
            </a:r>
            <a:r>
              <a:rPr lang="ja-JP" altLang="ja-JP" sz="1600" dirty="0"/>
              <a:t>　－　識別及びトレーサビリティ</a:t>
            </a:r>
          </a:p>
          <a:p>
            <a:pPr lvl="1">
              <a:spcBef>
                <a:spcPct val="50000"/>
              </a:spcBef>
              <a:defRPr/>
            </a:pPr>
            <a:r>
              <a:rPr lang="en-US" altLang="ja-JP" sz="1600" dirty="0"/>
              <a:t>820.60</a:t>
            </a:r>
            <a:r>
              <a:rPr lang="ja-JP" altLang="ja-JP" sz="1600" dirty="0"/>
              <a:t>　　　識別</a:t>
            </a:r>
          </a:p>
          <a:p>
            <a:pPr lvl="1">
              <a:spcBef>
                <a:spcPct val="50000"/>
              </a:spcBef>
              <a:defRPr/>
            </a:pPr>
            <a:r>
              <a:rPr lang="en-US" altLang="ja-JP" sz="1600" dirty="0"/>
              <a:t>820.65</a:t>
            </a:r>
            <a:r>
              <a:rPr lang="ja-JP" altLang="ja-JP" sz="1600" dirty="0"/>
              <a:t>　　　トレーサビリティ</a:t>
            </a:r>
          </a:p>
          <a:p>
            <a:pPr>
              <a:spcBef>
                <a:spcPct val="50000"/>
              </a:spcBef>
              <a:defRPr/>
            </a:pPr>
            <a:r>
              <a:rPr lang="ja-JP" altLang="ja-JP" sz="1600" dirty="0"/>
              <a:t>サブパート</a:t>
            </a:r>
            <a:r>
              <a:rPr lang="en-US" altLang="ja-JP" sz="1600" dirty="0"/>
              <a:t>G</a:t>
            </a:r>
            <a:r>
              <a:rPr lang="ja-JP" altLang="ja-JP" sz="1600" dirty="0"/>
              <a:t>　－　生産及び工程の管理</a:t>
            </a:r>
          </a:p>
          <a:p>
            <a:pPr lvl="1">
              <a:spcBef>
                <a:spcPct val="50000"/>
              </a:spcBef>
              <a:defRPr/>
            </a:pPr>
            <a:r>
              <a:rPr lang="en-US" altLang="ja-JP" sz="1600" dirty="0"/>
              <a:t>820.70</a:t>
            </a:r>
            <a:r>
              <a:rPr lang="ja-JP" altLang="ja-JP" sz="1600" dirty="0"/>
              <a:t>　　　生産及び工程の管理</a:t>
            </a:r>
          </a:p>
          <a:p>
            <a:pPr lvl="1">
              <a:spcBef>
                <a:spcPct val="50000"/>
              </a:spcBef>
              <a:defRPr/>
            </a:pPr>
            <a:r>
              <a:rPr lang="en-US" altLang="ja-JP" sz="1600" dirty="0"/>
              <a:t>820.72</a:t>
            </a:r>
            <a:r>
              <a:rPr lang="ja-JP" altLang="ja-JP" sz="1600" dirty="0"/>
              <a:t>　　　検査、測定及び試験装置</a:t>
            </a:r>
          </a:p>
          <a:p>
            <a:pPr lvl="1">
              <a:spcBef>
                <a:spcPct val="50000"/>
              </a:spcBef>
              <a:defRPr/>
            </a:pPr>
            <a:r>
              <a:rPr lang="en-US" altLang="ja-JP" sz="1600" dirty="0"/>
              <a:t>820.75</a:t>
            </a:r>
            <a:r>
              <a:rPr lang="ja-JP" altLang="ja-JP" sz="1600" dirty="0"/>
              <a:t>　　　工程の妥当性確認</a:t>
            </a:r>
          </a:p>
          <a:p>
            <a:pPr>
              <a:spcBef>
                <a:spcPct val="50000"/>
              </a:spcBef>
              <a:defRPr/>
            </a:pPr>
            <a:r>
              <a:rPr lang="ja-JP" altLang="ja-JP" sz="1600" dirty="0"/>
              <a:t>サブパート</a:t>
            </a:r>
            <a:r>
              <a:rPr lang="en-US" altLang="ja-JP" sz="1600" dirty="0"/>
              <a:t>H</a:t>
            </a:r>
            <a:r>
              <a:rPr lang="ja-JP" altLang="ja-JP" sz="1600" dirty="0"/>
              <a:t>　－　受入れ活動</a:t>
            </a:r>
          </a:p>
          <a:p>
            <a:pPr lvl="1">
              <a:spcBef>
                <a:spcPct val="50000"/>
              </a:spcBef>
              <a:defRPr/>
            </a:pPr>
            <a:r>
              <a:rPr lang="en-US" altLang="ja-JP" sz="1600" dirty="0"/>
              <a:t>820.80</a:t>
            </a:r>
            <a:r>
              <a:rPr lang="ja-JP" altLang="ja-JP" sz="1600" dirty="0"/>
              <a:t>　　　受領、工程中及び完成機器の受入れ</a:t>
            </a:r>
          </a:p>
          <a:p>
            <a:pPr lvl="1">
              <a:spcBef>
                <a:spcPct val="50000"/>
              </a:spcBef>
              <a:defRPr/>
            </a:pPr>
            <a:r>
              <a:rPr lang="en-US" altLang="ja-JP" sz="1600" dirty="0"/>
              <a:t>820.86</a:t>
            </a:r>
            <a:r>
              <a:rPr lang="ja-JP" altLang="ja-JP" sz="1600" dirty="0"/>
              <a:t>　　　受入れの状態</a:t>
            </a:r>
          </a:p>
          <a:p>
            <a:pPr>
              <a:spcBef>
                <a:spcPct val="50000"/>
              </a:spcBef>
              <a:defRPr/>
            </a:pPr>
            <a:r>
              <a:rPr lang="ja-JP" altLang="ja-JP" sz="1600" dirty="0"/>
              <a:t>サブパート</a:t>
            </a:r>
            <a:r>
              <a:rPr lang="en-US" altLang="ja-JP" sz="1600" dirty="0"/>
              <a:t>I</a:t>
            </a:r>
            <a:r>
              <a:rPr lang="ja-JP" altLang="ja-JP" sz="1600" dirty="0"/>
              <a:t>　－　 不適合品</a:t>
            </a:r>
          </a:p>
          <a:p>
            <a:pPr lvl="1">
              <a:spcBef>
                <a:spcPct val="50000"/>
              </a:spcBef>
              <a:defRPr/>
            </a:pPr>
            <a:r>
              <a:rPr lang="en-US" altLang="ja-JP" sz="1600" dirty="0"/>
              <a:t>820.90      </a:t>
            </a:r>
            <a:r>
              <a:rPr lang="ja-JP" altLang="ja-JP" sz="1600" dirty="0"/>
              <a:t>不適合品</a:t>
            </a:r>
          </a:p>
          <a:p>
            <a:pPr>
              <a:spcBef>
                <a:spcPct val="50000"/>
              </a:spcBef>
              <a:defRPr/>
            </a:pPr>
            <a:r>
              <a:rPr lang="ja-JP" altLang="ja-JP" sz="1600" dirty="0"/>
              <a:t>サブパート</a:t>
            </a:r>
            <a:r>
              <a:rPr lang="en-US" altLang="ja-JP" sz="1600" dirty="0"/>
              <a:t>J</a:t>
            </a:r>
            <a:r>
              <a:rPr lang="ja-JP" altLang="ja-JP" sz="1600" dirty="0"/>
              <a:t>　－　</a:t>
            </a:r>
            <a:r>
              <a:rPr lang="ja-JP" altLang="en-US" sz="1600" dirty="0"/>
              <a:t>是正処置</a:t>
            </a:r>
            <a:r>
              <a:rPr lang="ja-JP" altLang="ja-JP" sz="1600" dirty="0"/>
              <a:t>及び</a:t>
            </a:r>
            <a:r>
              <a:rPr lang="ja-JP" altLang="en-US" sz="1600" dirty="0"/>
              <a:t>予防処置</a:t>
            </a:r>
            <a:endParaRPr lang="ja-JP" altLang="ja-JP" sz="1600" dirty="0"/>
          </a:p>
          <a:p>
            <a:pPr lvl="1">
              <a:spcBef>
                <a:spcPct val="50000"/>
              </a:spcBef>
              <a:defRPr/>
            </a:pPr>
            <a:r>
              <a:rPr lang="en-US" altLang="ja-JP" sz="1600" dirty="0">
                <a:solidFill>
                  <a:srgbClr val="FF0000"/>
                </a:solidFill>
              </a:rPr>
              <a:t>820.100</a:t>
            </a:r>
            <a:r>
              <a:rPr lang="ja-JP" altLang="ja-JP" sz="1600" dirty="0">
                <a:solidFill>
                  <a:srgbClr val="FF0000"/>
                </a:solidFill>
              </a:rPr>
              <a:t>　　</a:t>
            </a:r>
            <a:r>
              <a:rPr lang="ja-JP" altLang="en-US" sz="1600" dirty="0">
                <a:solidFill>
                  <a:srgbClr val="FF0000"/>
                </a:solidFill>
              </a:rPr>
              <a:t>是正処置</a:t>
            </a:r>
            <a:r>
              <a:rPr lang="ja-JP" altLang="ja-JP" sz="1600" dirty="0">
                <a:solidFill>
                  <a:srgbClr val="FF0000"/>
                </a:solidFill>
              </a:rPr>
              <a:t>及び</a:t>
            </a:r>
            <a:r>
              <a:rPr lang="ja-JP" altLang="en-US" sz="1600" dirty="0">
                <a:solidFill>
                  <a:srgbClr val="FF0000"/>
                </a:solidFill>
              </a:rPr>
              <a:t>予防処置</a:t>
            </a:r>
            <a:endParaRPr lang="ja-JP" altLang="ja-JP" sz="1600" dirty="0">
              <a:solidFill>
                <a:srgbClr val="FF0000"/>
              </a:solidFill>
            </a:endParaRPr>
          </a:p>
        </p:txBody>
      </p:sp>
    </p:spTree>
    <p:extLst>
      <p:ext uri="{BB962C8B-B14F-4D97-AF65-F5344CB8AC3E}">
        <p14:creationId xmlns:p14="http://schemas.microsoft.com/office/powerpoint/2010/main" val="2552057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626533" y="1052513"/>
            <a:ext cx="10878080" cy="4932869"/>
          </a:xfrm>
          <a:prstGeom prst="rect">
            <a:avLst/>
          </a:prstGeom>
          <a:ln/>
        </p:spPr>
        <p:style>
          <a:lnRef idx="2">
            <a:schemeClr val="dk1"/>
          </a:lnRef>
          <a:fillRef idx="1">
            <a:schemeClr val="lt1"/>
          </a:fillRef>
          <a:effectRef idx="0">
            <a:schemeClr val="dk1"/>
          </a:effectRef>
          <a:fontRef idx="minor">
            <a:schemeClr val="dk1"/>
          </a:fontRef>
        </p:style>
        <p:txBody>
          <a:bodyPr/>
          <a:lstStyle/>
          <a:p>
            <a:pPr>
              <a:spcBef>
                <a:spcPts val="600"/>
              </a:spcBef>
            </a:pPr>
            <a:r>
              <a:rPr lang="ja-JP" altLang="ja-JP" sz="2400" dirty="0">
                <a:solidFill>
                  <a:schemeClr val="tx1"/>
                </a:solidFill>
              </a:rPr>
              <a:t>§</a:t>
            </a:r>
            <a:r>
              <a:rPr lang="en-US" altLang="ja-JP" sz="2400" dirty="0">
                <a:solidFill>
                  <a:schemeClr val="tx1"/>
                </a:solidFill>
              </a:rPr>
              <a:t>820.100</a:t>
            </a:r>
            <a:r>
              <a:rPr lang="ja-JP" altLang="en-US" sz="2400" dirty="0">
                <a:solidFill>
                  <a:schemeClr val="tx1"/>
                </a:solidFill>
              </a:rPr>
              <a:t> 是正処置</a:t>
            </a:r>
            <a:r>
              <a:rPr lang="ja-JP" altLang="ja-JP" sz="2400" dirty="0">
                <a:solidFill>
                  <a:schemeClr val="tx1"/>
                </a:solidFill>
              </a:rPr>
              <a:t>及び</a:t>
            </a:r>
            <a:r>
              <a:rPr lang="ja-JP" altLang="en-US" sz="2400" dirty="0">
                <a:solidFill>
                  <a:schemeClr val="tx1"/>
                </a:solidFill>
              </a:rPr>
              <a:t>予防処置</a:t>
            </a:r>
            <a:endParaRPr lang="ja-JP" altLang="ja-JP" sz="2400" dirty="0">
              <a:solidFill>
                <a:schemeClr val="tx1"/>
              </a:solidFill>
            </a:endParaRPr>
          </a:p>
          <a:p>
            <a:pPr marL="342900" indent="-342900">
              <a:spcBef>
                <a:spcPts val="600"/>
              </a:spcBef>
              <a:buAutoNum type="alphaLcParenBoth"/>
            </a:pPr>
            <a:r>
              <a:rPr lang="ja-JP" altLang="ja-JP" sz="2400" dirty="0">
                <a:solidFill>
                  <a:schemeClr val="tx1"/>
                </a:solidFill>
              </a:rPr>
              <a:t>各製造業者は手順を確立し維持し、</a:t>
            </a:r>
            <a:r>
              <a:rPr lang="ja-JP" altLang="en-US" sz="2400" dirty="0">
                <a:solidFill>
                  <a:schemeClr val="tx1"/>
                </a:solidFill>
              </a:rPr>
              <a:t>是正処置</a:t>
            </a:r>
            <a:r>
              <a:rPr lang="ja-JP" altLang="ja-JP" sz="2400" dirty="0">
                <a:solidFill>
                  <a:schemeClr val="tx1"/>
                </a:solidFill>
              </a:rPr>
              <a:t>及び</a:t>
            </a:r>
            <a:r>
              <a:rPr lang="ja-JP" altLang="en-US" sz="2400" dirty="0">
                <a:solidFill>
                  <a:schemeClr val="tx1"/>
                </a:solidFill>
              </a:rPr>
              <a:t>予防処置</a:t>
            </a:r>
            <a:r>
              <a:rPr lang="ja-JP" altLang="ja-JP" sz="2400" dirty="0">
                <a:solidFill>
                  <a:schemeClr val="tx1"/>
                </a:solidFill>
              </a:rPr>
              <a:t>を実施すること。手順には下記の要求事項を含むこと。</a:t>
            </a:r>
          </a:p>
          <a:p>
            <a:pPr marL="800100" lvl="1" indent="-342900">
              <a:spcBef>
                <a:spcPts val="600"/>
              </a:spcBef>
              <a:buAutoNum type="arabicParenBoth"/>
            </a:pPr>
            <a:r>
              <a:rPr lang="ja-JP" altLang="ja-JP" sz="2400" dirty="0">
                <a:solidFill>
                  <a:schemeClr val="tx1"/>
                </a:solidFill>
              </a:rPr>
              <a:t>工程・作業・特別採用・品質監査報告・品質記録・サービス記録・苦情・返品及びその他の</a:t>
            </a:r>
            <a:r>
              <a:rPr lang="ja-JP" altLang="ja-JP" sz="2400" dirty="0">
                <a:solidFill>
                  <a:schemeClr val="accent1"/>
                </a:solidFill>
              </a:rPr>
              <a:t>情報源</a:t>
            </a:r>
            <a:r>
              <a:rPr lang="ja-JP" altLang="ja-JP" sz="2400" dirty="0">
                <a:solidFill>
                  <a:schemeClr val="tx1"/>
                </a:solidFill>
              </a:rPr>
              <a:t>から得た品質データに対して分析を行い、製品の不適合の現存の原因及び潜在原因、</a:t>
            </a:r>
            <a:r>
              <a:rPr lang="ja-JP" altLang="en-US" sz="2400" dirty="0">
                <a:solidFill>
                  <a:schemeClr val="tx1"/>
                </a:solidFill>
              </a:rPr>
              <a:t>または</a:t>
            </a:r>
            <a:r>
              <a:rPr lang="ja-JP" altLang="ja-JP" sz="2400" dirty="0">
                <a:solidFill>
                  <a:schemeClr val="tx1"/>
                </a:solidFill>
              </a:rPr>
              <a:t>その他の品質問題を</a:t>
            </a:r>
            <a:r>
              <a:rPr lang="ja-JP" altLang="ja-JP" sz="2400" dirty="0">
                <a:solidFill>
                  <a:srgbClr val="FF0000"/>
                </a:solidFill>
              </a:rPr>
              <a:t>識別</a:t>
            </a:r>
            <a:r>
              <a:rPr lang="ja-JP" altLang="ja-JP" sz="2400" dirty="0">
                <a:solidFill>
                  <a:schemeClr val="tx1"/>
                </a:solidFill>
              </a:rPr>
              <a:t>する。必要な場合</a:t>
            </a:r>
            <a:r>
              <a:rPr lang="ja-JP" altLang="en-US" sz="2400" dirty="0">
                <a:solidFill>
                  <a:schemeClr val="tx1"/>
                </a:solidFill>
              </a:rPr>
              <a:t>、</a:t>
            </a:r>
            <a:r>
              <a:rPr lang="ja-JP" altLang="ja-JP" sz="2400" dirty="0">
                <a:solidFill>
                  <a:schemeClr val="tx1"/>
                </a:solidFill>
              </a:rPr>
              <a:t>適切な</a:t>
            </a:r>
            <a:r>
              <a:rPr lang="ja-JP" altLang="ja-JP" sz="2400" dirty="0">
                <a:solidFill>
                  <a:srgbClr val="FF0000"/>
                </a:solidFill>
              </a:rPr>
              <a:t>統計的手法</a:t>
            </a:r>
            <a:r>
              <a:rPr lang="ja-JP" altLang="ja-JP" sz="2400" dirty="0">
                <a:solidFill>
                  <a:schemeClr val="tx1"/>
                </a:solidFill>
              </a:rPr>
              <a:t>を使用して再発している品質問題を検出する。</a:t>
            </a:r>
            <a:endParaRPr lang="en-US" altLang="ja-JP" sz="2400" dirty="0">
              <a:solidFill>
                <a:schemeClr val="tx1"/>
              </a:solidFill>
            </a:endParaRPr>
          </a:p>
          <a:p>
            <a:pPr marL="800100" lvl="1" indent="-342900">
              <a:spcBef>
                <a:spcPts val="600"/>
              </a:spcBef>
              <a:buAutoNum type="arabicParenBoth"/>
            </a:pPr>
            <a:r>
              <a:rPr lang="ja-JP" altLang="ja-JP" sz="2400" dirty="0">
                <a:solidFill>
                  <a:schemeClr val="tx1"/>
                </a:solidFill>
              </a:rPr>
              <a:t>製品、工程、及び品質システムに関する不適合の</a:t>
            </a:r>
            <a:r>
              <a:rPr lang="ja-JP" altLang="ja-JP" sz="2400" dirty="0">
                <a:solidFill>
                  <a:srgbClr val="FF0000"/>
                </a:solidFill>
              </a:rPr>
              <a:t>原因を調査</a:t>
            </a:r>
            <a:r>
              <a:rPr lang="ja-JP" altLang="ja-JP" sz="2400" dirty="0">
                <a:solidFill>
                  <a:schemeClr val="tx1"/>
                </a:solidFill>
              </a:rPr>
              <a:t>する。</a:t>
            </a:r>
            <a:endParaRPr lang="en-US" altLang="ja-JP" sz="2400" dirty="0">
              <a:solidFill>
                <a:schemeClr val="tx1"/>
              </a:solidFill>
            </a:endParaRPr>
          </a:p>
          <a:p>
            <a:pPr marL="800100" lvl="1" indent="-342900">
              <a:spcBef>
                <a:spcPts val="600"/>
              </a:spcBef>
              <a:buAutoNum type="arabicParenBoth"/>
            </a:pPr>
            <a:r>
              <a:rPr lang="ja-JP" altLang="ja-JP" sz="2400" dirty="0">
                <a:solidFill>
                  <a:schemeClr val="tx1"/>
                </a:solidFill>
              </a:rPr>
              <a:t>不適合品の再発及びその他の品質問題を是正し予防するため必要な</a:t>
            </a:r>
            <a:r>
              <a:rPr lang="ja-JP" altLang="ja-JP" sz="2400" dirty="0">
                <a:solidFill>
                  <a:srgbClr val="FF0000"/>
                </a:solidFill>
              </a:rPr>
              <a:t>処置を識別</a:t>
            </a:r>
            <a:r>
              <a:rPr lang="ja-JP" altLang="ja-JP" sz="2400" dirty="0">
                <a:solidFill>
                  <a:schemeClr val="tx1"/>
                </a:solidFill>
              </a:rPr>
              <a:t>する。</a:t>
            </a:r>
            <a:endParaRPr lang="en-US" altLang="ja-JP" sz="2400" dirty="0">
              <a:solidFill>
                <a:schemeClr val="tx1"/>
              </a:solidFill>
            </a:endParaRPr>
          </a:p>
          <a:p>
            <a:pPr marL="800100" lvl="1" indent="-342900">
              <a:spcBef>
                <a:spcPts val="600"/>
              </a:spcBef>
              <a:buAutoNum type="arabicParenBoth"/>
            </a:pPr>
            <a:r>
              <a:rPr lang="ja-JP" altLang="en-US" sz="2400" dirty="0">
                <a:solidFill>
                  <a:schemeClr val="tx1"/>
                </a:solidFill>
              </a:rPr>
              <a:t>是正処置</a:t>
            </a:r>
            <a:r>
              <a:rPr lang="ja-JP" altLang="ja-JP" sz="2400" dirty="0">
                <a:solidFill>
                  <a:schemeClr val="tx1"/>
                </a:solidFill>
              </a:rPr>
              <a:t>及び</a:t>
            </a:r>
            <a:r>
              <a:rPr lang="ja-JP" altLang="en-US" sz="2400" dirty="0">
                <a:solidFill>
                  <a:schemeClr val="tx1"/>
                </a:solidFill>
              </a:rPr>
              <a:t>予防処置</a:t>
            </a:r>
            <a:r>
              <a:rPr lang="ja-JP" altLang="ja-JP" sz="2400" dirty="0">
                <a:solidFill>
                  <a:schemeClr val="tx1"/>
                </a:solidFill>
              </a:rPr>
              <a:t>を</a:t>
            </a:r>
            <a:r>
              <a:rPr lang="ja-JP" altLang="ja-JP" sz="2400" dirty="0">
                <a:solidFill>
                  <a:srgbClr val="FF0000"/>
                </a:solidFill>
              </a:rPr>
              <a:t>検証</a:t>
            </a:r>
            <a:r>
              <a:rPr lang="ja-JP" altLang="ja-JP" sz="2400" dirty="0">
                <a:solidFill>
                  <a:schemeClr val="tx1"/>
                </a:solidFill>
              </a:rPr>
              <a:t>し</a:t>
            </a:r>
            <a:r>
              <a:rPr lang="ja-JP" altLang="en-US" sz="2400" dirty="0">
                <a:solidFill>
                  <a:schemeClr val="tx1"/>
                </a:solidFill>
              </a:rPr>
              <a:t>または</a:t>
            </a:r>
            <a:r>
              <a:rPr lang="ja-JP" altLang="ja-JP" sz="2400" dirty="0">
                <a:solidFill>
                  <a:schemeClr val="tx1"/>
                </a:solidFill>
              </a:rPr>
              <a:t>妥当性確認して、そのような処置が</a:t>
            </a:r>
            <a:r>
              <a:rPr lang="ja-JP" altLang="ja-JP" sz="2400" dirty="0">
                <a:solidFill>
                  <a:srgbClr val="FF0000"/>
                </a:solidFill>
              </a:rPr>
              <a:t>有効</a:t>
            </a:r>
            <a:r>
              <a:rPr lang="ja-JP" altLang="ja-JP" sz="2400" dirty="0">
                <a:solidFill>
                  <a:schemeClr val="tx1"/>
                </a:solidFill>
              </a:rPr>
              <a:t>であり、完成機器に悪影響を与えないことを確実にする。</a:t>
            </a:r>
            <a:endParaRPr lang="en-US" altLang="ja-JP" sz="2400" dirty="0">
              <a:solidFill>
                <a:schemeClr val="tx1"/>
              </a:solidFill>
            </a:endParaRPr>
          </a:p>
        </p:txBody>
      </p:sp>
      <p:sp>
        <p:nvSpPr>
          <p:cNvPr id="98307" name="タイトル 1"/>
          <p:cNvSpPr>
            <a:spLocks noGrp="1"/>
          </p:cNvSpPr>
          <p:nvPr>
            <p:ph type="title" idx="4294967295"/>
          </p:nvPr>
        </p:nvSpPr>
        <p:spPr/>
        <p:txBody>
          <a:bodyPr/>
          <a:lstStyle/>
          <a:p>
            <a:r>
              <a:rPr kumimoji="1" lang="en-US" altLang="ja-JP" sz="1600" dirty="0"/>
              <a:t>21 CFR Part 820 QSR</a:t>
            </a:r>
            <a:br>
              <a:rPr kumimoji="1" lang="en-US" altLang="ja-JP" dirty="0"/>
            </a:br>
            <a:r>
              <a:rPr kumimoji="1" lang="en-US" altLang="ja-JP" dirty="0"/>
              <a:t>820.100 </a:t>
            </a:r>
            <a:r>
              <a:rPr kumimoji="1" lang="ja-JP" altLang="en-US" dirty="0"/>
              <a:t>是正および予防処置</a:t>
            </a:r>
          </a:p>
        </p:txBody>
      </p:sp>
    </p:spTree>
    <p:extLst>
      <p:ext uri="{BB962C8B-B14F-4D97-AF65-F5344CB8AC3E}">
        <p14:creationId xmlns:p14="http://schemas.microsoft.com/office/powerpoint/2010/main" val="673535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626533" y="1052513"/>
            <a:ext cx="10878080" cy="2983372"/>
          </a:xfrm>
          <a:prstGeom prst="rect">
            <a:avLst/>
          </a:prstGeom>
          <a:ln/>
        </p:spPr>
        <p:style>
          <a:lnRef idx="2">
            <a:schemeClr val="dk1"/>
          </a:lnRef>
          <a:fillRef idx="1">
            <a:schemeClr val="lt1"/>
          </a:fillRef>
          <a:effectRef idx="0">
            <a:schemeClr val="dk1"/>
          </a:effectRef>
          <a:fontRef idx="minor">
            <a:schemeClr val="dk1"/>
          </a:fontRef>
        </p:style>
        <p:txBody>
          <a:bodyPr/>
          <a:lstStyle/>
          <a:p>
            <a:pPr marL="914400" lvl="1" indent="-457200">
              <a:spcBef>
                <a:spcPts val="600"/>
              </a:spcBef>
              <a:buFont typeface="Wingdings" panose="05000000000000000000" pitchFamily="2" charset="2"/>
              <a:buAutoNum type="arabicParenBoth" startAt="5"/>
            </a:pPr>
            <a:r>
              <a:rPr lang="ja-JP" altLang="ja-JP" sz="2400" dirty="0">
                <a:solidFill>
                  <a:schemeClr val="tx1"/>
                </a:solidFill>
              </a:rPr>
              <a:t>方法及び</a:t>
            </a:r>
            <a:r>
              <a:rPr lang="ja-JP" altLang="ja-JP" sz="2400" dirty="0">
                <a:solidFill>
                  <a:srgbClr val="FF0000"/>
                </a:solidFill>
              </a:rPr>
              <a:t>手順の変更</a:t>
            </a:r>
            <a:r>
              <a:rPr lang="ja-JP" altLang="ja-JP" sz="2400" dirty="0">
                <a:solidFill>
                  <a:schemeClr val="tx1"/>
                </a:solidFill>
              </a:rPr>
              <a:t>が、識別された品質問題を是正し防止するために必要になった場合、それらを実施し</a:t>
            </a:r>
            <a:r>
              <a:rPr lang="ja-JP" altLang="ja-JP" sz="2400" dirty="0">
                <a:solidFill>
                  <a:srgbClr val="FF0000"/>
                </a:solidFill>
              </a:rPr>
              <a:t>記録</a:t>
            </a:r>
            <a:r>
              <a:rPr lang="ja-JP" altLang="ja-JP" sz="2400" dirty="0">
                <a:solidFill>
                  <a:schemeClr val="tx1"/>
                </a:solidFill>
              </a:rPr>
              <a:t>する。</a:t>
            </a:r>
            <a:endParaRPr lang="en-US" altLang="ja-JP" sz="2400" dirty="0">
              <a:solidFill>
                <a:schemeClr val="tx1"/>
              </a:solidFill>
            </a:endParaRPr>
          </a:p>
          <a:p>
            <a:pPr marL="800100" lvl="1" indent="-342900">
              <a:spcBef>
                <a:spcPts val="600"/>
              </a:spcBef>
              <a:buAutoNum type="arabicParenBoth" startAt="5"/>
            </a:pPr>
            <a:r>
              <a:rPr lang="ja-JP" altLang="ja-JP" sz="2400" dirty="0">
                <a:solidFill>
                  <a:schemeClr val="tx1"/>
                </a:solidFill>
              </a:rPr>
              <a:t>不適合品及び品質問題に関する情報が、そのような製品の品質に、</a:t>
            </a:r>
            <a:r>
              <a:rPr lang="ja-JP" altLang="en-US" sz="2400" dirty="0">
                <a:solidFill>
                  <a:schemeClr val="tx1"/>
                </a:solidFill>
              </a:rPr>
              <a:t>または</a:t>
            </a:r>
            <a:r>
              <a:rPr lang="ja-JP" altLang="ja-JP" sz="2400" dirty="0">
                <a:solidFill>
                  <a:schemeClr val="tx1"/>
                </a:solidFill>
              </a:rPr>
              <a:t>そのような問題の防止に</a:t>
            </a:r>
            <a:r>
              <a:rPr lang="ja-JP" altLang="ja-JP" sz="2400" dirty="0">
                <a:solidFill>
                  <a:srgbClr val="FF0000"/>
                </a:solidFill>
              </a:rPr>
              <a:t>責任をもつ者に伝えられること</a:t>
            </a:r>
            <a:r>
              <a:rPr lang="ja-JP" altLang="ja-JP" sz="2400" dirty="0">
                <a:solidFill>
                  <a:schemeClr val="tx1"/>
                </a:solidFill>
              </a:rPr>
              <a:t>を確実にする。</a:t>
            </a:r>
            <a:endParaRPr lang="en-US" altLang="ja-JP" sz="2400" dirty="0">
              <a:solidFill>
                <a:schemeClr val="tx1"/>
              </a:solidFill>
            </a:endParaRPr>
          </a:p>
          <a:p>
            <a:pPr marL="800100" lvl="1" indent="-342900">
              <a:spcBef>
                <a:spcPts val="600"/>
              </a:spcBef>
              <a:buAutoNum type="arabicParenBoth" startAt="5"/>
            </a:pPr>
            <a:r>
              <a:rPr lang="ja-JP" altLang="ja-JP" sz="2400" dirty="0">
                <a:solidFill>
                  <a:schemeClr val="tx1"/>
                </a:solidFill>
              </a:rPr>
              <a:t>識別された品質問題、並びに</a:t>
            </a:r>
            <a:r>
              <a:rPr lang="ja-JP" altLang="en-US" sz="2400" dirty="0">
                <a:solidFill>
                  <a:schemeClr val="tx1"/>
                </a:solidFill>
              </a:rPr>
              <a:t>是正処置</a:t>
            </a:r>
            <a:r>
              <a:rPr lang="ja-JP" altLang="ja-JP" sz="2400" dirty="0">
                <a:solidFill>
                  <a:schemeClr val="tx1"/>
                </a:solidFill>
              </a:rPr>
              <a:t>及び</a:t>
            </a:r>
            <a:r>
              <a:rPr lang="ja-JP" altLang="en-US" sz="2400" dirty="0">
                <a:solidFill>
                  <a:schemeClr val="tx1"/>
                </a:solidFill>
              </a:rPr>
              <a:t>予防処置</a:t>
            </a:r>
            <a:r>
              <a:rPr lang="ja-JP" altLang="ja-JP" sz="2400" dirty="0">
                <a:solidFill>
                  <a:schemeClr val="tx1"/>
                </a:solidFill>
              </a:rPr>
              <a:t>に関する情報を、</a:t>
            </a:r>
            <a:r>
              <a:rPr lang="ja-JP" altLang="ja-JP" sz="2400" dirty="0">
                <a:solidFill>
                  <a:srgbClr val="FF0000"/>
                </a:solidFill>
              </a:rPr>
              <a:t>マネージメント・</a:t>
            </a:r>
            <a:r>
              <a:rPr lang="ja-JP" altLang="en-US" sz="2400" dirty="0">
                <a:solidFill>
                  <a:srgbClr val="FF0000"/>
                </a:solidFill>
              </a:rPr>
              <a:t>レビュ</a:t>
            </a:r>
            <a:r>
              <a:rPr lang="ja-JP" altLang="en-US" sz="2400" dirty="0">
                <a:solidFill>
                  <a:schemeClr val="tx1"/>
                </a:solidFill>
              </a:rPr>
              <a:t>（</a:t>
            </a:r>
            <a:r>
              <a:rPr lang="ja-JP" altLang="ja-JP" sz="2400" dirty="0">
                <a:solidFill>
                  <a:schemeClr val="tx1"/>
                </a:solidFill>
              </a:rPr>
              <a:t>経営者による見直し</a:t>
            </a:r>
            <a:r>
              <a:rPr lang="ja-JP" altLang="en-US" sz="2400" dirty="0">
                <a:solidFill>
                  <a:schemeClr val="tx1"/>
                </a:solidFill>
              </a:rPr>
              <a:t>）</a:t>
            </a:r>
            <a:r>
              <a:rPr lang="ja-JP" altLang="ja-JP" sz="2400" dirty="0">
                <a:solidFill>
                  <a:schemeClr val="tx1"/>
                </a:solidFill>
              </a:rPr>
              <a:t>のために提出する。</a:t>
            </a:r>
          </a:p>
          <a:p>
            <a:pPr marL="457200" indent="-457200">
              <a:spcBef>
                <a:spcPts val="600"/>
              </a:spcBef>
              <a:buFont typeface="Wingdings" panose="05000000000000000000" pitchFamily="2" charset="2"/>
              <a:buAutoNum type="alphaLcParenBoth" startAt="2"/>
            </a:pPr>
            <a:r>
              <a:rPr lang="ja-JP" altLang="ja-JP" sz="2400" dirty="0">
                <a:solidFill>
                  <a:schemeClr val="tx1"/>
                </a:solidFill>
              </a:rPr>
              <a:t>このセクションの下で要求されるすべての活動、及びその結果は</a:t>
            </a:r>
            <a:r>
              <a:rPr lang="ja-JP" altLang="ja-JP" sz="2400" dirty="0">
                <a:solidFill>
                  <a:srgbClr val="FF0000"/>
                </a:solidFill>
              </a:rPr>
              <a:t>文書化</a:t>
            </a:r>
            <a:r>
              <a:rPr lang="ja-JP" altLang="ja-JP" sz="2400" dirty="0">
                <a:solidFill>
                  <a:schemeClr val="tx1"/>
                </a:solidFill>
              </a:rPr>
              <a:t>されること。</a:t>
            </a:r>
          </a:p>
        </p:txBody>
      </p:sp>
      <p:sp>
        <p:nvSpPr>
          <p:cNvPr id="98307" name="タイトル 1"/>
          <p:cNvSpPr>
            <a:spLocks noGrp="1"/>
          </p:cNvSpPr>
          <p:nvPr>
            <p:ph type="title" idx="4294967295"/>
          </p:nvPr>
        </p:nvSpPr>
        <p:spPr/>
        <p:txBody>
          <a:bodyPr/>
          <a:lstStyle/>
          <a:p>
            <a:r>
              <a:rPr kumimoji="1" lang="en-US" altLang="ja-JP" sz="1600" dirty="0">
                <a:solidFill>
                  <a:srgbClr val="000000"/>
                </a:solidFill>
              </a:rPr>
              <a:t>21 CFR Part 820 QSR </a:t>
            </a:r>
            <a:br>
              <a:rPr kumimoji="1" lang="en-US" altLang="ja-JP" sz="1600" dirty="0">
                <a:solidFill>
                  <a:srgbClr val="000000"/>
                </a:solidFill>
              </a:rPr>
            </a:br>
            <a:r>
              <a:rPr kumimoji="1" lang="en-US" altLang="ja-JP" dirty="0"/>
              <a:t>820.100 </a:t>
            </a:r>
            <a:r>
              <a:rPr kumimoji="1" lang="ja-JP" altLang="en-US" dirty="0"/>
              <a:t>是正および予防処置</a:t>
            </a:r>
          </a:p>
        </p:txBody>
      </p:sp>
    </p:spTree>
    <p:extLst>
      <p:ext uri="{BB962C8B-B14F-4D97-AF65-F5344CB8AC3E}">
        <p14:creationId xmlns:p14="http://schemas.microsoft.com/office/powerpoint/2010/main" val="40423702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bwMode="auto">
          <a:xfrm>
            <a:off x="623888" y="1052253"/>
            <a:ext cx="10880725" cy="5024452"/>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8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8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8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spcBef>
                <a:spcPts val="300"/>
              </a:spcBef>
              <a:buNone/>
            </a:pPr>
            <a:r>
              <a:rPr lang="en-US" altLang="ja-JP" sz="2400" dirty="0"/>
              <a:t>5.6.2  </a:t>
            </a:r>
            <a:r>
              <a:rPr lang="ja-JP" altLang="en-US" sz="2400" dirty="0"/>
              <a:t>マネジメントレビュへのインプット</a:t>
            </a:r>
          </a:p>
          <a:p>
            <a:pPr>
              <a:spcBef>
                <a:spcPts val="300"/>
              </a:spcBef>
            </a:pPr>
            <a:r>
              <a:rPr lang="ja-JP" altLang="en-US" sz="2400" dirty="0"/>
              <a:t>マネジメントレビュへのインプットには、次の関連情報を含むが、これに限らない。</a:t>
            </a:r>
          </a:p>
          <a:p>
            <a:pPr marL="444500" lvl="1" indent="0">
              <a:spcBef>
                <a:spcPts val="300"/>
              </a:spcBef>
              <a:buNone/>
            </a:pPr>
            <a:r>
              <a:rPr lang="en-US" altLang="ja-JP" sz="2000" dirty="0"/>
              <a:t>a</a:t>
            </a:r>
            <a:r>
              <a:rPr lang="ja-JP" altLang="en-US" sz="2000" dirty="0"/>
              <a:t>）</a:t>
            </a:r>
            <a:r>
              <a:rPr lang="en-US" altLang="ja-JP" sz="2000" dirty="0"/>
              <a:t> </a:t>
            </a:r>
            <a:r>
              <a:rPr lang="ja-JP" altLang="en-US" sz="2000" dirty="0"/>
              <a:t>フィードバック</a:t>
            </a:r>
          </a:p>
          <a:p>
            <a:pPr marL="444500" lvl="1" indent="0">
              <a:spcBef>
                <a:spcPts val="300"/>
              </a:spcBef>
              <a:buNone/>
            </a:pPr>
            <a:r>
              <a:rPr lang="en-US" altLang="ja-JP" sz="2000" u="sng" dirty="0"/>
              <a:t>b</a:t>
            </a:r>
            <a:r>
              <a:rPr lang="ja-JP" altLang="en-US" sz="2000" u="sng" dirty="0"/>
              <a:t>）</a:t>
            </a:r>
            <a:r>
              <a:rPr lang="en-US" altLang="ja-JP" sz="2000" u="sng" dirty="0"/>
              <a:t> </a:t>
            </a:r>
            <a:r>
              <a:rPr lang="ja-JP" altLang="en-US" sz="2000" u="sng" dirty="0"/>
              <a:t>苦情処理</a:t>
            </a:r>
          </a:p>
          <a:p>
            <a:pPr marL="444500" lvl="1" indent="0">
              <a:spcBef>
                <a:spcPts val="300"/>
              </a:spcBef>
              <a:buNone/>
            </a:pPr>
            <a:r>
              <a:rPr lang="en-US" altLang="ja-JP" sz="2000" u="sng" dirty="0"/>
              <a:t>c</a:t>
            </a:r>
            <a:r>
              <a:rPr lang="ja-JP" altLang="en-US" sz="2000" u="sng" dirty="0"/>
              <a:t>） 規制当局への報告</a:t>
            </a:r>
            <a:endParaRPr lang="en-US" altLang="ja-JP" sz="2000" u="sng" dirty="0"/>
          </a:p>
          <a:p>
            <a:pPr marL="444500" lvl="1" indent="0">
              <a:spcBef>
                <a:spcPts val="300"/>
              </a:spcBef>
              <a:buNone/>
            </a:pPr>
            <a:r>
              <a:rPr lang="en-US" altLang="ja-JP" sz="2000" u="sng" dirty="0"/>
              <a:t>d</a:t>
            </a:r>
            <a:r>
              <a:rPr lang="ja-JP" altLang="en-US" sz="2000" u="sng" dirty="0"/>
              <a:t>）</a:t>
            </a:r>
            <a:r>
              <a:rPr lang="en-US" altLang="ja-JP" sz="2000" u="sng" dirty="0"/>
              <a:t> </a:t>
            </a:r>
            <a:r>
              <a:rPr lang="ja-JP" altLang="en-US" sz="2000" u="sng" dirty="0"/>
              <a:t>監査</a:t>
            </a:r>
          </a:p>
          <a:p>
            <a:pPr marL="444500" lvl="1" indent="0">
              <a:spcBef>
                <a:spcPts val="300"/>
              </a:spcBef>
              <a:buNone/>
            </a:pPr>
            <a:r>
              <a:rPr lang="en-US" altLang="ja-JP" sz="2000" u="sng" dirty="0"/>
              <a:t>e</a:t>
            </a:r>
            <a:r>
              <a:rPr lang="ja-JP" altLang="en-US" sz="2000" u="sng" dirty="0"/>
              <a:t>）</a:t>
            </a:r>
            <a:r>
              <a:rPr lang="en-US" altLang="ja-JP" sz="2000" u="sng" dirty="0"/>
              <a:t> </a:t>
            </a:r>
            <a:r>
              <a:rPr lang="ja-JP" altLang="en-US" sz="2000" u="sng" dirty="0"/>
              <a:t>プロセスの監視および測定</a:t>
            </a:r>
          </a:p>
          <a:p>
            <a:pPr marL="444500" lvl="1" indent="0">
              <a:spcBef>
                <a:spcPts val="300"/>
              </a:spcBef>
              <a:buNone/>
            </a:pPr>
            <a:r>
              <a:rPr lang="en-US" altLang="ja-JP" sz="2000" u="sng" dirty="0"/>
              <a:t>f</a:t>
            </a:r>
            <a:r>
              <a:rPr lang="ja-JP" altLang="en-US" sz="2000" u="sng" dirty="0"/>
              <a:t>）　製品の監視および測定</a:t>
            </a:r>
            <a:endParaRPr lang="en-US" altLang="ja-JP" sz="2000" u="sng" dirty="0"/>
          </a:p>
          <a:p>
            <a:pPr marL="444500" lvl="1" indent="0">
              <a:spcBef>
                <a:spcPts val="300"/>
              </a:spcBef>
              <a:buNone/>
            </a:pPr>
            <a:r>
              <a:rPr lang="en-US" altLang="ja-JP" sz="2000" u="sng" dirty="0">
                <a:solidFill>
                  <a:srgbClr val="FF0000"/>
                </a:solidFill>
              </a:rPr>
              <a:t>g</a:t>
            </a:r>
            <a:r>
              <a:rPr lang="ja-JP" altLang="en-US" sz="2000" u="sng" dirty="0">
                <a:solidFill>
                  <a:srgbClr val="FF0000"/>
                </a:solidFill>
              </a:rPr>
              <a:t>）</a:t>
            </a:r>
            <a:r>
              <a:rPr lang="en-US" altLang="ja-JP" sz="2000" u="sng" dirty="0">
                <a:solidFill>
                  <a:srgbClr val="FF0000"/>
                </a:solidFill>
              </a:rPr>
              <a:t> </a:t>
            </a:r>
            <a:r>
              <a:rPr lang="ja-JP" altLang="en-US" sz="2000" u="sng" dirty="0">
                <a:solidFill>
                  <a:srgbClr val="FF0000"/>
                </a:solidFill>
              </a:rPr>
              <a:t>是正処置</a:t>
            </a:r>
          </a:p>
          <a:p>
            <a:pPr marL="444500" lvl="1" indent="0">
              <a:spcBef>
                <a:spcPts val="300"/>
              </a:spcBef>
              <a:buNone/>
            </a:pPr>
            <a:r>
              <a:rPr lang="en-US" altLang="ja-JP" sz="2000" u="sng" dirty="0">
                <a:solidFill>
                  <a:srgbClr val="FF0000"/>
                </a:solidFill>
              </a:rPr>
              <a:t>h</a:t>
            </a:r>
            <a:r>
              <a:rPr lang="ja-JP" altLang="en-US" sz="2000" u="sng" dirty="0">
                <a:solidFill>
                  <a:srgbClr val="FF0000"/>
                </a:solidFill>
              </a:rPr>
              <a:t>）</a:t>
            </a:r>
            <a:r>
              <a:rPr lang="en-US" altLang="ja-JP" sz="2000" u="sng" dirty="0">
                <a:solidFill>
                  <a:srgbClr val="FF0000"/>
                </a:solidFill>
              </a:rPr>
              <a:t> </a:t>
            </a:r>
            <a:r>
              <a:rPr lang="ja-JP" altLang="en-US" sz="2000" u="sng" dirty="0">
                <a:solidFill>
                  <a:srgbClr val="FF0000"/>
                </a:solidFill>
              </a:rPr>
              <a:t>予防処置</a:t>
            </a:r>
            <a:r>
              <a:rPr lang="ja-JP" altLang="en-US" sz="2000" dirty="0">
                <a:solidFill>
                  <a:schemeClr val="accent1"/>
                </a:solidFill>
              </a:rPr>
              <a:t>（⇒是正と予防を分割）</a:t>
            </a:r>
          </a:p>
          <a:p>
            <a:pPr marL="444500" lvl="1" indent="0">
              <a:spcBef>
                <a:spcPts val="300"/>
              </a:spcBef>
              <a:buNone/>
            </a:pPr>
            <a:r>
              <a:rPr lang="en-US" altLang="ja-JP" sz="2000" dirty="0" err="1"/>
              <a:t>i</a:t>
            </a:r>
            <a:r>
              <a:rPr lang="ja-JP" altLang="en-US" sz="2000" dirty="0"/>
              <a:t>）　前回までのマネジメントレビュの結果に対するフォローアップ</a:t>
            </a:r>
            <a:endParaRPr lang="en-US" altLang="ja-JP" sz="2000" dirty="0"/>
          </a:p>
          <a:p>
            <a:pPr marL="444500" lvl="1" indent="0">
              <a:spcBef>
                <a:spcPts val="300"/>
              </a:spcBef>
              <a:buNone/>
            </a:pPr>
            <a:r>
              <a:rPr lang="en-US" altLang="ja-JP" sz="2000" dirty="0"/>
              <a:t>j</a:t>
            </a:r>
            <a:r>
              <a:rPr lang="ja-JP" altLang="en-US" sz="2000" dirty="0"/>
              <a:t>）　品質マネジメントシステムに影響を及ぼす可能性のある変更</a:t>
            </a:r>
          </a:p>
          <a:p>
            <a:pPr marL="444500" lvl="1" indent="0">
              <a:spcBef>
                <a:spcPts val="300"/>
              </a:spcBef>
              <a:buNone/>
            </a:pPr>
            <a:r>
              <a:rPr lang="en-US" altLang="ja-JP" sz="2000" dirty="0"/>
              <a:t>k</a:t>
            </a:r>
            <a:r>
              <a:rPr lang="ja-JP" altLang="en-US" sz="2000" dirty="0"/>
              <a:t>）　改善のための提案</a:t>
            </a:r>
          </a:p>
          <a:p>
            <a:pPr marL="444500" lvl="1" indent="0">
              <a:spcBef>
                <a:spcPts val="300"/>
              </a:spcBef>
              <a:buNone/>
            </a:pPr>
            <a:r>
              <a:rPr lang="en-US" altLang="ja-JP" sz="2000" dirty="0"/>
              <a:t>l</a:t>
            </a:r>
            <a:r>
              <a:rPr lang="ja-JP" altLang="en-US" sz="2000" dirty="0"/>
              <a:t>）　</a:t>
            </a:r>
            <a:r>
              <a:rPr lang="ja-JP" altLang="en-US" sz="2000" u="sng" dirty="0"/>
              <a:t>適用される</a:t>
            </a:r>
            <a:r>
              <a:rPr lang="ja-JP" altLang="en-US" sz="2000" dirty="0"/>
              <a:t>新しいまたは改正された規制要求事項</a:t>
            </a:r>
            <a:endParaRPr lang="ja-JP" altLang="en-US" dirty="0"/>
          </a:p>
        </p:txBody>
      </p:sp>
      <p:sp>
        <p:nvSpPr>
          <p:cNvPr id="2" name="タイトル 1"/>
          <p:cNvSpPr>
            <a:spLocks noGrp="1"/>
          </p:cNvSpPr>
          <p:nvPr>
            <p:ph type="title"/>
          </p:nvPr>
        </p:nvSpPr>
        <p:spPr/>
        <p:txBody>
          <a:bodyPr/>
          <a:lstStyle/>
          <a:p>
            <a:pPr marL="12065" marR="159385">
              <a:spcBef>
                <a:spcPts val="600"/>
              </a:spcBef>
              <a:tabLst>
                <a:tab pos="354965" algn="l"/>
              </a:tabLst>
            </a:pPr>
            <a:r>
              <a:rPr kumimoji="1" lang="en-US" altLang="ja-JP" sz="1600" dirty="0">
                <a:solidFill>
                  <a:srgbClr val="000000"/>
                </a:solidFill>
              </a:rPr>
              <a:t>ISO-13485</a:t>
            </a:r>
            <a:r>
              <a:rPr kumimoji="1" lang="ja-JP" altLang="en-US" sz="1600" dirty="0">
                <a:solidFill>
                  <a:srgbClr val="000000"/>
                </a:solidFill>
              </a:rPr>
              <a:t>：</a:t>
            </a:r>
            <a:r>
              <a:rPr kumimoji="1" lang="en-US" altLang="ja-JP" sz="1600" dirty="0">
                <a:solidFill>
                  <a:srgbClr val="000000"/>
                </a:solidFill>
              </a:rPr>
              <a:t>2016 </a:t>
            </a:r>
            <a:br>
              <a:rPr kumimoji="1" lang="en-US" altLang="ja-JP" sz="1600" dirty="0">
                <a:solidFill>
                  <a:srgbClr val="000000"/>
                </a:solidFill>
              </a:rPr>
            </a:br>
            <a:r>
              <a:rPr lang="en-US" altLang="ja-JP" spc="-5" dirty="0">
                <a:latin typeface="MS UI Gothic" panose="020B0600070205080204" pitchFamily="50" charset="-128"/>
                <a:cs typeface="ＭＳ Ｐゴシック"/>
              </a:rPr>
              <a:t>5 </a:t>
            </a:r>
            <a:r>
              <a:rPr lang="ja-JP" altLang="en-US" spc="-5" dirty="0">
                <a:latin typeface="MS UI Gothic" panose="020B0600070205080204" pitchFamily="50" charset="-128"/>
                <a:cs typeface="ＭＳ Ｐゴシック"/>
              </a:rPr>
              <a:t>経営者の責任　</a:t>
            </a:r>
            <a:r>
              <a:rPr lang="en-US" altLang="ja-JP" spc="-5" dirty="0">
                <a:latin typeface="MS UI Gothic" panose="020B0600070205080204" pitchFamily="50" charset="-128"/>
                <a:cs typeface="ＭＳ Ｐゴシック"/>
              </a:rPr>
              <a:t>5.6 </a:t>
            </a:r>
            <a:r>
              <a:rPr lang="ja-JP" altLang="en-US" spc="-5" dirty="0">
                <a:latin typeface="MS UI Gothic" panose="020B0600070205080204" pitchFamily="50" charset="-128"/>
                <a:cs typeface="ＭＳ Ｐゴシック"/>
              </a:rPr>
              <a:t>マネジメントレビュ</a:t>
            </a:r>
          </a:p>
        </p:txBody>
      </p:sp>
      <p:sp>
        <p:nvSpPr>
          <p:cNvPr id="5" name="コンテンツ プレースホルダ 2">
            <a:extLst>
              <a:ext uri="{FF2B5EF4-FFF2-40B4-BE49-F238E27FC236}">
                <a16:creationId xmlns:a16="http://schemas.microsoft.com/office/drawing/2014/main" id="{6644B12A-AAE9-44FB-A640-17D1853A4B4C}"/>
              </a:ext>
            </a:extLst>
          </p:cNvPr>
          <p:cNvSpPr txBox="1">
            <a:spLocks/>
          </p:cNvSpPr>
          <p:nvPr/>
        </p:nvSpPr>
        <p:spPr bwMode="auto">
          <a:xfrm>
            <a:off x="5283808" y="2644170"/>
            <a:ext cx="5946338"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93663" indent="0">
              <a:buNone/>
              <a:defRPr/>
            </a:pPr>
            <a:r>
              <a:rPr lang="en-US" altLang="ja-JP" sz="2400" kern="0" dirty="0"/>
              <a:t>ISO-13485:2016</a:t>
            </a:r>
            <a:r>
              <a:rPr lang="ja-JP" altLang="en-US" sz="2400" kern="0" dirty="0"/>
              <a:t>では、是正処置と予防処置の結果を</a:t>
            </a:r>
            <a:r>
              <a:rPr lang="ja-JP" altLang="en-US" sz="2400" kern="0" dirty="0">
                <a:solidFill>
                  <a:srgbClr val="FF0000"/>
                </a:solidFill>
              </a:rPr>
              <a:t>マネジメントレビュのインプット</a:t>
            </a:r>
            <a:r>
              <a:rPr lang="ja-JP" altLang="en-US" sz="2400" kern="0" dirty="0"/>
              <a:t>としなければならない。</a:t>
            </a:r>
            <a:endParaRPr lang="en-US" altLang="ja-JP" sz="2400" kern="0" dirty="0"/>
          </a:p>
        </p:txBody>
      </p:sp>
      <p:pic>
        <p:nvPicPr>
          <p:cNvPr id="6" name="Picture 2" descr="C:\Documents and Settings\Kana\My Documents\My Pictures\Microsoft クリップ オーガナイザ\j0312656.wmf">
            <a:extLst>
              <a:ext uri="{FF2B5EF4-FFF2-40B4-BE49-F238E27FC236}">
                <a16:creationId xmlns:a16="http://schemas.microsoft.com/office/drawing/2014/main" id="{DEC86D4D-ED56-4462-A221-309A93C36D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5367" y="2036867"/>
            <a:ext cx="5746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2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4"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en-US" altLang="ja-JP" sz="2400" dirty="0"/>
              <a:t>CAPA</a:t>
            </a:r>
            <a:r>
              <a:rPr lang="ja-JP" altLang="en-US" sz="2400" dirty="0"/>
              <a:t>に関する動向（医薬品、医療機器）</a:t>
            </a:r>
          </a:p>
        </p:txBody>
      </p:sp>
      <p:sp>
        <p:nvSpPr>
          <p:cNvPr id="2" name="正方形/長方形 1"/>
          <p:cNvSpPr/>
          <p:nvPr/>
        </p:nvSpPr>
        <p:spPr>
          <a:xfrm>
            <a:off x="3856342" y="1108542"/>
            <a:ext cx="4472699" cy="40011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ja-JP" altLang="en-US" sz="2000" dirty="0"/>
              <a:t>品質マネジメントシステム（</a:t>
            </a:r>
            <a:r>
              <a:rPr lang="en-US" altLang="ja-JP" sz="2000" dirty="0"/>
              <a:t>QMS</a:t>
            </a:r>
            <a:r>
              <a:rPr lang="ja-JP" altLang="en-US" sz="2000" dirty="0"/>
              <a:t>）コンセプト</a:t>
            </a:r>
          </a:p>
        </p:txBody>
      </p:sp>
      <p:sp>
        <p:nvSpPr>
          <p:cNvPr id="6" name="正方形/長方形 5"/>
          <p:cNvSpPr/>
          <p:nvPr/>
        </p:nvSpPr>
        <p:spPr>
          <a:xfrm>
            <a:off x="1990725" y="2447581"/>
            <a:ext cx="1409360" cy="400110"/>
          </a:xfrm>
          <a:prstGeom prst="rect">
            <a:avLst/>
          </a:prstGeom>
          <a:solidFill>
            <a:srgbClr val="FF6699"/>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ISO 13485</a:t>
            </a:r>
          </a:p>
        </p:txBody>
      </p:sp>
      <p:sp>
        <p:nvSpPr>
          <p:cNvPr id="7" name="正方形/長方形 6"/>
          <p:cNvSpPr/>
          <p:nvPr/>
        </p:nvSpPr>
        <p:spPr>
          <a:xfrm>
            <a:off x="5448431" y="2274047"/>
            <a:ext cx="1266693" cy="40011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ISO 9001</a:t>
            </a:r>
          </a:p>
        </p:txBody>
      </p:sp>
      <p:sp>
        <p:nvSpPr>
          <p:cNvPr id="8" name="正方形/長方形 7"/>
          <p:cNvSpPr/>
          <p:nvPr/>
        </p:nvSpPr>
        <p:spPr>
          <a:xfrm>
            <a:off x="2055461" y="3430900"/>
            <a:ext cx="1281120" cy="400110"/>
          </a:xfrm>
          <a:prstGeom prst="rect">
            <a:avLst/>
          </a:prstGeom>
          <a:solidFill>
            <a:srgbClr val="FF6699"/>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QMS</a:t>
            </a:r>
            <a:r>
              <a:rPr lang="ja-JP" altLang="en-US" sz="2000" dirty="0"/>
              <a:t>省令</a:t>
            </a:r>
            <a:endParaRPr lang="en-US" altLang="ja-JP" sz="2000" dirty="0"/>
          </a:p>
        </p:txBody>
      </p:sp>
      <p:sp>
        <p:nvSpPr>
          <p:cNvPr id="9" name="正方形/長方形 8"/>
          <p:cNvSpPr/>
          <p:nvPr/>
        </p:nvSpPr>
        <p:spPr>
          <a:xfrm>
            <a:off x="6961510" y="2876749"/>
            <a:ext cx="3190553" cy="400110"/>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Quality Systems Approach</a:t>
            </a:r>
          </a:p>
        </p:txBody>
      </p:sp>
      <p:sp>
        <p:nvSpPr>
          <p:cNvPr id="11" name="正方形/長方形 10"/>
          <p:cNvSpPr/>
          <p:nvPr/>
        </p:nvSpPr>
        <p:spPr>
          <a:xfrm>
            <a:off x="3269641" y="4610020"/>
            <a:ext cx="1210588" cy="400110"/>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EU-GMP</a:t>
            </a:r>
          </a:p>
        </p:txBody>
      </p:sp>
      <p:sp>
        <p:nvSpPr>
          <p:cNvPr id="4" name="正方形/長方形 3"/>
          <p:cNvSpPr/>
          <p:nvPr/>
        </p:nvSpPr>
        <p:spPr>
          <a:xfrm>
            <a:off x="6872498" y="4316043"/>
            <a:ext cx="3309981" cy="461665"/>
          </a:xfrm>
          <a:prstGeom prst="rect">
            <a:avLst/>
          </a:prstGeom>
        </p:spPr>
        <p:txBody>
          <a:bodyPr wrap="square">
            <a:spAutoFit/>
          </a:bodyPr>
          <a:lstStyle/>
          <a:p>
            <a:r>
              <a:rPr lang="en-US" altLang="ja-JP" dirty="0"/>
              <a:t>cGMP</a:t>
            </a:r>
            <a:r>
              <a:rPr lang="ja-JP" altLang="en-US" dirty="0"/>
              <a:t>査察ﾏﾆｭｱﾙ（</a:t>
            </a:r>
            <a:r>
              <a:rPr lang="en-US" altLang="ja-JP" dirty="0"/>
              <a:t>CP7356.002</a:t>
            </a:r>
            <a:r>
              <a:rPr lang="ja-JP" altLang="en-US" dirty="0"/>
              <a:t>）に” 是正処置”に関するチェック項目がある。</a:t>
            </a:r>
          </a:p>
        </p:txBody>
      </p:sp>
      <p:grpSp>
        <p:nvGrpSpPr>
          <p:cNvPr id="30" name="グループ化 29"/>
          <p:cNvGrpSpPr/>
          <p:nvPr/>
        </p:nvGrpSpPr>
        <p:grpSpPr>
          <a:xfrm>
            <a:off x="4495386" y="3682741"/>
            <a:ext cx="2312862" cy="1186413"/>
            <a:chOff x="2380519" y="3906083"/>
            <a:chExt cx="2312862" cy="1186413"/>
          </a:xfrm>
        </p:grpSpPr>
        <p:sp>
          <p:nvSpPr>
            <p:cNvPr id="5" name="円/楕円 4"/>
            <p:cNvSpPr/>
            <p:nvPr/>
          </p:nvSpPr>
          <p:spPr bwMode="auto">
            <a:xfrm>
              <a:off x="2380519" y="3906083"/>
              <a:ext cx="2312862" cy="1186413"/>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endParaRPr lang="ja-JP" altLang="en-US">
                <a:cs typeface="Arial" charset="0"/>
              </a:endParaRPr>
            </a:p>
          </p:txBody>
        </p:sp>
        <p:sp>
          <p:nvSpPr>
            <p:cNvPr id="14" name="正方形/長方形 13"/>
            <p:cNvSpPr/>
            <p:nvPr/>
          </p:nvSpPr>
          <p:spPr>
            <a:xfrm>
              <a:off x="2946083" y="4299234"/>
              <a:ext cx="1181734" cy="40011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ICH Q10</a:t>
              </a:r>
            </a:p>
          </p:txBody>
        </p:sp>
      </p:grpSp>
      <p:sp>
        <p:nvSpPr>
          <p:cNvPr id="12" name="正方形/長方形 11"/>
          <p:cNvSpPr/>
          <p:nvPr/>
        </p:nvSpPr>
        <p:spPr>
          <a:xfrm>
            <a:off x="8308021" y="1166472"/>
            <a:ext cx="1393330" cy="338554"/>
          </a:xfrm>
          <a:prstGeom prst="rect">
            <a:avLst/>
          </a:prstGeom>
        </p:spPr>
        <p:txBody>
          <a:bodyPr wrap="none">
            <a:spAutoFit/>
          </a:bodyPr>
          <a:lstStyle/>
          <a:p>
            <a:r>
              <a:rPr lang="en-US" altLang="ja-JP" sz="1600" dirty="0">
                <a:solidFill>
                  <a:srgbClr val="FF0000"/>
                </a:solidFill>
              </a:rPr>
              <a:t>｢</a:t>
            </a:r>
            <a:r>
              <a:rPr lang="ja-JP" altLang="en-US" sz="1600" dirty="0">
                <a:solidFill>
                  <a:srgbClr val="FF0000"/>
                </a:solidFill>
              </a:rPr>
              <a:t>継続的改善</a:t>
            </a:r>
            <a:r>
              <a:rPr lang="en-US" altLang="ja-JP" sz="1600" dirty="0">
                <a:solidFill>
                  <a:srgbClr val="FF0000"/>
                </a:solidFill>
              </a:rPr>
              <a:t>｣</a:t>
            </a:r>
            <a:endParaRPr lang="ja-JP" altLang="en-US" sz="1600" dirty="0">
              <a:solidFill>
                <a:srgbClr val="FF0000"/>
              </a:solidFill>
            </a:endParaRPr>
          </a:p>
        </p:txBody>
      </p:sp>
      <p:sp>
        <p:nvSpPr>
          <p:cNvPr id="17" name="正方形/長方形 16"/>
          <p:cNvSpPr/>
          <p:nvPr/>
        </p:nvSpPr>
        <p:spPr>
          <a:xfrm>
            <a:off x="2055461" y="3885215"/>
            <a:ext cx="953274" cy="338554"/>
          </a:xfrm>
          <a:prstGeom prst="rect">
            <a:avLst/>
          </a:prstGeom>
        </p:spPr>
        <p:txBody>
          <a:bodyPr wrap="none">
            <a:spAutoFit/>
          </a:bodyPr>
          <a:lstStyle/>
          <a:p>
            <a:r>
              <a:rPr lang="ja-JP" altLang="en-US" sz="1600" dirty="0">
                <a:solidFill>
                  <a:srgbClr val="FF0000"/>
                </a:solidFill>
              </a:rPr>
              <a:t>「</a:t>
            </a:r>
            <a:r>
              <a:rPr lang="en-US" altLang="ja-JP" sz="1600" b="1" dirty="0">
                <a:solidFill>
                  <a:srgbClr val="FF0000"/>
                </a:solidFill>
              </a:rPr>
              <a:t>CAPA</a:t>
            </a:r>
            <a:r>
              <a:rPr lang="ja-JP" altLang="en-US" sz="1600" dirty="0">
                <a:solidFill>
                  <a:srgbClr val="FF0000"/>
                </a:solidFill>
              </a:rPr>
              <a:t>」</a:t>
            </a:r>
          </a:p>
        </p:txBody>
      </p:sp>
      <p:sp>
        <p:nvSpPr>
          <p:cNvPr id="18" name="正方形/長方形 17"/>
          <p:cNvSpPr/>
          <p:nvPr/>
        </p:nvSpPr>
        <p:spPr>
          <a:xfrm>
            <a:off x="5161138" y="5042707"/>
            <a:ext cx="981359" cy="400110"/>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J-GMP</a:t>
            </a:r>
          </a:p>
        </p:txBody>
      </p:sp>
      <p:cxnSp>
        <p:nvCxnSpPr>
          <p:cNvPr id="16" name="直線矢印コネクタ 15"/>
          <p:cNvCxnSpPr>
            <a:stCxn id="2" idx="2"/>
            <a:endCxn id="7" idx="0"/>
          </p:cNvCxnSpPr>
          <p:nvPr/>
        </p:nvCxnSpPr>
        <p:spPr bwMode="auto">
          <a:xfrm flipH="1">
            <a:off x="6081777" y="1508653"/>
            <a:ext cx="10914" cy="765395"/>
          </a:xfrm>
          <a:prstGeom prst="straightConnector1">
            <a:avLst/>
          </a:prstGeom>
          <a:solidFill>
            <a:schemeClr val="bg1"/>
          </a:solidFill>
          <a:ln w="28575" cap="flat" cmpd="sng" algn="ctr">
            <a:solidFill>
              <a:schemeClr val="accent1"/>
            </a:solidFill>
            <a:prstDash val="solid"/>
            <a:round/>
            <a:headEnd type="none" w="med" len="med"/>
            <a:tailEnd type="arrow"/>
          </a:ln>
          <a:effectLst/>
        </p:spPr>
      </p:cxnSp>
      <p:cxnSp>
        <p:nvCxnSpPr>
          <p:cNvPr id="22" name="直線矢印コネクタ 21"/>
          <p:cNvCxnSpPr>
            <a:stCxn id="7" idx="1"/>
            <a:endCxn id="6" idx="3"/>
          </p:cNvCxnSpPr>
          <p:nvPr/>
        </p:nvCxnSpPr>
        <p:spPr bwMode="auto">
          <a:xfrm flipH="1">
            <a:off x="3400086" y="2474102"/>
            <a:ext cx="2048345" cy="173534"/>
          </a:xfrm>
          <a:prstGeom prst="straightConnector1">
            <a:avLst/>
          </a:prstGeom>
          <a:solidFill>
            <a:schemeClr val="bg1"/>
          </a:solidFill>
          <a:ln w="28575" cap="flat" cmpd="sng" algn="ctr">
            <a:solidFill>
              <a:schemeClr val="accent1"/>
            </a:solidFill>
            <a:prstDash val="sysDash"/>
            <a:round/>
            <a:headEnd type="none" w="med" len="med"/>
            <a:tailEnd type="arrow"/>
          </a:ln>
          <a:effectLst/>
        </p:spPr>
      </p:cxnSp>
      <p:cxnSp>
        <p:nvCxnSpPr>
          <p:cNvPr id="28" name="直線矢印コネクタ 27"/>
          <p:cNvCxnSpPr>
            <a:stCxn id="6" idx="2"/>
            <a:endCxn id="8" idx="0"/>
          </p:cNvCxnSpPr>
          <p:nvPr/>
        </p:nvCxnSpPr>
        <p:spPr bwMode="auto">
          <a:xfrm>
            <a:off x="2695405" y="2847692"/>
            <a:ext cx="616" cy="583209"/>
          </a:xfrm>
          <a:prstGeom prst="straightConnector1">
            <a:avLst/>
          </a:prstGeom>
          <a:solidFill>
            <a:schemeClr val="bg1"/>
          </a:solidFill>
          <a:ln w="28575" cap="flat" cmpd="sng" algn="ctr">
            <a:solidFill>
              <a:schemeClr val="accent1"/>
            </a:solidFill>
            <a:prstDash val="solid"/>
            <a:round/>
            <a:headEnd type="none" w="med" len="med"/>
            <a:tailEnd type="arrow"/>
          </a:ln>
          <a:effectLst/>
        </p:spPr>
      </p:cxnSp>
      <p:cxnSp>
        <p:nvCxnSpPr>
          <p:cNvPr id="33" name="直線矢印コネクタ 32"/>
          <p:cNvCxnSpPr/>
          <p:nvPr/>
        </p:nvCxnSpPr>
        <p:spPr bwMode="auto">
          <a:xfrm flipH="1">
            <a:off x="7881378" y="1508653"/>
            <a:ext cx="1029" cy="1368097"/>
          </a:xfrm>
          <a:prstGeom prst="straightConnector1">
            <a:avLst/>
          </a:prstGeom>
          <a:solidFill>
            <a:schemeClr val="bg1"/>
          </a:solidFill>
          <a:ln w="28575" cap="flat" cmpd="sng" algn="ctr">
            <a:solidFill>
              <a:schemeClr val="accent1"/>
            </a:solidFill>
            <a:prstDash val="solid"/>
            <a:round/>
            <a:headEnd type="none" w="med" len="med"/>
            <a:tailEnd type="arrow"/>
          </a:ln>
          <a:effectLst/>
        </p:spPr>
      </p:cxnSp>
      <p:sp>
        <p:nvSpPr>
          <p:cNvPr id="35" name="正方形/長方形 34"/>
          <p:cNvSpPr/>
          <p:nvPr/>
        </p:nvSpPr>
        <p:spPr>
          <a:xfrm>
            <a:off x="9198789" y="3276859"/>
            <a:ext cx="953274" cy="338554"/>
          </a:xfrm>
          <a:prstGeom prst="rect">
            <a:avLst/>
          </a:prstGeom>
        </p:spPr>
        <p:txBody>
          <a:bodyPr wrap="none">
            <a:spAutoFit/>
          </a:bodyPr>
          <a:lstStyle/>
          <a:p>
            <a:r>
              <a:rPr lang="ja-JP" altLang="en-US" sz="1600" dirty="0">
                <a:solidFill>
                  <a:srgbClr val="FF0000"/>
                </a:solidFill>
              </a:rPr>
              <a:t>「</a:t>
            </a:r>
            <a:r>
              <a:rPr lang="en-US" altLang="ja-JP" sz="1600" b="1" dirty="0">
                <a:solidFill>
                  <a:srgbClr val="FF0000"/>
                </a:solidFill>
              </a:rPr>
              <a:t>CAPA</a:t>
            </a:r>
            <a:r>
              <a:rPr lang="ja-JP" altLang="en-US" sz="1600" dirty="0">
                <a:solidFill>
                  <a:srgbClr val="FF0000"/>
                </a:solidFill>
              </a:rPr>
              <a:t>」</a:t>
            </a:r>
          </a:p>
        </p:txBody>
      </p:sp>
      <p:sp>
        <p:nvSpPr>
          <p:cNvPr id="36" name="正方形/長方形 35"/>
          <p:cNvSpPr/>
          <p:nvPr/>
        </p:nvSpPr>
        <p:spPr>
          <a:xfrm>
            <a:off x="5460859" y="4498897"/>
            <a:ext cx="953274" cy="338554"/>
          </a:xfrm>
          <a:prstGeom prst="rect">
            <a:avLst/>
          </a:prstGeom>
        </p:spPr>
        <p:txBody>
          <a:bodyPr wrap="none">
            <a:spAutoFit/>
          </a:bodyPr>
          <a:lstStyle/>
          <a:p>
            <a:r>
              <a:rPr lang="ja-JP" altLang="en-US" sz="1600" dirty="0">
                <a:solidFill>
                  <a:srgbClr val="FF0000"/>
                </a:solidFill>
              </a:rPr>
              <a:t>「</a:t>
            </a:r>
            <a:r>
              <a:rPr lang="en-US" altLang="ja-JP" sz="1600" b="1" dirty="0">
                <a:solidFill>
                  <a:srgbClr val="FF0000"/>
                </a:solidFill>
              </a:rPr>
              <a:t>CAPA</a:t>
            </a:r>
            <a:r>
              <a:rPr lang="ja-JP" altLang="en-US" sz="1600" dirty="0">
                <a:solidFill>
                  <a:srgbClr val="FF0000"/>
                </a:solidFill>
              </a:rPr>
              <a:t>」</a:t>
            </a:r>
          </a:p>
        </p:txBody>
      </p:sp>
      <p:cxnSp>
        <p:nvCxnSpPr>
          <p:cNvPr id="43" name="カギ線コネクタ 42"/>
          <p:cNvCxnSpPr>
            <a:stCxn id="9" idx="2"/>
            <a:endCxn id="10" idx="3"/>
          </p:cNvCxnSpPr>
          <p:nvPr/>
        </p:nvCxnSpPr>
        <p:spPr bwMode="auto">
          <a:xfrm rot="5400000">
            <a:off x="7970089" y="3525212"/>
            <a:ext cx="835050" cy="338344"/>
          </a:xfrm>
          <a:prstGeom prst="bentConnector2">
            <a:avLst/>
          </a:prstGeom>
          <a:solidFill>
            <a:schemeClr val="bg1"/>
          </a:solidFill>
          <a:ln w="28575" cap="flat" cmpd="sng" algn="ctr">
            <a:solidFill>
              <a:schemeClr val="accent1"/>
            </a:solidFill>
            <a:prstDash val="solid"/>
            <a:round/>
            <a:headEnd type="none" w="med" len="med"/>
            <a:tailEnd type="arrow"/>
          </a:ln>
          <a:effectLst/>
        </p:spPr>
      </p:cxnSp>
      <p:sp>
        <p:nvSpPr>
          <p:cNvPr id="10" name="正方形/長方形 9"/>
          <p:cNvSpPr/>
          <p:nvPr/>
        </p:nvSpPr>
        <p:spPr>
          <a:xfrm>
            <a:off x="6751118" y="3911854"/>
            <a:ext cx="1467325" cy="400110"/>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altLang="ja-JP" sz="2000" dirty="0"/>
              <a:t>FDA cGMP</a:t>
            </a:r>
          </a:p>
        </p:txBody>
      </p:sp>
      <p:sp>
        <p:nvSpPr>
          <p:cNvPr id="47" name="正方形/長方形 46"/>
          <p:cNvSpPr/>
          <p:nvPr/>
        </p:nvSpPr>
        <p:spPr>
          <a:xfrm>
            <a:off x="3269641" y="5073485"/>
            <a:ext cx="953274" cy="338554"/>
          </a:xfrm>
          <a:prstGeom prst="rect">
            <a:avLst/>
          </a:prstGeom>
        </p:spPr>
        <p:txBody>
          <a:bodyPr wrap="none">
            <a:spAutoFit/>
          </a:bodyPr>
          <a:lstStyle/>
          <a:p>
            <a:r>
              <a:rPr lang="ja-JP" altLang="en-US" sz="1600" dirty="0">
                <a:solidFill>
                  <a:srgbClr val="FF0000"/>
                </a:solidFill>
              </a:rPr>
              <a:t>「</a:t>
            </a:r>
            <a:r>
              <a:rPr lang="en-US" altLang="ja-JP" sz="1600" b="1" dirty="0">
                <a:solidFill>
                  <a:srgbClr val="FF0000"/>
                </a:solidFill>
              </a:rPr>
              <a:t>CAPA</a:t>
            </a:r>
            <a:r>
              <a:rPr lang="ja-JP" altLang="en-US" sz="1600" dirty="0">
                <a:solidFill>
                  <a:srgbClr val="FF0000"/>
                </a:solidFill>
              </a:rPr>
              <a:t>」</a:t>
            </a:r>
          </a:p>
        </p:txBody>
      </p:sp>
      <p:sp>
        <p:nvSpPr>
          <p:cNvPr id="45" name="正方形/長方形 44"/>
          <p:cNvSpPr/>
          <p:nvPr/>
        </p:nvSpPr>
        <p:spPr>
          <a:xfrm>
            <a:off x="1990725" y="5755251"/>
            <a:ext cx="8161337" cy="338554"/>
          </a:xfrm>
          <a:prstGeom prst="rect">
            <a:avLst/>
          </a:prstGeom>
        </p:spPr>
        <p:txBody>
          <a:bodyPr wrap="square">
            <a:spAutoFit/>
          </a:bodyPr>
          <a:lstStyle/>
          <a:p>
            <a:r>
              <a:rPr lang="ja-JP" altLang="en-US" sz="1600" dirty="0"/>
              <a:t>“改善”という言葉は</a:t>
            </a:r>
            <a:r>
              <a:rPr lang="en-US" altLang="ja-JP" sz="1600" dirty="0"/>
              <a:t>GMP</a:t>
            </a:r>
            <a:r>
              <a:rPr lang="ja-JP" altLang="en-US" sz="1600" dirty="0"/>
              <a:t>省令中にも記載あり⇒ 改善を突き詰めると</a:t>
            </a:r>
            <a:r>
              <a:rPr lang="en-US" altLang="ja-JP" sz="1600" dirty="0"/>
              <a:t>CAPA</a:t>
            </a:r>
            <a:r>
              <a:rPr lang="ja-JP" altLang="en-US" sz="1600" dirty="0"/>
              <a:t>に至る！</a:t>
            </a:r>
          </a:p>
        </p:txBody>
      </p:sp>
      <p:sp>
        <p:nvSpPr>
          <p:cNvPr id="49" name="正方形/長方形 48"/>
          <p:cNvSpPr/>
          <p:nvPr/>
        </p:nvSpPr>
        <p:spPr>
          <a:xfrm>
            <a:off x="6242684" y="5104263"/>
            <a:ext cx="953274" cy="338554"/>
          </a:xfrm>
          <a:prstGeom prst="rect">
            <a:avLst/>
          </a:prstGeom>
        </p:spPr>
        <p:txBody>
          <a:bodyPr wrap="none">
            <a:spAutoFit/>
          </a:bodyPr>
          <a:lstStyle/>
          <a:p>
            <a:r>
              <a:rPr lang="ja-JP" altLang="en-US" sz="1600" dirty="0">
                <a:solidFill>
                  <a:srgbClr val="FF0000"/>
                </a:solidFill>
              </a:rPr>
              <a:t>「</a:t>
            </a:r>
            <a:r>
              <a:rPr lang="en-US" altLang="ja-JP" sz="1600" b="1" dirty="0">
                <a:solidFill>
                  <a:srgbClr val="FF0000"/>
                </a:solidFill>
              </a:rPr>
              <a:t>CAPA</a:t>
            </a:r>
            <a:r>
              <a:rPr lang="ja-JP" altLang="en-US" sz="1600" dirty="0">
                <a:solidFill>
                  <a:srgbClr val="FF0000"/>
                </a:solidFill>
              </a:rPr>
              <a:t>」</a:t>
            </a:r>
          </a:p>
        </p:txBody>
      </p:sp>
      <p:cxnSp>
        <p:nvCxnSpPr>
          <p:cNvPr id="48" name="直線コネクタ 47"/>
          <p:cNvCxnSpPr/>
          <p:nvPr/>
        </p:nvCxnSpPr>
        <p:spPr bwMode="auto">
          <a:xfrm>
            <a:off x="6414134" y="5104263"/>
            <a:ext cx="636727" cy="307776"/>
          </a:xfrm>
          <a:prstGeom prst="line">
            <a:avLst/>
          </a:prstGeom>
          <a:solidFill>
            <a:schemeClr val="bg1"/>
          </a:solidFill>
          <a:ln w="28575" cap="flat" cmpd="sng" algn="ctr">
            <a:solidFill>
              <a:schemeClr val="tx1"/>
            </a:solidFill>
            <a:prstDash val="solid"/>
            <a:round/>
            <a:headEnd type="none" w="med" len="med"/>
            <a:tailEnd type="none" w="med" len="med"/>
          </a:ln>
          <a:effectLst/>
        </p:spPr>
      </p:cxnSp>
      <p:cxnSp>
        <p:nvCxnSpPr>
          <p:cNvPr id="54" name="直線コネクタ 53"/>
          <p:cNvCxnSpPr/>
          <p:nvPr/>
        </p:nvCxnSpPr>
        <p:spPr bwMode="auto">
          <a:xfrm flipV="1">
            <a:off x="6389858" y="5104263"/>
            <a:ext cx="629425" cy="338554"/>
          </a:xfrm>
          <a:prstGeom prst="line">
            <a:avLst/>
          </a:prstGeom>
          <a:solidFill>
            <a:schemeClr val="bg1"/>
          </a:solidFill>
          <a:ln w="28575" cap="flat" cmpd="sng" algn="ctr">
            <a:solidFill>
              <a:schemeClr val="tx1"/>
            </a:solidFill>
            <a:prstDash val="solid"/>
            <a:round/>
            <a:headEnd type="none" w="med" len="med"/>
            <a:tailEnd type="none" w="med" len="med"/>
          </a:ln>
          <a:effectLst/>
        </p:spPr>
      </p:cxnSp>
      <p:cxnSp>
        <p:nvCxnSpPr>
          <p:cNvPr id="58" name="カギ線コネクタ 57"/>
          <p:cNvCxnSpPr>
            <a:stCxn id="2" idx="2"/>
            <a:endCxn id="6" idx="0"/>
          </p:cNvCxnSpPr>
          <p:nvPr/>
        </p:nvCxnSpPr>
        <p:spPr bwMode="auto">
          <a:xfrm rot="5400000">
            <a:off x="3924585" y="279473"/>
            <a:ext cx="938929" cy="3397286"/>
          </a:xfrm>
          <a:prstGeom prst="bentConnector3">
            <a:avLst>
              <a:gd name="adj1" fmla="val 25007"/>
            </a:avLst>
          </a:prstGeom>
          <a:solidFill>
            <a:schemeClr val="bg1"/>
          </a:solidFill>
          <a:ln w="28575" cap="flat" cmpd="sng" algn="ctr">
            <a:solidFill>
              <a:schemeClr val="accent1"/>
            </a:solidFill>
            <a:prstDash val="solid"/>
            <a:round/>
            <a:headEnd type="none" w="med" len="med"/>
            <a:tailEnd type="arrow"/>
          </a:ln>
          <a:effectLst/>
        </p:spPr>
      </p:cxnSp>
      <p:cxnSp>
        <p:nvCxnSpPr>
          <p:cNvPr id="62" name="カギ線コネクタ 61"/>
          <p:cNvCxnSpPr>
            <a:stCxn id="7" idx="2"/>
            <a:endCxn id="11" idx="0"/>
          </p:cNvCxnSpPr>
          <p:nvPr/>
        </p:nvCxnSpPr>
        <p:spPr bwMode="auto">
          <a:xfrm rot="5400000">
            <a:off x="4010426" y="2538667"/>
            <a:ext cx="1935863" cy="2206842"/>
          </a:xfrm>
          <a:prstGeom prst="bentConnector3">
            <a:avLst>
              <a:gd name="adj1" fmla="val 39132"/>
            </a:avLst>
          </a:prstGeom>
          <a:solidFill>
            <a:schemeClr val="bg1"/>
          </a:solidFill>
          <a:ln w="28575" cap="flat" cmpd="sng" algn="ctr">
            <a:solidFill>
              <a:schemeClr val="accent1"/>
            </a:solidFill>
            <a:prstDash val="solid"/>
            <a:round/>
            <a:headEnd type="none" w="med" len="med"/>
            <a:tailEnd type="arrow"/>
          </a:ln>
          <a:effectLst/>
        </p:spPr>
      </p:cxnSp>
      <p:cxnSp>
        <p:nvCxnSpPr>
          <p:cNvPr id="65" name="カギ線コネクタ 64"/>
          <p:cNvCxnSpPr>
            <a:stCxn id="7" idx="2"/>
            <a:endCxn id="9" idx="1"/>
          </p:cNvCxnSpPr>
          <p:nvPr/>
        </p:nvCxnSpPr>
        <p:spPr bwMode="auto">
          <a:xfrm rot="16200000" flipH="1">
            <a:off x="6320321" y="2435614"/>
            <a:ext cx="402647" cy="879732"/>
          </a:xfrm>
          <a:prstGeom prst="bentConnector2">
            <a:avLst/>
          </a:prstGeom>
          <a:solidFill>
            <a:schemeClr val="bg1"/>
          </a:solidFill>
          <a:ln w="28575" cap="flat" cmpd="sng" algn="ctr">
            <a:solidFill>
              <a:schemeClr val="accent1"/>
            </a:solidFill>
            <a:prstDash val="solid"/>
            <a:round/>
            <a:headEnd type="none" w="med" len="med"/>
            <a:tailEnd type="arrow"/>
          </a:ln>
          <a:effectLst/>
        </p:spPr>
      </p:cxnSp>
      <p:sp>
        <p:nvSpPr>
          <p:cNvPr id="69" name="正方形/長方形 68"/>
          <p:cNvSpPr/>
          <p:nvPr/>
        </p:nvSpPr>
        <p:spPr>
          <a:xfrm>
            <a:off x="2793004" y="2862254"/>
            <a:ext cx="953274" cy="338554"/>
          </a:xfrm>
          <a:prstGeom prst="rect">
            <a:avLst/>
          </a:prstGeom>
        </p:spPr>
        <p:txBody>
          <a:bodyPr wrap="none">
            <a:spAutoFit/>
          </a:bodyPr>
          <a:lstStyle/>
          <a:p>
            <a:r>
              <a:rPr lang="ja-JP" altLang="en-US" sz="1600" dirty="0">
                <a:solidFill>
                  <a:srgbClr val="FF0000"/>
                </a:solidFill>
              </a:rPr>
              <a:t>「</a:t>
            </a:r>
            <a:r>
              <a:rPr lang="en-US" altLang="ja-JP" sz="1600" b="1" dirty="0">
                <a:solidFill>
                  <a:srgbClr val="FF0000"/>
                </a:solidFill>
              </a:rPr>
              <a:t>CAPA</a:t>
            </a:r>
            <a:r>
              <a:rPr lang="ja-JP" altLang="en-US" sz="1600" dirty="0">
                <a:solidFill>
                  <a:srgbClr val="FF0000"/>
                </a:solidFill>
              </a:rPr>
              <a:t>」</a:t>
            </a:r>
          </a:p>
        </p:txBody>
      </p:sp>
      <p:sp>
        <p:nvSpPr>
          <p:cNvPr id="67" name="正方形/長方形 66"/>
          <p:cNvSpPr/>
          <p:nvPr/>
        </p:nvSpPr>
        <p:spPr>
          <a:xfrm>
            <a:off x="8097275" y="1729873"/>
            <a:ext cx="2789273" cy="900246"/>
          </a:xfrm>
          <a:prstGeom prst="rect">
            <a:avLst/>
          </a:prstGeom>
        </p:spPr>
        <p:txBody>
          <a:bodyPr wrap="square">
            <a:spAutoFit/>
          </a:bodyPr>
          <a:lstStyle/>
          <a:p>
            <a:pPr>
              <a:spcBef>
                <a:spcPts val="0"/>
              </a:spcBef>
            </a:pPr>
            <a:r>
              <a:rPr lang="en-US" altLang="ja-JP" sz="1050" dirty="0"/>
              <a:t>GMP</a:t>
            </a:r>
            <a:r>
              <a:rPr lang="ja-JP" altLang="en-US" sz="1050" dirty="0"/>
              <a:t>省令：（</a:t>
            </a:r>
            <a:r>
              <a:rPr lang="en-US" altLang="ja-JP" sz="1050" dirty="0"/>
              <a:t>Quality Management System</a:t>
            </a:r>
            <a:r>
              <a:rPr lang="ja-JP" altLang="en-US" sz="1050" dirty="0"/>
              <a:t>）品質管理監督システム</a:t>
            </a:r>
          </a:p>
          <a:p>
            <a:pPr>
              <a:spcBef>
                <a:spcPts val="0"/>
              </a:spcBef>
            </a:pPr>
            <a:r>
              <a:rPr lang="en-US" altLang="ja-JP" sz="1050" dirty="0"/>
              <a:t>ISO13485</a:t>
            </a:r>
            <a:r>
              <a:rPr lang="ja-JP" altLang="en-US" sz="1050" dirty="0"/>
              <a:t>：医療機器品質マネジメントシステム</a:t>
            </a:r>
          </a:p>
          <a:p>
            <a:pPr>
              <a:spcBef>
                <a:spcPts val="0"/>
              </a:spcBef>
            </a:pPr>
            <a:r>
              <a:rPr lang="en-US" altLang="ja-JP" sz="1050" dirty="0"/>
              <a:t>ICH Q10</a:t>
            </a:r>
            <a:r>
              <a:rPr lang="ja-JP" altLang="en-US" sz="1050" dirty="0"/>
              <a:t>：医薬品品質システム</a:t>
            </a:r>
          </a:p>
          <a:p>
            <a:pPr>
              <a:spcBef>
                <a:spcPts val="0"/>
              </a:spcBef>
            </a:pPr>
            <a:r>
              <a:rPr lang="en-US" altLang="ja-JP" sz="1050" dirty="0"/>
              <a:t>ISO9001</a:t>
            </a:r>
            <a:r>
              <a:rPr lang="ja-JP" altLang="en-US" sz="1050" dirty="0"/>
              <a:t>：品質管理及び品質保証の規格</a:t>
            </a:r>
          </a:p>
        </p:txBody>
      </p:sp>
    </p:spTree>
    <p:extLst>
      <p:ext uri="{BB962C8B-B14F-4D97-AF65-F5344CB8AC3E}">
        <p14:creationId xmlns:p14="http://schemas.microsoft.com/office/powerpoint/2010/main" val="284513007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1600" dirty="0"/>
              <a:t>ISO-13485</a:t>
            </a:r>
            <a:r>
              <a:rPr kumimoji="1" lang="ja-JP" altLang="en-US" sz="1600" dirty="0"/>
              <a:t>：</a:t>
            </a:r>
            <a:r>
              <a:rPr kumimoji="1" lang="en-US" altLang="ja-JP" sz="1600" dirty="0"/>
              <a:t>2016</a:t>
            </a:r>
            <a:br>
              <a:rPr kumimoji="1" lang="en-US" altLang="ja-JP" dirty="0"/>
            </a:br>
            <a:r>
              <a:rPr lang="en-US" altLang="ja-JP" spc="-5" dirty="0">
                <a:latin typeface="ＭＳ Ｐゴシック"/>
                <a:cs typeface="ＭＳ Ｐゴシック"/>
              </a:rPr>
              <a:t>8   </a:t>
            </a:r>
            <a:r>
              <a:rPr lang="ja-JP" altLang="en-US" spc="-5" dirty="0">
                <a:latin typeface="ＭＳ Ｐゴシック"/>
                <a:cs typeface="ＭＳ Ｐゴシック"/>
              </a:rPr>
              <a:t>測定、分析および改善　</a:t>
            </a:r>
            <a:r>
              <a:rPr lang="en-US" altLang="ja-JP" dirty="0"/>
              <a:t>8.5 </a:t>
            </a:r>
            <a:r>
              <a:rPr lang="ja-JP" altLang="en-US" dirty="0"/>
              <a:t>改善</a:t>
            </a:r>
          </a:p>
        </p:txBody>
      </p:sp>
      <p:sp>
        <p:nvSpPr>
          <p:cNvPr id="4" name="コンテンツ プレースホルダー 2"/>
          <p:cNvSpPr txBox="1">
            <a:spLocks/>
          </p:cNvSpPr>
          <p:nvPr/>
        </p:nvSpPr>
        <p:spPr bwMode="auto">
          <a:xfrm>
            <a:off x="623888" y="1052513"/>
            <a:ext cx="10880725" cy="2234458"/>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8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8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8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lang="en-US" altLang="ja-JP" sz="2400" dirty="0">
                <a:solidFill>
                  <a:schemeClr val="tx1"/>
                </a:solidFill>
              </a:rPr>
              <a:t>8.5.2</a:t>
            </a:r>
            <a:r>
              <a:rPr lang="ja-JP" altLang="en-US" sz="2400" dirty="0">
                <a:solidFill>
                  <a:schemeClr val="tx1"/>
                </a:solidFill>
              </a:rPr>
              <a:t>　是正処置</a:t>
            </a:r>
          </a:p>
          <a:p>
            <a:r>
              <a:rPr lang="ja-JP" altLang="en-US" sz="2400" dirty="0">
                <a:solidFill>
                  <a:schemeClr val="tx1"/>
                </a:solidFill>
              </a:rPr>
              <a:t>組織は、再発防止のため、不適合の原因を除去する処置をとる。</a:t>
            </a:r>
            <a:endParaRPr lang="en-US" altLang="ja-JP" sz="2400" dirty="0">
              <a:solidFill>
                <a:schemeClr val="tx1"/>
              </a:solidFill>
            </a:endParaRPr>
          </a:p>
          <a:p>
            <a:r>
              <a:rPr lang="ja-JP" altLang="en-US" sz="2400" dirty="0">
                <a:solidFill>
                  <a:schemeClr val="tx1"/>
                </a:solidFill>
              </a:rPr>
              <a:t>是正処置は、発見された不適合のもつ影響に見合うものとする。</a:t>
            </a:r>
            <a:endParaRPr lang="en-US" altLang="ja-JP" sz="2400" dirty="0">
              <a:solidFill>
                <a:schemeClr val="tx1"/>
              </a:solidFill>
            </a:endParaRPr>
          </a:p>
          <a:p>
            <a:r>
              <a:rPr lang="ja-JP" altLang="en-US" sz="2400" u="sng" dirty="0">
                <a:solidFill>
                  <a:schemeClr val="tx1"/>
                </a:solidFill>
              </a:rPr>
              <a:t>全ての必要な是正処置は、</a:t>
            </a:r>
            <a:r>
              <a:rPr lang="ja-JP" altLang="en-US" sz="2400" u="sng" dirty="0">
                <a:solidFill>
                  <a:srgbClr val="FF0000"/>
                </a:solidFill>
              </a:rPr>
              <a:t>遅滞無く実施する</a:t>
            </a:r>
            <a:r>
              <a:rPr lang="ja-JP" altLang="en-US" sz="2400" u="sng" dirty="0">
                <a:solidFill>
                  <a:schemeClr val="tx1"/>
                </a:solidFill>
              </a:rPr>
              <a:t>。</a:t>
            </a:r>
            <a:endParaRPr lang="en-US" altLang="ja-JP" sz="2400" u="sng" dirty="0">
              <a:solidFill>
                <a:schemeClr val="tx1"/>
              </a:solidFill>
            </a:endParaRPr>
          </a:p>
          <a:p>
            <a:r>
              <a:rPr lang="ja-JP" altLang="en-US" sz="2400" dirty="0">
                <a:solidFill>
                  <a:schemeClr val="tx1"/>
                </a:solidFill>
              </a:rPr>
              <a:t>是正処置は、発見された不適合の影響に見合ったものとする。</a:t>
            </a:r>
            <a:endParaRPr lang="en-US" altLang="ja-JP" sz="2400" dirty="0">
              <a:solidFill>
                <a:schemeClr val="tx1"/>
              </a:solidFill>
            </a:endParaRPr>
          </a:p>
        </p:txBody>
      </p:sp>
      <p:sp>
        <p:nvSpPr>
          <p:cNvPr id="5" name="コンテンツ プレースホルダ 2">
            <a:extLst>
              <a:ext uri="{FF2B5EF4-FFF2-40B4-BE49-F238E27FC236}">
                <a16:creationId xmlns:a16="http://schemas.microsoft.com/office/drawing/2014/main" id="{7AB9C15F-6528-4480-963B-44D976A81AB1}"/>
              </a:ext>
            </a:extLst>
          </p:cNvPr>
          <p:cNvSpPr txBox="1">
            <a:spLocks/>
          </p:cNvSpPr>
          <p:nvPr/>
        </p:nvSpPr>
        <p:spPr bwMode="auto">
          <a:xfrm>
            <a:off x="2028248" y="5574654"/>
            <a:ext cx="8147469"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93663" indent="0">
              <a:buNone/>
              <a:defRPr/>
            </a:pPr>
            <a:r>
              <a:rPr lang="en-US" altLang="ja-JP" sz="2400" kern="0" dirty="0"/>
              <a:t>ISO-13485:2016</a:t>
            </a:r>
            <a:r>
              <a:rPr lang="ja-JP" altLang="en-US" sz="2400" kern="0" dirty="0"/>
              <a:t>では、是正処置にタイムフレームが要求された。</a:t>
            </a:r>
            <a:endParaRPr lang="en-US" altLang="ja-JP" sz="2400" kern="0" dirty="0"/>
          </a:p>
        </p:txBody>
      </p:sp>
      <p:pic>
        <p:nvPicPr>
          <p:cNvPr id="6" name="Picture 2" descr="C:\Documents and Settings\Kana\My Documents\My Pictures\Microsoft クリップ オーガナイザ\j0312656.wmf">
            <a:extLst>
              <a:ext uri="{FF2B5EF4-FFF2-40B4-BE49-F238E27FC236}">
                <a16:creationId xmlns:a16="http://schemas.microsoft.com/office/drawing/2014/main" id="{83CDCAF0-650B-4616-A640-33A2A2ABBB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84196" y="4967010"/>
            <a:ext cx="5746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60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4"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1600" dirty="0"/>
              <a:t>ISO-13485</a:t>
            </a:r>
            <a:r>
              <a:rPr kumimoji="1" lang="ja-JP" altLang="en-US" sz="1600" dirty="0"/>
              <a:t>：</a:t>
            </a:r>
            <a:r>
              <a:rPr kumimoji="1" lang="en-US" altLang="ja-JP" sz="1600" dirty="0"/>
              <a:t>2016</a:t>
            </a:r>
            <a:br>
              <a:rPr kumimoji="1" lang="en-US" altLang="ja-JP" dirty="0"/>
            </a:br>
            <a:r>
              <a:rPr lang="en-US" altLang="ja-JP" spc="-5" dirty="0">
                <a:latin typeface="ＭＳ Ｐゴシック"/>
                <a:cs typeface="ＭＳ Ｐゴシック"/>
              </a:rPr>
              <a:t>8   </a:t>
            </a:r>
            <a:r>
              <a:rPr lang="ja-JP" altLang="en-US" spc="-5" dirty="0">
                <a:latin typeface="ＭＳ Ｐゴシック"/>
                <a:cs typeface="ＭＳ Ｐゴシック"/>
              </a:rPr>
              <a:t>測定、分析および改善　</a:t>
            </a:r>
            <a:r>
              <a:rPr lang="en-US" altLang="ja-JP" dirty="0"/>
              <a:t>8.5 </a:t>
            </a:r>
            <a:r>
              <a:rPr lang="ja-JP" altLang="en-US" dirty="0"/>
              <a:t>改善</a:t>
            </a:r>
          </a:p>
        </p:txBody>
      </p:sp>
      <p:sp>
        <p:nvSpPr>
          <p:cNvPr id="4" name="コンテンツ プレースホルダー 2"/>
          <p:cNvSpPr txBox="1">
            <a:spLocks/>
          </p:cNvSpPr>
          <p:nvPr/>
        </p:nvSpPr>
        <p:spPr bwMode="auto">
          <a:xfrm>
            <a:off x="626533" y="1052513"/>
            <a:ext cx="10878080" cy="4745915"/>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8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8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8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lang="en-US" altLang="ja-JP" sz="2400" dirty="0">
                <a:solidFill>
                  <a:schemeClr val="tx1"/>
                </a:solidFill>
              </a:rPr>
              <a:t>8.5.2</a:t>
            </a:r>
            <a:r>
              <a:rPr lang="ja-JP" altLang="en-US" sz="2400" dirty="0">
                <a:solidFill>
                  <a:schemeClr val="tx1"/>
                </a:solidFill>
              </a:rPr>
              <a:t>　是正処置（つづき）</a:t>
            </a:r>
            <a:endParaRPr lang="en-US" altLang="ja-JP" sz="2400" dirty="0">
              <a:solidFill>
                <a:schemeClr val="tx1"/>
              </a:solidFill>
            </a:endParaRPr>
          </a:p>
          <a:p>
            <a:r>
              <a:rPr lang="ja-JP" altLang="en-US" sz="2400" dirty="0">
                <a:solidFill>
                  <a:schemeClr val="tx1"/>
                </a:solidFill>
              </a:rPr>
              <a:t>組織は、次の事項に関する要求事項を規定するための手順を文書化する。</a:t>
            </a:r>
          </a:p>
          <a:p>
            <a:pPr marL="803275" lvl="1" indent="-358775">
              <a:buNone/>
            </a:pPr>
            <a:r>
              <a:rPr lang="en-US" altLang="ja-JP" sz="2400" dirty="0">
                <a:solidFill>
                  <a:schemeClr val="tx1"/>
                </a:solidFill>
              </a:rPr>
              <a:t>a</a:t>
            </a:r>
            <a:r>
              <a:rPr lang="ja-JP" altLang="en-US" sz="2400" dirty="0">
                <a:solidFill>
                  <a:schemeClr val="tx1"/>
                </a:solidFill>
              </a:rPr>
              <a:t>）</a:t>
            </a:r>
            <a:r>
              <a:rPr lang="en-US" altLang="ja-JP" sz="2400" dirty="0">
                <a:solidFill>
                  <a:schemeClr val="tx1"/>
                </a:solidFill>
              </a:rPr>
              <a:t> </a:t>
            </a:r>
            <a:r>
              <a:rPr lang="ja-JP" altLang="en-US" sz="2400" dirty="0">
                <a:solidFill>
                  <a:schemeClr val="tx1"/>
                </a:solidFill>
              </a:rPr>
              <a:t>不適合（苦情を含む）のレビュ</a:t>
            </a:r>
          </a:p>
          <a:p>
            <a:pPr marL="803275" lvl="1" indent="-358775">
              <a:buNone/>
            </a:pPr>
            <a:r>
              <a:rPr lang="en-US" altLang="ja-JP" sz="2400" dirty="0">
                <a:solidFill>
                  <a:schemeClr val="tx1"/>
                </a:solidFill>
              </a:rPr>
              <a:t>b</a:t>
            </a:r>
            <a:r>
              <a:rPr lang="ja-JP" altLang="en-US" sz="2400" dirty="0">
                <a:solidFill>
                  <a:schemeClr val="tx1"/>
                </a:solidFill>
              </a:rPr>
              <a:t>）</a:t>
            </a:r>
            <a:r>
              <a:rPr lang="en-US" altLang="ja-JP" sz="2400" dirty="0">
                <a:solidFill>
                  <a:schemeClr val="tx1"/>
                </a:solidFill>
              </a:rPr>
              <a:t> </a:t>
            </a:r>
            <a:r>
              <a:rPr lang="ja-JP" altLang="en-US" sz="2400" dirty="0">
                <a:solidFill>
                  <a:schemeClr val="tx1"/>
                </a:solidFill>
              </a:rPr>
              <a:t>不適合の原因の特定</a:t>
            </a:r>
          </a:p>
          <a:p>
            <a:pPr marL="803275" lvl="1" indent="-358775">
              <a:buNone/>
            </a:pPr>
            <a:r>
              <a:rPr lang="en-US" altLang="ja-JP" sz="2400" dirty="0">
                <a:solidFill>
                  <a:schemeClr val="tx1"/>
                </a:solidFill>
              </a:rPr>
              <a:t>c</a:t>
            </a:r>
            <a:r>
              <a:rPr lang="ja-JP" altLang="en-US" sz="2400" dirty="0">
                <a:solidFill>
                  <a:schemeClr val="tx1"/>
                </a:solidFill>
              </a:rPr>
              <a:t>）</a:t>
            </a:r>
            <a:r>
              <a:rPr lang="en-US" altLang="ja-JP" sz="2400" dirty="0">
                <a:solidFill>
                  <a:schemeClr val="tx1"/>
                </a:solidFill>
              </a:rPr>
              <a:t> </a:t>
            </a:r>
            <a:r>
              <a:rPr lang="ja-JP" altLang="en-US" sz="2400" dirty="0">
                <a:solidFill>
                  <a:schemeClr val="tx1"/>
                </a:solidFill>
              </a:rPr>
              <a:t>不適合の再発防止を確実にするための処置の必要性の評価</a:t>
            </a:r>
          </a:p>
          <a:p>
            <a:pPr marL="803275" lvl="1" indent="-358775">
              <a:buNone/>
            </a:pPr>
            <a:r>
              <a:rPr lang="en-US" altLang="ja-JP" sz="2400" dirty="0">
                <a:solidFill>
                  <a:schemeClr val="tx1"/>
                </a:solidFill>
              </a:rPr>
              <a:t>d</a:t>
            </a:r>
            <a:r>
              <a:rPr lang="ja-JP" altLang="en-US" sz="2400" dirty="0">
                <a:solidFill>
                  <a:schemeClr val="tx1"/>
                </a:solidFill>
              </a:rPr>
              <a:t>）</a:t>
            </a:r>
            <a:r>
              <a:rPr lang="en-US" altLang="ja-JP" sz="2400" dirty="0">
                <a:solidFill>
                  <a:schemeClr val="tx1"/>
                </a:solidFill>
              </a:rPr>
              <a:t> </a:t>
            </a:r>
            <a:r>
              <a:rPr lang="ja-JP" altLang="en-US" sz="2400" dirty="0">
                <a:solidFill>
                  <a:schemeClr val="tx1"/>
                </a:solidFill>
              </a:rPr>
              <a:t>必要な処置の計画および文書化、およびその処置の実施。適切な場合、文書の更新を含む。</a:t>
            </a:r>
            <a:endParaRPr lang="en-US" altLang="ja-JP" sz="2400" dirty="0">
              <a:solidFill>
                <a:schemeClr val="tx1"/>
              </a:solidFill>
            </a:endParaRPr>
          </a:p>
          <a:p>
            <a:pPr marL="803275" lvl="1" indent="-358775">
              <a:buNone/>
            </a:pPr>
            <a:r>
              <a:rPr lang="en-US" altLang="ja-JP" sz="2400" u="sng" dirty="0">
                <a:solidFill>
                  <a:schemeClr val="tx1"/>
                </a:solidFill>
              </a:rPr>
              <a:t>e</a:t>
            </a:r>
            <a:r>
              <a:rPr lang="ja-JP" altLang="en-US" sz="2400" u="sng" dirty="0">
                <a:solidFill>
                  <a:schemeClr val="tx1"/>
                </a:solidFill>
              </a:rPr>
              <a:t>）</a:t>
            </a:r>
            <a:r>
              <a:rPr lang="en-US" altLang="ja-JP" sz="2400" u="sng" dirty="0">
                <a:solidFill>
                  <a:schemeClr val="tx1"/>
                </a:solidFill>
              </a:rPr>
              <a:t> </a:t>
            </a:r>
            <a:r>
              <a:rPr lang="ja-JP" altLang="en-US" sz="2400" u="sng" dirty="0">
                <a:solidFill>
                  <a:schemeClr val="tx1"/>
                </a:solidFill>
              </a:rPr>
              <a:t>是正処置が、適用される規制要求事項へ適合するための能力または医療機器の安全性および性能への悪影響を与えていないことの検証</a:t>
            </a:r>
          </a:p>
          <a:p>
            <a:pPr marL="803275" lvl="1" indent="-358775">
              <a:buNone/>
            </a:pPr>
            <a:r>
              <a:rPr lang="en-US" altLang="ja-JP" sz="2400" dirty="0">
                <a:solidFill>
                  <a:schemeClr val="tx1"/>
                </a:solidFill>
              </a:rPr>
              <a:t>f</a:t>
            </a:r>
            <a:r>
              <a:rPr lang="ja-JP" altLang="en-US" sz="2400" dirty="0">
                <a:solidFill>
                  <a:schemeClr val="tx1"/>
                </a:solidFill>
              </a:rPr>
              <a:t>）　とられた是正処置の有効性のレビュ</a:t>
            </a:r>
          </a:p>
          <a:p>
            <a:r>
              <a:rPr lang="ja-JP" altLang="en-US" sz="2400" dirty="0">
                <a:solidFill>
                  <a:schemeClr val="tx1"/>
                </a:solidFill>
              </a:rPr>
              <a:t>全ての調査およびとった処置の結果の記録は、維持する（</a:t>
            </a:r>
            <a:r>
              <a:rPr lang="en-US" altLang="ja-JP" sz="2400" dirty="0">
                <a:solidFill>
                  <a:schemeClr val="tx1"/>
                </a:solidFill>
              </a:rPr>
              <a:t>4.2.5</a:t>
            </a:r>
            <a:r>
              <a:rPr lang="ja-JP" altLang="en-US" sz="2400" dirty="0">
                <a:solidFill>
                  <a:schemeClr val="tx1"/>
                </a:solidFill>
              </a:rPr>
              <a:t>参照）。</a:t>
            </a:r>
          </a:p>
        </p:txBody>
      </p:sp>
    </p:spTree>
    <p:extLst>
      <p:ext uri="{BB962C8B-B14F-4D97-AF65-F5344CB8AC3E}">
        <p14:creationId xmlns:p14="http://schemas.microsoft.com/office/powerpoint/2010/main" val="1042931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1600" dirty="0"/>
              <a:t>ISO-13485</a:t>
            </a:r>
            <a:r>
              <a:rPr kumimoji="1" lang="ja-JP" altLang="en-US" sz="1600" dirty="0"/>
              <a:t>：</a:t>
            </a:r>
            <a:r>
              <a:rPr kumimoji="1" lang="en-US" altLang="ja-JP" sz="1600" dirty="0"/>
              <a:t>2016</a:t>
            </a:r>
            <a:br>
              <a:rPr kumimoji="1" lang="en-US" altLang="ja-JP" dirty="0"/>
            </a:br>
            <a:r>
              <a:rPr lang="en-US" altLang="ja-JP" spc="-5" dirty="0">
                <a:latin typeface="ＭＳ Ｐゴシック"/>
                <a:cs typeface="ＭＳ Ｐゴシック"/>
              </a:rPr>
              <a:t>8   </a:t>
            </a:r>
            <a:r>
              <a:rPr lang="ja-JP" altLang="en-US" spc="-5" dirty="0">
                <a:latin typeface="ＭＳ Ｐゴシック"/>
                <a:cs typeface="ＭＳ Ｐゴシック"/>
              </a:rPr>
              <a:t>測定、分析および改善　</a:t>
            </a:r>
            <a:r>
              <a:rPr lang="en-US" altLang="ja-JP" dirty="0"/>
              <a:t>8.5 </a:t>
            </a:r>
            <a:r>
              <a:rPr lang="ja-JP" altLang="en-US" dirty="0"/>
              <a:t>改善</a:t>
            </a:r>
          </a:p>
        </p:txBody>
      </p:sp>
      <p:sp>
        <p:nvSpPr>
          <p:cNvPr id="4" name="コンテンツ プレースホルダー 2"/>
          <p:cNvSpPr txBox="1">
            <a:spLocks/>
          </p:cNvSpPr>
          <p:nvPr/>
        </p:nvSpPr>
        <p:spPr bwMode="auto">
          <a:xfrm>
            <a:off x="626533" y="1052513"/>
            <a:ext cx="10878080" cy="5035225"/>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8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8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8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8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lang="en-US" altLang="ja-JP" sz="2200" dirty="0">
                <a:solidFill>
                  <a:schemeClr val="tx1"/>
                </a:solidFill>
              </a:rPr>
              <a:t>8.5.3 </a:t>
            </a:r>
            <a:r>
              <a:rPr lang="ja-JP" altLang="en-US" sz="2200" dirty="0">
                <a:solidFill>
                  <a:schemeClr val="tx1"/>
                </a:solidFill>
              </a:rPr>
              <a:t>予防処置</a:t>
            </a:r>
          </a:p>
          <a:p>
            <a:pPr eaLnBrk="1"/>
            <a:r>
              <a:rPr lang="ja-JP" altLang="en-US" sz="2200" dirty="0">
                <a:solidFill>
                  <a:schemeClr val="tx1"/>
                </a:solidFill>
              </a:rPr>
              <a:t>組織は、起こり得る不適合が発生することを防止するために、その原因を除去する処置を決める。</a:t>
            </a:r>
            <a:br>
              <a:rPr lang="en-US" altLang="ja-JP" sz="2200" dirty="0">
                <a:solidFill>
                  <a:schemeClr val="tx1"/>
                </a:solidFill>
              </a:rPr>
            </a:br>
            <a:r>
              <a:rPr lang="ja-JP" altLang="en-US" sz="2200" dirty="0">
                <a:solidFill>
                  <a:schemeClr val="tx1"/>
                </a:solidFill>
              </a:rPr>
              <a:t>予防処置は、起こり得る問題の影響に見合ったものとする。</a:t>
            </a:r>
          </a:p>
          <a:p>
            <a:pPr eaLnBrk="1"/>
            <a:r>
              <a:rPr lang="ja-JP" altLang="en-US" sz="2200" dirty="0">
                <a:solidFill>
                  <a:schemeClr val="tx1"/>
                </a:solidFill>
              </a:rPr>
              <a:t>組織は、次の事項に関する要求事項を規定するための手順を文書する。</a:t>
            </a:r>
          </a:p>
          <a:p>
            <a:pPr marL="895350" lvl="1" indent="-450850">
              <a:buNone/>
            </a:pPr>
            <a:r>
              <a:rPr lang="en-US" altLang="ja-JP" sz="2200" dirty="0">
                <a:solidFill>
                  <a:schemeClr val="tx1"/>
                </a:solidFill>
              </a:rPr>
              <a:t>a</a:t>
            </a:r>
            <a:r>
              <a:rPr lang="ja-JP" altLang="en-US" sz="2200" dirty="0">
                <a:solidFill>
                  <a:schemeClr val="tx1"/>
                </a:solidFill>
              </a:rPr>
              <a:t>）　起こり得る不適合およびその原因の特定</a:t>
            </a:r>
          </a:p>
          <a:p>
            <a:pPr marL="895350" lvl="1" indent="-450850">
              <a:buNone/>
            </a:pPr>
            <a:r>
              <a:rPr lang="en-US" altLang="ja-JP" sz="2200" dirty="0">
                <a:solidFill>
                  <a:schemeClr val="tx1"/>
                </a:solidFill>
              </a:rPr>
              <a:t>b</a:t>
            </a:r>
            <a:r>
              <a:rPr lang="ja-JP" altLang="en-US" sz="2200" dirty="0">
                <a:solidFill>
                  <a:schemeClr val="tx1"/>
                </a:solidFill>
              </a:rPr>
              <a:t>）　不適合の発生を予防するための処置の必要性の評価</a:t>
            </a:r>
          </a:p>
          <a:p>
            <a:pPr marL="895350" lvl="1" indent="-450850">
              <a:buNone/>
            </a:pPr>
            <a:r>
              <a:rPr lang="en-US" altLang="ja-JP" sz="2200" dirty="0">
                <a:solidFill>
                  <a:schemeClr val="tx1"/>
                </a:solidFill>
              </a:rPr>
              <a:t>c</a:t>
            </a:r>
            <a:r>
              <a:rPr lang="ja-JP" altLang="en-US" sz="2200" dirty="0">
                <a:solidFill>
                  <a:schemeClr val="tx1"/>
                </a:solidFill>
              </a:rPr>
              <a:t>）　必要な処置の計画および文書化、およびその処置の実施。適切な場合、文書の更新を含む。</a:t>
            </a:r>
          </a:p>
          <a:p>
            <a:pPr marL="895350" lvl="1" indent="-450850">
              <a:buNone/>
            </a:pPr>
            <a:r>
              <a:rPr lang="en-US" altLang="ja-JP" sz="2200" u="sng" dirty="0">
                <a:solidFill>
                  <a:schemeClr val="tx1"/>
                </a:solidFill>
              </a:rPr>
              <a:t>d</a:t>
            </a:r>
            <a:r>
              <a:rPr lang="ja-JP" altLang="en-US" sz="2200" u="sng" dirty="0">
                <a:solidFill>
                  <a:schemeClr val="tx1"/>
                </a:solidFill>
              </a:rPr>
              <a:t>）　処置が、適用される規制要求事項へ適合するための能力または医療機器の安全性および性能への悪影響を与えていないことの検証</a:t>
            </a:r>
          </a:p>
          <a:p>
            <a:pPr marL="895350" lvl="1" indent="-450850">
              <a:buNone/>
            </a:pPr>
            <a:r>
              <a:rPr lang="en-US" altLang="ja-JP" sz="2200" dirty="0">
                <a:solidFill>
                  <a:schemeClr val="tx1"/>
                </a:solidFill>
              </a:rPr>
              <a:t>e</a:t>
            </a:r>
            <a:r>
              <a:rPr lang="ja-JP" altLang="en-US" sz="2200" dirty="0">
                <a:solidFill>
                  <a:schemeClr val="tx1"/>
                </a:solidFill>
              </a:rPr>
              <a:t>）</a:t>
            </a:r>
            <a:r>
              <a:rPr lang="en-US" altLang="ja-JP" sz="2200" dirty="0">
                <a:solidFill>
                  <a:schemeClr val="tx1"/>
                </a:solidFill>
              </a:rPr>
              <a:t> </a:t>
            </a:r>
            <a:r>
              <a:rPr lang="ja-JP" altLang="en-US" sz="2200" dirty="0">
                <a:solidFill>
                  <a:schemeClr val="tx1"/>
                </a:solidFill>
              </a:rPr>
              <a:t>適切な場合、とられた予防処置の有効性のレビュ</a:t>
            </a:r>
          </a:p>
          <a:p>
            <a:r>
              <a:rPr lang="ja-JP" altLang="en-US" sz="2200" dirty="0">
                <a:solidFill>
                  <a:schemeClr val="tx1"/>
                </a:solidFill>
              </a:rPr>
              <a:t>全ての調査およびとった処置の結果の記録は、維持する（</a:t>
            </a:r>
            <a:r>
              <a:rPr lang="en-US" altLang="ja-JP" sz="2200" dirty="0">
                <a:solidFill>
                  <a:schemeClr val="tx1"/>
                </a:solidFill>
              </a:rPr>
              <a:t>4.2.5</a:t>
            </a:r>
            <a:r>
              <a:rPr lang="ja-JP" altLang="en-US" sz="2200" dirty="0">
                <a:solidFill>
                  <a:schemeClr val="tx1"/>
                </a:solidFill>
              </a:rPr>
              <a:t>参照）。</a:t>
            </a:r>
          </a:p>
        </p:txBody>
      </p:sp>
    </p:spTree>
    <p:extLst>
      <p:ext uri="{BB962C8B-B14F-4D97-AF65-F5344CB8AC3E}">
        <p14:creationId xmlns:p14="http://schemas.microsoft.com/office/powerpoint/2010/main" val="4024521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タイトル 1"/>
          <p:cNvSpPr>
            <a:spLocks noGrp="1"/>
          </p:cNvSpPr>
          <p:nvPr>
            <p:ph type="title"/>
          </p:nvPr>
        </p:nvSpPr>
        <p:spPr/>
        <p:txBody>
          <a:bodyPr/>
          <a:lstStyle/>
          <a:p>
            <a:r>
              <a:rPr lang="en-US" altLang="ja-JP" dirty="0"/>
              <a:t>CAPA</a:t>
            </a:r>
            <a:r>
              <a:rPr lang="ja-JP" altLang="en-US" dirty="0"/>
              <a:t>情報源（例）</a:t>
            </a:r>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71276772"/>
              </p:ext>
            </p:extLst>
          </p:nvPr>
        </p:nvGraphicFramePr>
        <p:xfrm>
          <a:off x="623887" y="1066802"/>
          <a:ext cx="10880725" cy="5115872"/>
        </p:xfrm>
        <a:graphic>
          <a:graphicData uri="http://schemas.openxmlformats.org/drawingml/2006/table">
            <a:tbl>
              <a:tblPr>
                <a:tableStyleId>{5C22544A-7EE6-4342-B048-85BDC9FD1C3A}</a:tableStyleId>
              </a:tblPr>
              <a:tblGrid>
                <a:gridCol w="2643390">
                  <a:extLst>
                    <a:ext uri="{9D8B030D-6E8A-4147-A177-3AD203B41FA5}">
                      <a16:colId xmlns:a16="http://schemas.microsoft.com/office/drawing/2014/main" val="20000"/>
                    </a:ext>
                  </a:extLst>
                </a:gridCol>
                <a:gridCol w="8237335">
                  <a:extLst>
                    <a:ext uri="{9D8B030D-6E8A-4147-A177-3AD203B41FA5}">
                      <a16:colId xmlns:a16="http://schemas.microsoft.com/office/drawing/2014/main" val="20001"/>
                    </a:ext>
                  </a:extLst>
                </a:gridCol>
              </a:tblGrid>
              <a:tr h="268750">
                <a:tc>
                  <a:txBody>
                    <a:bodyPr/>
                    <a:lstStyle/>
                    <a:p>
                      <a:pPr marR="76200" algn="ctr">
                        <a:spcAft>
                          <a:spcPts val="0"/>
                        </a:spcAft>
                      </a:pPr>
                      <a:r>
                        <a:rPr lang="ja-JP" sz="1600" b="1"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情報源</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76200" algn="ctr">
                        <a:spcAft>
                          <a:spcPts val="0"/>
                        </a:spcAft>
                      </a:pPr>
                      <a:r>
                        <a:rPr lang="ja-JP" sz="1600" b="1"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品質データ</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3605">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マネジメント</a:t>
                      </a:r>
                      <a:r>
                        <a:rPr lang="ja-JP" altLang="en-US"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レビュ</a:t>
                      </a:r>
                      <a:endPar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endParaRP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マネジメント</a:t>
                      </a:r>
                      <a:r>
                        <a:rPr lang="ja-JP" altLang="en-US"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レビュ</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におけるアウトプット</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23605">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設計・開発プロセス</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altLang="en-US"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設計変更</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設計管理の進捗情報</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逸脱</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70462">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製造工程</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受入れ活動の記録</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コンポーネント</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進行中のプロセスおよび完了した機器のテスト</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スクラップ</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altLang="en-US"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手直し</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特別採用</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キャリブレーション</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メンテナンス記録</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70462">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品質監査報告</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altLang="en-US"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監査指摘事項</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社内</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外部</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サプライヤ</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第三者監査</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前回までの是正記録</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是正処置および予防処置</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23605">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不適合報告</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工程</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内</a:t>
                      </a:r>
                      <a:r>
                        <a:rPr lang="ja-JP"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不適合報告</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不適合製品</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工程不良率</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23605">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サービス記録</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返品</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インストレーション</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据付け</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修理報告</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現地サービス</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70462">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顧客</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苦情</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要望</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およびその傾向分析結果</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顧客の反応</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例：市場調査</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世論調査 等</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endPar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endParaRP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70462">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購買・アウトソース・仕入れ品購入プロセス</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アウトソース先からの</a:t>
                      </a:r>
                      <a:r>
                        <a:rPr lang="ja-JP"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不具合報告</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不適合部材</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購入品</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および発生率の傾向分析結果</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70462">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規制当局</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en-US"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FDA</a:t>
                      </a:r>
                      <a:r>
                        <a:rPr lang="ja-JP"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の指摘</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483</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フォーム</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ワーニングレター</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医療機器報告書</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MDRs</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安全性監視報告書</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厚生労働省通知など</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705694">
                <a:tc>
                  <a:txBody>
                    <a:bodyPr/>
                    <a:lstStyle/>
                    <a:p>
                      <a:pPr marL="84138" indent="0" algn="l">
                        <a:spcAft>
                          <a:spcPts val="0"/>
                        </a:spcAft>
                      </a:pPr>
                      <a:r>
                        <a:rPr lang="ja-JP" sz="1600" b="1"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その他の情報源</a:t>
                      </a:r>
                    </a:p>
                  </a:txBody>
                  <a:tcPr marL="54161" marR="54161"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リスク分析／</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リスク</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マネジメント</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データモニタリングプロセス</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例：統計管理チャート</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トレンド</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実行チャート等</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endPar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endParaRPr>
                    </a:p>
                    <a:p>
                      <a:pPr algn="l">
                        <a:spcAft>
                          <a:spcPts val="0"/>
                        </a:spcAft>
                      </a:pP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治験有害事象</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訴訟および他の法的行為</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既刊文献</a:t>
                      </a:r>
                      <a:r>
                        <a:rPr lang="ja-JP" altLang="en-US"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a:t>
                      </a:r>
                      <a:r>
                        <a:rPr lang="ja-JP" sz="1600" kern="100" dirty="0">
                          <a:solidFill>
                            <a:schemeClr val="tx1"/>
                          </a:solidFill>
                          <a:effectLst/>
                          <a:latin typeface="Arial" panose="020B0604020202020204" pitchFamily="34" charset="0"/>
                          <a:ea typeface="MS UI Gothic" panose="020B0600070205080204" pitchFamily="50" charset="-128"/>
                          <a:cs typeface="Arial" panose="020B0604020202020204" pitchFamily="34" charset="0"/>
                        </a:rPr>
                        <a:t>従業員の報告</a:t>
                      </a:r>
                    </a:p>
                  </a:txBody>
                  <a:tcPr marL="54161" marR="54161"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426476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タイトル 1"/>
          <p:cNvSpPr>
            <a:spLocks noGrp="1"/>
          </p:cNvSpPr>
          <p:nvPr>
            <p:ph type="title"/>
          </p:nvPr>
        </p:nvSpPr>
        <p:spPr/>
        <p:txBody>
          <a:bodyPr/>
          <a:lstStyle/>
          <a:p>
            <a:r>
              <a:rPr lang="en-US" altLang="ja-JP" dirty="0"/>
              <a:t>CAPA</a:t>
            </a:r>
            <a:r>
              <a:rPr lang="ja-JP" altLang="en-US" dirty="0"/>
              <a:t>起票の判断基準（抜粋）</a:t>
            </a:r>
            <a:endParaRPr kumimoji="1"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3122372498"/>
              </p:ext>
            </p:extLst>
          </p:nvPr>
        </p:nvGraphicFramePr>
        <p:xfrm>
          <a:off x="626533" y="1063431"/>
          <a:ext cx="10878080" cy="4813842"/>
        </p:xfrm>
        <a:graphic>
          <a:graphicData uri="http://schemas.openxmlformats.org/drawingml/2006/table">
            <a:tbl>
              <a:tblPr>
                <a:tableStyleId>{5C22544A-7EE6-4342-B048-85BDC9FD1C3A}</a:tableStyleId>
              </a:tblPr>
              <a:tblGrid>
                <a:gridCol w="2129227">
                  <a:extLst>
                    <a:ext uri="{9D8B030D-6E8A-4147-A177-3AD203B41FA5}">
                      <a16:colId xmlns:a16="http://schemas.microsoft.com/office/drawing/2014/main" val="20000"/>
                    </a:ext>
                  </a:extLst>
                </a:gridCol>
                <a:gridCol w="7640281">
                  <a:extLst>
                    <a:ext uri="{9D8B030D-6E8A-4147-A177-3AD203B41FA5}">
                      <a16:colId xmlns:a16="http://schemas.microsoft.com/office/drawing/2014/main" val="20001"/>
                    </a:ext>
                  </a:extLst>
                </a:gridCol>
                <a:gridCol w="1108572">
                  <a:extLst>
                    <a:ext uri="{9D8B030D-6E8A-4147-A177-3AD203B41FA5}">
                      <a16:colId xmlns:a16="http://schemas.microsoft.com/office/drawing/2014/main" val="20002"/>
                    </a:ext>
                  </a:extLst>
                </a:gridCol>
              </a:tblGrid>
              <a:tr h="533707">
                <a:tc>
                  <a:txBody>
                    <a:bodyPr/>
                    <a:lstStyle/>
                    <a:p>
                      <a:pPr marR="76200" algn="ctr">
                        <a:spcAft>
                          <a:spcPts val="0"/>
                        </a:spcAft>
                      </a:pPr>
                      <a:r>
                        <a:rPr lang="en-US" sz="1600" dirty="0">
                          <a:effectLst/>
                          <a:latin typeface="Arial" panose="020B0604020202020204" pitchFamily="34" charset="0"/>
                          <a:ea typeface="MS UI Gothic" panose="020B0600070205080204" pitchFamily="50" charset="-128"/>
                          <a:cs typeface="Arial" panose="020B0604020202020204" pitchFamily="34" charset="0"/>
                        </a:rPr>
                        <a:t>CAPA</a:t>
                      </a:r>
                      <a:br>
                        <a:rPr lang="en-US" sz="1600" dirty="0">
                          <a:effectLst/>
                          <a:latin typeface="Arial" panose="020B0604020202020204" pitchFamily="34" charset="0"/>
                          <a:ea typeface="MS UI Gothic" panose="020B0600070205080204" pitchFamily="50" charset="-128"/>
                          <a:cs typeface="Arial" panose="020B0604020202020204" pitchFamily="34" charset="0"/>
                        </a:rPr>
                      </a:br>
                      <a:r>
                        <a:rPr lang="ja-JP" sz="1600" dirty="0">
                          <a:effectLst/>
                          <a:latin typeface="Arial" panose="020B0604020202020204" pitchFamily="34" charset="0"/>
                          <a:ea typeface="MS UI Gothic" panose="020B0600070205080204" pitchFamily="50" charset="-128"/>
                          <a:cs typeface="Arial" panose="020B0604020202020204" pitchFamily="34" charset="0"/>
                        </a:rPr>
                        <a:t>情報源</a:t>
                      </a:r>
                      <a:endParaRPr lang="ja-JP" sz="1600" b="1" dirty="0">
                        <a:effectLst/>
                        <a:latin typeface="Arial" panose="020B0604020202020204" pitchFamily="34" charset="0"/>
                        <a:ea typeface="MS UI Gothic" panose="020B0600070205080204" pitchFamily="50" charset="-128"/>
                        <a:cs typeface="Arial" panose="020B0604020202020204" pitchFamily="34" charset="0"/>
                      </a:endParaRPr>
                    </a:p>
                  </a:txBody>
                  <a:tcPr marL="60498" marR="604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R="76200" algn="ctr">
                        <a:spcAft>
                          <a:spcPts val="0"/>
                        </a:spcAft>
                      </a:pPr>
                      <a:r>
                        <a:rPr lang="ja-JP" sz="1600" dirty="0">
                          <a:effectLst/>
                          <a:latin typeface="Arial" panose="020B0604020202020204" pitchFamily="34" charset="0"/>
                          <a:ea typeface="MS UI Gothic" panose="020B0600070205080204" pitchFamily="50" charset="-128"/>
                          <a:cs typeface="Arial" panose="020B0604020202020204" pitchFamily="34" charset="0"/>
                        </a:rPr>
                        <a:t>内　容</a:t>
                      </a:r>
                      <a:endParaRPr lang="ja-JP" sz="1600" b="1" dirty="0">
                        <a:effectLst/>
                        <a:latin typeface="Arial" panose="020B0604020202020204" pitchFamily="34" charset="0"/>
                        <a:ea typeface="MS UI Gothic" panose="020B0600070205080204" pitchFamily="50" charset="-128"/>
                        <a:cs typeface="Arial" panose="020B0604020202020204" pitchFamily="34" charset="0"/>
                      </a:endParaRP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R="76200" algn="ctr">
                        <a:spcAft>
                          <a:spcPts val="0"/>
                        </a:spcAft>
                      </a:pPr>
                      <a:r>
                        <a:rPr lang="en-US" sz="1600" dirty="0">
                          <a:effectLst/>
                          <a:latin typeface="Arial" panose="020B0604020202020204" pitchFamily="34" charset="0"/>
                          <a:ea typeface="MS UI Gothic" panose="020B0600070205080204" pitchFamily="50" charset="-128"/>
                          <a:cs typeface="Arial" panose="020B0604020202020204" pitchFamily="34" charset="0"/>
                        </a:rPr>
                        <a:t>CAPA</a:t>
                      </a:r>
                      <a:br>
                        <a:rPr lang="en-US" sz="1600" dirty="0">
                          <a:effectLst/>
                          <a:latin typeface="Arial" panose="020B0604020202020204" pitchFamily="34" charset="0"/>
                          <a:ea typeface="MS UI Gothic" panose="020B0600070205080204" pitchFamily="50" charset="-128"/>
                          <a:cs typeface="Arial" panose="020B0604020202020204" pitchFamily="34" charset="0"/>
                        </a:rPr>
                      </a:br>
                      <a:r>
                        <a:rPr lang="ja-JP" sz="1600" dirty="0">
                          <a:effectLst/>
                          <a:latin typeface="Arial" panose="020B0604020202020204" pitchFamily="34" charset="0"/>
                          <a:ea typeface="MS UI Gothic" panose="020B0600070205080204" pitchFamily="50" charset="-128"/>
                          <a:cs typeface="Arial" panose="020B0604020202020204" pitchFamily="34" charset="0"/>
                        </a:rPr>
                        <a:t>起票</a:t>
                      </a:r>
                      <a:endParaRPr lang="ja-JP" sz="1600" b="1" dirty="0">
                        <a:effectLst/>
                        <a:latin typeface="Arial" panose="020B0604020202020204" pitchFamily="34" charset="0"/>
                        <a:ea typeface="MS UI Gothic" panose="020B0600070205080204" pitchFamily="50" charset="-128"/>
                        <a:cs typeface="Arial" panose="020B0604020202020204" pitchFamily="34" charset="0"/>
                      </a:endParaRPr>
                    </a:p>
                  </a:txBody>
                  <a:tcPr marL="60498" marR="604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33497">
                <a:tc rowSpan="9">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共通</a:t>
                      </a:r>
                    </a:p>
                  </a:txBody>
                  <a:tcPr marL="60498" marR="604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各プロセスで別途定める</a:t>
                      </a:r>
                      <a:r>
                        <a:rPr lang="en-US" sz="1400" kern="100" dirty="0">
                          <a:effectLst/>
                          <a:latin typeface="Arial" panose="020B0604020202020204" pitchFamily="34" charset="0"/>
                          <a:ea typeface="MS UI Gothic" panose="020B0600070205080204" pitchFamily="50" charset="-128"/>
                          <a:cs typeface="Arial" panose="020B0604020202020204" pitchFamily="34" charset="0"/>
                        </a:rPr>
                        <a:t>CAPA</a:t>
                      </a:r>
                      <a:r>
                        <a:rPr lang="ja-JP" sz="1400" kern="100" dirty="0">
                          <a:effectLst/>
                          <a:latin typeface="Arial" panose="020B0604020202020204" pitchFamily="34" charset="0"/>
                          <a:ea typeface="MS UI Gothic" panose="020B0600070205080204" pitchFamily="50" charset="-128"/>
                          <a:cs typeface="Arial" panose="020B0604020202020204" pitchFamily="34" charset="0"/>
                        </a:rPr>
                        <a:t>移行条件に合わない場合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spcAft>
                          <a:spcPts val="0"/>
                        </a:spcAft>
                      </a:pPr>
                      <a:r>
                        <a:rPr lang="ja-JP" sz="1400" kern="100">
                          <a:effectLst/>
                          <a:latin typeface="Arial" panose="020B0604020202020204" pitchFamily="34" charset="0"/>
                          <a:ea typeface="MS UI Gothic" panose="020B0600070205080204" pitchFamily="50" charset="-128"/>
                          <a:cs typeface="Arial" panose="020B0604020202020204" pitchFamily="34" charset="0"/>
                        </a:rPr>
                        <a:t>不要</a:t>
                      </a:r>
                    </a:p>
                  </a:txBody>
                  <a:tcPr marL="60498" marR="604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3497">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既に同じ</a:t>
                      </a:r>
                      <a:r>
                        <a:rPr lang="en-US" sz="1400" kern="100" dirty="0">
                          <a:effectLst/>
                          <a:latin typeface="Arial" panose="020B0604020202020204" pitchFamily="34" charset="0"/>
                          <a:ea typeface="MS UI Gothic" panose="020B0600070205080204" pitchFamily="50" charset="-128"/>
                          <a:cs typeface="Arial" panose="020B0604020202020204" pitchFamily="34" charset="0"/>
                        </a:rPr>
                        <a:t>CAPA</a:t>
                      </a:r>
                      <a:r>
                        <a:rPr lang="ja-JP" sz="1400" kern="100" dirty="0" err="1">
                          <a:effectLst/>
                          <a:latin typeface="Arial" panose="020B0604020202020204" pitchFamily="34" charset="0"/>
                          <a:ea typeface="MS UI Gothic" panose="020B0600070205080204" pitchFamily="50" charset="-128"/>
                          <a:cs typeface="Arial" panose="020B0604020202020204" pitchFamily="34" charset="0"/>
                        </a:rPr>
                        <a:t>が存</a:t>
                      </a:r>
                      <a:r>
                        <a:rPr lang="ja-JP" sz="1400" kern="100" dirty="0">
                          <a:effectLst/>
                          <a:latin typeface="Arial" panose="020B0604020202020204" pitchFamily="34" charset="0"/>
                          <a:ea typeface="MS UI Gothic" panose="020B0600070205080204" pitchFamily="50" charset="-128"/>
                          <a:cs typeface="Arial" panose="020B0604020202020204" pitchFamily="34" charset="0"/>
                        </a:rPr>
                        <a:t>在している場合</a:t>
                      </a:r>
                      <a:r>
                        <a:rPr lang="ja-JP" sz="8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a:t>
                      </a:r>
                      <a:r>
                        <a:rPr lang="en-US" sz="8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rPr>
                        <a:t>1</a:t>
                      </a:r>
                      <a:endParaRPr lang="ja-JP" sz="1400" kern="100" dirty="0">
                        <a:solidFill>
                          <a:srgbClr val="FF0000"/>
                        </a:solidFill>
                        <a:effectLst/>
                        <a:latin typeface="Arial" panose="020B0604020202020204" pitchFamily="34" charset="0"/>
                        <a:ea typeface="MS UI Gothic" panose="020B0600070205080204" pitchFamily="50" charset="-128"/>
                        <a:cs typeface="Arial" panose="020B0604020202020204" pitchFamily="34" charset="0"/>
                      </a:endParaRP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0002"/>
                  </a:ext>
                </a:extLst>
              </a:tr>
              <a:tr h="233497">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孤立事象であり</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a:t>
                      </a:r>
                      <a:r>
                        <a:rPr lang="ja-JP" sz="1400" kern="100" dirty="0">
                          <a:effectLst/>
                          <a:latin typeface="Arial" panose="020B0604020202020204" pitchFamily="34" charset="0"/>
                          <a:ea typeface="MS UI Gothic" panose="020B0600070205080204" pitchFamily="50" charset="-128"/>
                          <a:cs typeface="Arial" panose="020B0604020202020204" pitchFamily="34" charset="0"/>
                        </a:rPr>
                        <a:t>再発は考えられない場合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0003"/>
                  </a:ext>
                </a:extLst>
              </a:tr>
              <a:tr h="233497">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修正のみで問題の解決が可能である場合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0004"/>
                  </a:ext>
                </a:extLst>
              </a:tr>
              <a:tr h="337059">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製品本来の機能に関する不適合</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または</a:t>
                      </a:r>
                      <a:r>
                        <a:rPr lang="ja-JP" sz="1400" kern="100" dirty="0">
                          <a:effectLst/>
                          <a:latin typeface="Arial" panose="020B0604020202020204" pitchFamily="34" charset="0"/>
                          <a:ea typeface="MS UI Gothic" panose="020B0600070205080204" pitchFamily="50" charset="-128"/>
                          <a:cs typeface="Arial" panose="020B0604020202020204" pitchFamily="34" charset="0"/>
                        </a:rPr>
                        <a:t>望ましくない状況が発生した場合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a:spcAft>
                          <a:spcPts val="0"/>
                        </a:spcAft>
                      </a:pPr>
                      <a:r>
                        <a:rPr lang="ja-JP" sz="1400" kern="100">
                          <a:effectLst/>
                          <a:latin typeface="Arial" panose="020B0604020202020204" pitchFamily="34" charset="0"/>
                          <a:ea typeface="MS UI Gothic" panose="020B0600070205080204" pitchFamily="50" charset="-128"/>
                          <a:cs typeface="Arial" panose="020B0604020202020204" pitchFamily="34" charset="0"/>
                        </a:rPr>
                        <a:t>必要</a:t>
                      </a:r>
                    </a:p>
                  </a:txBody>
                  <a:tcPr marL="60498" marR="604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7059">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今までにない</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初めて</a:t>
                      </a:r>
                      <a:r>
                        <a:rPr lang="ja-JP" sz="1400" kern="100" dirty="0">
                          <a:effectLst/>
                          <a:latin typeface="Arial" panose="020B0604020202020204" pitchFamily="34" charset="0"/>
                          <a:ea typeface="MS UI Gothic" panose="020B0600070205080204" pitchFamily="50" charset="-128"/>
                          <a:cs typeface="Arial" panose="020B0604020202020204" pitchFamily="34" charset="0"/>
                        </a:rPr>
                        <a:t>の不適合</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または</a:t>
                      </a:r>
                      <a:r>
                        <a:rPr lang="ja-JP" sz="1400" kern="100" dirty="0">
                          <a:effectLst/>
                          <a:latin typeface="Arial" panose="020B0604020202020204" pitchFamily="34" charset="0"/>
                          <a:ea typeface="MS UI Gothic" panose="020B0600070205080204" pitchFamily="50" charset="-128"/>
                          <a:cs typeface="Arial" panose="020B0604020202020204" pitchFamily="34" charset="0"/>
                        </a:rPr>
                        <a:t>望ましくない状況が発生した場合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0006"/>
                  </a:ext>
                </a:extLst>
              </a:tr>
              <a:tr h="233497">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不適合の発生頻度が急に増加した場合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0007"/>
                  </a:ext>
                </a:extLst>
              </a:tr>
              <a:tr h="233497">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対策後</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a:t>
                      </a:r>
                      <a:r>
                        <a:rPr lang="ja-JP" sz="1400" kern="100" dirty="0">
                          <a:effectLst/>
                          <a:latin typeface="Arial" panose="020B0604020202020204" pitchFamily="34" charset="0"/>
                          <a:ea typeface="MS UI Gothic" panose="020B0600070205080204" pitchFamily="50" charset="-128"/>
                          <a:cs typeface="Arial" panose="020B0604020202020204" pitchFamily="34" charset="0"/>
                        </a:rPr>
                        <a:t>同じ不適合が発生した場合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0008"/>
                  </a:ext>
                </a:extLst>
              </a:tr>
              <a:tr h="466994">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購入品の欠品</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a:t>
                      </a:r>
                      <a:r>
                        <a:rPr lang="ja-JP" sz="1400" kern="100" dirty="0">
                          <a:effectLst/>
                          <a:latin typeface="Arial" panose="020B0604020202020204" pitchFamily="34" charset="0"/>
                          <a:ea typeface="MS UI Gothic" panose="020B0600070205080204" pitchFamily="50" charset="-128"/>
                          <a:cs typeface="Arial" panose="020B0604020202020204" pitchFamily="34" charset="0"/>
                        </a:rPr>
                        <a:t>機能不適合により製造工程</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a:t>
                      </a:r>
                      <a:r>
                        <a:rPr lang="ja-JP" sz="1400" kern="100" dirty="0">
                          <a:effectLst/>
                          <a:latin typeface="Arial" panose="020B0604020202020204" pitchFamily="34" charset="0"/>
                          <a:ea typeface="MS UI Gothic" panose="020B0600070205080204" pitchFamily="50" charset="-128"/>
                          <a:cs typeface="Arial" panose="020B0604020202020204" pitchFamily="34" charset="0"/>
                        </a:rPr>
                        <a:t>デリバリーに大きな問題が発生した場合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0009"/>
                  </a:ext>
                </a:extLst>
              </a:tr>
              <a:tr h="233497">
                <a:tc rowSpan="2">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苦情</a:t>
                      </a:r>
                      <a:r>
                        <a:rPr lang="en-US" sz="1400" kern="100" dirty="0">
                          <a:effectLst/>
                          <a:latin typeface="Arial" panose="020B0604020202020204" pitchFamily="34" charset="0"/>
                          <a:ea typeface="MS UI Gothic" panose="020B0600070205080204" pitchFamily="50" charset="-128"/>
                          <a:cs typeface="Arial" panose="020B0604020202020204" pitchFamily="34" charset="0"/>
                        </a:rPr>
                        <a:t> </a:t>
                      </a:r>
                      <a:endParaRPr lang="ja-JP" sz="1400" kern="100" dirty="0">
                        <a:effectLst/>
                        <a:latin typeface="Arial" panose="020B0604020202020204" pitchFamily="34" charset="0"/>
                        <a:ea typeface="MS UI Gothic" panose="020B0600070205080204" pitchFamily="50" charset="-128"/>
                        <a:cs typeface="Arial" panose="020B0604020202020204" pitchFamily="34" charset="0"/>
                      </a:endParaRPr>
                    </a:p>
                  </a:txBody>
                  <a:tcPr marL="60498" marR="604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過去に発生した苦情で</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a:t>
                      </a:r>
                      <a:r>
                        <a:rPr lang="ja-JP" sz="1400" kern="100" dirty="0">
                          <a:effectLst/>
                          <a:latin typeface="Arial" panose="020B0604020202020204" pitchFamily="34" charset="0"/>
                          <a:ea typeface="MS UI Gothic" panose="020B0600070205080204" pitchFamily="50" charset="-128"/>
                          <a:cs typeface="Arial" panose="020B0604020202020204" pitchFamily="34" charset="0"/>
                        </a:rPr>
                        <a:t>対策品においても</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a:t>
                      </a:r>
                      <a:r>
                        <a:rPr lang="ja-JP" sz="1400" kern="100" dirty="0">
                          <a:effectLst/>
                          <a:latin typeface="Arial" panose="020B0604020202020204" pitchFamily="34" charset="0"/>
                          <a:ea typeface="MS UI Gothic" panose="020B0600070205080204" pitchFamily="50" charset="-128"/>
                          <a:cs typeface="Arial" panose="020B0604020202020204" pitchFamily="34" charset="0"/>
                        </a:rPr>
                        <a:t>同じ不適合が発生した場合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spcAft>
                          <a:spcPts val="0"/>
                        </a:spcAft>
                      </a:pPr>
                      <a:r>
                        <a:rPr lang="ja-JP" sz="1400" kern="100">
                          <a:effectLst/>
                          <a:latin typeface="Arial" panose="020B0604020202020204" pitchFamily="34" charset="0"/>
                          <a:ea typeface="MS UI Gothic" panose="020B0600070205080204" pitchFamily="50" charset="-128"/>
                          <a:cs typeface="Arial" panose="020B0604020202020204" pitchFamily="34" charset="0"/>
                        </a:rPr>
                        <a:t>必要</a:t>
                      </a:r>
                    </a:p>
                  </a:txBody>
                  <a:tcPr marL="60498" marR="604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33497">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顧客より対策依頼／要望があった場合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0011"/>
                  </a:ext>
                </a:extLst>
              </a:tr>
              <a:tr h="233497">
                <a:tc rowSpan="3">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品質システムにおける不適合</a:t>
                      </a:r>
                    </a:p>
                  </a:txBody>
                  <a:tcPr marL="60498" marR="604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内部監査により不適合が発見された場合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必要</a:t>
                      </a:r>
                      <a:r>
                        <a:rPr lang="en-US" sz="1400" kern="100" dirty="0">
                          <a:effectLst/>
                          <a:latin typeface="Arial" panose="020B0604020202020204" pitchFamily="34" charset="0"/>
                          <a:ea typeface="MS UI Gothic" panose="020B0600070205080204" pitchFamily="50" charset="-128"/>
                          <a:cs typeface="Arial" panose="020B0604020202020204" pitchFamily="34" charset="0"/>
                        </a:rPr>
                        <a:t> </a:t>
                      </a:r>
                      <a:endParaRPr lang="ja-JP" sz="1400" kern="100" dirty="0">
                        <a:effectLst/>
                        <a:latin typeface="Arial" panose="020B0604020202020204" pitchFamily="34" charset="0"/>
                        <a:ea typeface="MS UI Gothic" panose="020B0600070205080204" pitchFamily="50" charset="-128"/>
                        <a:cs typeface="Arial" panose="020B0604020202020204" pitchFamily="34" charset="0"/>
                      </a:endParaRPr>
                    </a:p>
                  </a:txBody>
                  <a:tcPr marL="60498" marR="604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33497">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外部監査</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a:t>
                      </a:r>
                      <a:r>
                        <a:rPr lang="ja-JP" sz="1400" kern="100" dirty="0">
                          <a:effectLst/>
                          <a:latin typeface="Arial" panose="020B0604020202020204" pitchFamily="34" charset="0"/>
                          <a:ea typeface="MS UI Gothic" panose="020B0600070205080204" pitchFamily="50" charset="-128"/>
                          <a:cs typeface="Arial" panose="020B0604020202020204" pitchFamily="34" charset="0"/>
                        </a:rPr>
                        <a:t>規制当局査察で不適合指摘を受けた場合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spcAft>
                          <a:spcPts val="0"/>
                        </a:spcAft>
                      </a:pPr>
                      <a:endParaRPr lang="ja-JP" sz="1400" kern="100">
                        <a:effectLst/>
                        <a:latin typeface="Arial" panose="020B0604020202020204" pitchFamily="34" charset="0"/>
                        <a:ea typeface="MS UI Gothic" panose="020B0600070205080204" pitchFamily="50" charset="-128"/>
                        <a:cs typeface="Arial" panose="020B0604020202020204" pitchFamily="34" charset="0"/>
                      </a:endParaRP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37059">
                <a:tc vMerge="1">
                  <a:txBody>
                    <a:bodyPr/>
                    <a:lstStyle/>
                    <a:p>
                      <a:endParaRPr kumimoji="1" lang="ja-JP" altLang="en-US"/>
                    </a:p>
                  </a:txBody>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部門目標</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a:t>
                      </a:r>
                      <a:r>
                        <a:rPr lang="ja-JP" sz="1400" kern="100" dirty="0">
                          <a:effectLst/>
                          <a:latin typeface="Arial" panose="020B0604020202020204" pitchFamily="34" charset="0"/>
                          <a:ea typeface="MS UI Gothic" panose="020B0600070205080204" pitchFamily="50" charset="-128"/>
                          <a:cs typeface="Arial" panose="020B0604020202020204" pitchFamily="34" charset="0"/>
                        </a:rPr>
                        <a:t>プロセスの品質目標が未達であり部門長の実施指示があった場合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spcAft>
                          <a:spcPts val="0"/>
                        </a:spcAft>
                      </a:pPr>
                      <a:endParaRPr lang="ja-JP" sz="1400" kern="100" dirty="0">
                        <a:effectLst/>
                        <a:latin typeface="Arial" panose="020B0604020202020204" pitchFamily="34" charset="0"/>
                        <a:ea typeface="MS UI Gothic" panose="020B0600070205080204" pitchFamily="50" charset="-128"/>
                        <a:cs typeface="Arial" panose="020B0604020202020204" pitchFamily="34" charset="0"/>
                      </a:endParaRP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466994">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マネジメント</a:t>
                      </a:r>
                      <a:r>
                        <a:rPr lang="ja-JP" altLang="en-US" sz="1400" kern="100" dirty="0">
                          <a:effectLst/>
                          <a:latin typeface="Arial" panose="020B0604020202020204" pitchFamily="34" charset="0"/>
                          <a:ea typeface="MS UI Gothic" panose="020B0600070205080204" pitchFamily="50" charset="-128"/>
                          <a:cs typeface="Arial" panose="020B0604020202020204" pitchFamily="34" charset="0"/>
                        </a:rPr>
                        <a:t>レビュ</a:t>
                      </a:r>
                      <a:r>
                        <a:rPr lang="ja-JP" sz="1400" kern="100" dirty="0">
                          <a:effectLst/>
                          <a:latin typeface="Arial" panose="020B0604020202020204" pitchFamily="34" charset="0"/>
                          <a:ea typeface="MS UI Gothic" panose="020B0600070205080204" pitchFamily="50" charset="-128"/>
                          <a:cs typeface="Arial" panose="020B0604020202020204" pitchFamily="34" charset="0"/>
                        </a:rPr>
                        <a:t>のアウトプット</a:t>
                      </a:r>
                    </a:p>
                  </a:txBody>
                  <a:tcPr marL="60498" marR="6049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改善指示があった場合</a:t>
                      </a:r>
                    </a:p>
                  </a:txBody>
                  <a:tcPr marL="60498" marR="604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sz="1400" kern="100" dirty="0">
                          <a:effectLst/>
                          <a:latin typeface="Arial" panose="020B0604020202020204" pitchFamily="34" charset="0"/>
                          <a:ea typeface="MS UI Gothic" panose="020B0600070205080204" pitchFamily="50" charset="-128"/>
                          <a:cs typeface="Arial" panose="020B0604020202020204" pitchFamily="34" charset="0"/>
                        </a:rPr>
                        <a:t>必要</a:t>
                      </a:r>
                    </a:p>
                  </a:txBody>
                  <a:tcPr marL="60498" marR="6049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
        <p:nvSpPr>
          <p:cNvPr id="3" name="正方形/長方形 2"/>
          <p:cNvSpPr/>
          <p:nvPr/>
        </p:nvSpPr>
        <p:spPr>
          <a:xfrm>
            <a:off x="623888" y="5919067"/>
            <a:ext cx="1986569" cy="246221"/>
          </a:xfrm>
          <a:prstGeom prst="rect">
            <a:avLst/>
          </a:prstGeom>
        </p:spPr>
        <p:txBody>
          <a:bodyPr wrap="none">
            <a:spAutoFit/>
          </a:bodyPr>
          <a:lstStyle/>
          <a:p>
            <a:r>
              <a:rPr lang="ja-JP" altLang="ja-JP" sz="1000" kern="100" dirty="0">
                <a:cs typeface="Arial" panose="020B0604020202020204" pitchFamily="34" charset="0"/>
              </a:rPr>
              <a:t>※</a:t>
            </a:r>
            <a:r>
              <a:rPr lang="en-US" altLang="ja-JP" sz="1000" kern="100" dirty="0">
                <a:cs typeface="Arial" panose="020B0604020202020204" pitchFamily="34" charset="0"/>
              </a:rPr>
              <a:t>1</a:t>
            </a:r>
            <a:r>
              <a:rPr lang="ja-JP" altLang="en-US" sz="1000" kern="100" dirty="0">
                <a:cs typeface="Arial" panose="020B0604020202020204" pitchFamily="34" charset="0"/>
              </a:rPr>
              <a:t>：該当する</a:t>
            </a:r>
            <a:r>
              <a:rPr lang="en-US" altLang="ja-JP" sz="1000" kern="100" dirty="0">
                <a:cs typeface="Arial" panose="020B0604020202020204" pitchFamily="34" charset="0"/>
              </a:rPr>
              <a:t>CAPA</a:t>
            </a:r>
            <a:r>
              <a:rPr lang="ja-JP" altLang="en-US" sz="1000" kern="100" dirty="0">
                <a:cs typeface="Arial" panose="020B0604020202020204" pitchFamily="34" charset="0"/>
              </a:rPr>
              <a:t>フォームに追記</a:t>
            </a:r>
            <a:endParaRPr lang="ja-JP" altLang="en-US" sz="1000" dirty="0"/>
          </a:p>
        </p:txBody>
      </p:sp>
    </p:spTree>
    <p:extLst>
      <p:ext uri="{BB962C8B-B14F-4D97-AF65-F5344CB8AC3E}">
        <p14:creationId xmlns:p14="http://schemas.microsoft.com/office/powerpoint/2010/main" val="363926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3"/>
          <p:cNvSpPr>
            <a:spLocks noChangeArrowheads="1"/>
          </p:cNvSpPr>
          <p:nvPr/>
        </p:nvSpPr>
        <p:spPr bwMode="auto">
          <a:xfrm>
            <a:off x="626533" y="1052514"/>
            <a:ext cx="10878080" cy="482577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lIns="0" tIns="0" rIns="0" bIns="0"/>
          <a:lstStyle/>
          <a:p>
            <a:pPr marL="180975" indent="-180975">
              <a:spcBef>
                <a:spcPts val="600"/>
              </a:spcBef>
              <a:buClr>
                <a:srgbClr val="008000"/>
              </a:buClr>
              <a:buFont typeface="Wingdings" pitchFamily="2" charset="2"/>
              <a:buChar char="l"/>
              <a:defRPr/>
            </a:pPr>
            <a:r>
              <a:rPr lang="en-US" altLang="ja-JP" sz="2400" dirty="0">
                <a:latin typeface="Arial" pitchFamily="34" charset="0"/>
              </a:rPr>
              <a:t>FDA</a:t>
            </a:r>
            <a:r>
              <a:rPr lang="ja-JP" altLang="en-US" sz="2400" dirty="0">
                <a:latin typeface="Arial" pitchFamily="34" charset="0"/>
              </a:rPr>
              <a:t>査察官のための査察マニュアル。</a:t>
            </a:r>
            <a:r>
              <a:rPr lang="en-US" altLang="ja-JP" sz="2400" dirty="0">
                <a:latin typeface="Arial" pitchFamily="34" charset="0"/>
              </a:rPr>
              <a:t>FDA</a:t>
            </a:r>
            <a:r>
              <a:rPr lang="ja-JP" altLang="en-US" sz="2400" dirty="0">
                <a:latin typeface="Arial" pitchFamily="34" charset="0"/>
              </a:rPr>
              <a:t>査察の項目と順番を知って、査察の手口を理解する必要がある。日本でも</a:t>
            </a:r>
            <a:r>
              <a:rPr lang="en-US" altLang="ja-JP" sz="2400" dirty="0">
                <a:latin typeface="Arial" pitchFamily="34" charset="0"/>
              </a:rPr>
              <a:t>QSIT</a:t>
            </a:r>
            <a:r>
              <a:rPr lang="ja-JP" altLang="en-US" sz="2400" dirty="0">
                <a:latin typeface="Arial" pitchFamily="34" charset="0"/>
              </a:rPr>
              <a:t>査察が実施されている。</a:t>
            </a:r>
            <a:endParaRPr lang="en-US" altLang="ja-JP" sz="2400" dirty="0">
              <a:latin typeface="Arial" pitchFamily="34" charset="0"/>
            </a:endParaRPr>
          </a:p>
          <a:p>
            <a:pPr marL="180975" indent="-180975">
              <a:spcBef>
                <a:spcPts val="600"/>
              </a:spcBef>
              <a:buClr>
                <a:srgbClr val="008000"/>
              </a:buClr>
              <a:buFont typeface="Wingdings" pitchFamily="2" charset="2"/>
              <a:buChar char="l"/>
              <a:defRPr/>
            </a:pPr>
            <a:r>
              <a:rPr lang="ja-JP" altLang="en-US" sz="2400" dirty="0">
                <a:latin typeface="Arial" pitchFamily="34" charset="0"/>
              </a:rPr>
              <a:t>単なる製造管理や品質管理ではなく、</a:t>
            </a:r>
            <a:r>
              <a:rPr lang="ja-JP" altLang="en-US" sz="2400" dirty="0">
                <a:solidFill>
                  <a:srgbClr val="FF0000"/>
                </a:solidFill>
                <a:latin typeface="Arial" pitchFamily="34" charset="0"/>
              </a:rPr>
              <a:t>品質保証全体のシステムを査察する</a:t>
            </a:r>
            <a:r>
              <a:rPr lang="ja-JP" altLang="en-US" sz="2400" dirty="0">
                <a:latin typeface="Arial" pitchFamily="34" charset="0"/>
              </a:rPr>
              <a:t>技術</a:t>
            </a:r>
            <a:endParaRPr lang="en-US" altLang="ja-JP" sz="2400" dirty="0">
              <a:latin typeface="Arial" pitchFamily="34" charset="0"/>
            </a:endParaRPr>
          </a:p>
          <a:p>
            <a:pPr marL="180975" indent="-180975">
              <a:spcBef>
                <a:spcPts val="600"/>
              </a:spcBef>
              <a:buClr>
                <a:srgbClr val="008000"/>
              </a:buClr>
              <a:buFont typeface="Wingdings" pitchFamily="2" charset="2"/>
              <a:buChar char="l"/>
              <a:defRPr/>
            </a:pPr>
            <a:r>
              <a:rPr lang="ja-JP" altLang="en-US" sz="2400" dirty="0">
                <a:solidFill>
                  <a:schemeClr val="accent1"/>
                </a:solidFill>
                <a:latin typeface="Arial" pitchFamily="34" charset="0"/>
              </a:rPr>
              <a:t>経営者による管理をマネジメントの中心</a:t>
            </a:r>
            <a:r>
              <a:rPr lang="ja-JP" altLang="en-US" sz="2400" dirty="0">
                <a:latin typeface="Arial" pitchFamily="34" charset="0"/>
              </a:rPr>
              <a:t>においた査察技術</a:t>
            </a:r>
          </a:p>
          <a:p>
            <a:pPr marL="180975" indent="-180975">
              <a:spcBef>
                <a:spcPts val="600"/>
              </a:spcBef>
              <a:buClr>
                <a:srgbClr val="008000"/>
              </a:buClr>
              <a:buFont typeface="Wingdings" pitchFamily="2" charset="2"/>
              <a:buChar char="l"/>
              <a:defRPr/>
            </a:pPr>
            <a:r>
              <a:rPr lang="ja-JP" altLang="en-US" sz="2400" dirty="0">
                <a:latin typeface="Arial" pitchFamily="34" charset="0"/>
              </a:rPr>
              <a:t>設計、製造、品質保証、流通、据付活動に適切な経営リソースを提供し、品質システムを機能させ、監視し、調整を行う</a:t>
            </a:r>
          </a:p>
          <a:p>
            <a:pPr marL="180975" indent="-180975">
              <a:spcBef>
                <a:spcPts val="600"/>
              </a:spcBef>
              <a:buClr>
                <a:srgbClr val="008000"/>
              </a:buClr>
              <a:buFont typeface="Wingdings" pitchFamily="2" charset="2"/>
              <a:buChar char="l"/>
              <a:defRPr/>
            </a:pPr>
            <a:r>
              <a:rPr lang="ja-JP" altLang="en-US" sz="2400" dirty="0">
                <a:latin typeface="Arial" pitchFamily="34" charset="0"/>
              </a:rPr>
              <a:t>執行責任を持つ経営者が、</a:t>
            </a:r>
            <a:r>
              <a:rPr lang="ja-JP" altLang="en-US" sz="2400" dirty="0">
                <a:solidFill>
                  <a:srgbClr val="FF0000"/>
                </a:solidFill>
                <a:latin typeface="Arial" pitchFamily="34" charset="0"/>
              </a:rPr>
              <a:t>品質システムを確立している</a:t>
            </a:r>
            <a:r>
              <a:rPr lang="ja-JP" altLang="en-US" sz="2400" dirty="0">
                <a:latin typeface="Arial" pitchFamily="34" charset="0"/>
              </a:rPr>
              <a:t>か</a:t>
            </a:r>
            <a:br>
              <a:rPr lang="en-US" altLang="ja-JP" sz="2400" dirty="0">
                <a:latin typeface="Arial" pitchFamily="34" charset="0"/>
              </a:rPr>
            </a:br>
            <a:r>
              <a:rPr lang="ja-JP" altLang="en-US" sz="2400" dirty="0">
                <a:latin typeface="Arial" pitchFamily="34" charset="0"/>
              </a:rPr>
              <a:t>判断すること。</a:t>
            </a:r>
            <a:endParaRPr lang="en-US" altLang="ja-JP" sz="2400" dirty="0">
              <a:latin typeface="Arial" pitchFamily="34" charset="0"/>
            </a:endParaRPr>
          </a:p>
          <a:p>
            <a:pPr marL="180975" indent="-180975">
              <a:spcBef>
                <a:spcPts val="600"/>
              </a:spcBef>
              <a:buClr>
                <a:srgbClr val="008000"/>
              </a:buClr>
              <a:buFont typeface="Wingdings" pitchFamily="2" charset="2"/>
              <a:buChar char="l"/>
              <a:defRPr/>
            </a:pPr>
            <a:r>
              <a:rPr lang="ja-JP" altLang="en-US" sz="2400" dirty="0">
                <a:latin typeface="Arial" pitchFamily="34" charset="0"/>
              </a:rPr>
              <a:t>トップダウン監査</a:t>
            </a:r>
            <a:endParaRPr lang="en-US" altLang="ja-JP" sz="2400" dirty="0">
              <a:latin typeface="Arial" pitchFamily="34" charset="0"/>
            </a:endParaRPr>
          </a:p>
          <a:p>
            <a:pPr marL="449263" lvl="1" indent="7938">
              <a:spcBef>
                <a:spcPts val="600"/>
              </a:spcBef>
              <a:buClr>
                <a:srgbClr val="008000"/>
              </a:buClr>
              <a:defRPr/>
            </a:pPr>
            <a:r>
              <a:rPr lang="ja-JP" altLang="en-US" sz="2400" dirty="0">
                <a:latin typeface="Arial" pitchFamily="34" charset="0"/>
              </a:rPr>
              <a:t>個々の事象から出発する（ボトムアップ）のではなく、</a:t>
            </a:r>
            <a:br>
              <a:rPr lang="en-US" altLang="ja-JP" sz="2400" dirty="0">
                <a:latin typeface="Arial" pitchFamily="34" charset="0"/>
              </a:rPr>
            </a:br>
            <a:r>
              <a:rPr lang="ja-JP" altLang="en-US" sz="2400" dirty="0">
                <a:solidFill>
                  <a:srgbClr val="FF0000"/>
                </a:solidFill>
                <a:latin typeface="Arial" pitchFamily="34" charset="0"/>
              </a:rPr>
              <a:t>システム（文書）→証拠（記録）</a:t>
            </a:r>
            <a:endParaRPr lang="en-US" altLang="ja-JP" sz="2400" dirty="0">
              <a:solidFill>
                <a:srgbClr val="FF0000"/>
              </a:solidFill>
              <a:latin typeface="Arial" pitchFamily="34" charset="0"/>
            </a:endParaRPr>
          </a:p>
        </p:txBody>
      </p:sp>
      <p:pic>
        <p:nvPicPr>
          <p:cNvPr id="28675" name="Picture 4"/>
          <p:cNvPicPr>
            <a:picLocks noChangeAspect="1" noChangeArrowheads="1"/>
          </p:cNvPicPr>
          <p:nvPr/>
        </p:nvPicPr>
        <p:blipFill>
          <a:blip r:embed="rId3" cstate="print"/>
          <a:srcRect/>
          <a:stretch>
            <a:fillRect/>
          </a:stretch>
        </p:blipFill>
        <p:spPr bwMode="auto">
          <a:xfrm>
            <a:off x="8797090" y="3508373"/>
            <a:ext cx="1590675" cy="2297113"/>
          </a:xfrm>
          <a:prstGeom prst="rect">
            <a:avLst/>
          </a:prstGeom>
          <a:solidFill>
            <a:schemeClr val="bg1"/>
          </a:solidFill>
          <a:ln w="6350">
            <a:solidFill>
              <a:schemeClr val="tx1"/>
            </a:solidFill>
            <a:miter lim="800000"/>
            <a:headEnd/>
            <a:tailEnd/>
          </a:ln>
        </p:spPr>
      </p:pic>
      <p:sp>
        <p:nvSpPr>
          <p:cNvPr id="28676" name="Rectangle 6"/>
          <p:cNvSpPr>
            <a:spLocks noGrp="1" noChangeArrowheads="1"/>
          </p:cNvSpPr>
          <p:nvPr>
            <p:ph type="title" idx="4294967295"/>
          </p:nvPr>
        </p:nvSpPr>
        <p:spPr/>
        <p:txBody>
          <a:bodyPr/>
          <a:lstStyle/>
          <a:p>
            <a:r>
              <a:rPr lang="en-US" altLang="ja-JP" b="0" dirty="0">
                <a:latin typeface="Arial" charset="0"/>
              </a:rPr>
              <a:t>QSIT</a:t>
            </a:r>
            <a:r>
              <a:rPr lang="ja-JP" altLang="en-US" b="0" dirty="0">
                <a:latin typeface="Arial" charset="0"/>
              </a:rPr>
              <a:t>（</a:t>
            </a:r>
            <a:r>
              <a:rPr lang="en-US" altLang="ja-JP" b="0" dirty="0">
                <a:latin typeface="Arial" charset="0"/>
              </a:rPr>
              <a:t>Quality System Inspection Technique</a:t>
            </a:r>
            <a:r>
              <a:rPr lang="ja-JP" altLang="en-US" b="0" dirty="0">
                <a:latin typeface="Arial" charset="0"/>
              </a:rPr>
              <a:t>）とは</a:t>
            </a:r>
          </a:p>
        </p:txBody>
      </p:sp>
    </p:spTree>
    <p:extLst>
      <p:ext uri="{BB962C8B-B14F-4D97-AF65-F5344CB8AC3E}">
        <p14:creationId xmlns:p14="http://schemas.microsoft.com/office/powerpoint/2010/main" val="3999326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26533" y="1052513"/>
            <a:ext cx="10880725" cy="37240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180975" indent="-180975">
              <a:buClr>
                <a:srgbClr val="008000"/>
              </a:buClr>
              <a:buFont typeface="Wingdings" pitchFamily="2" charset="2"/>
              <a:buChar char="l"/>
              <a:defRPr/>
            </a:pPr>
            <a:r>
              <a:rPr lang="en-US" altLang="ja-JP" sz="2400" dirty="0"/>
              <a:t>FDA</a:t>
            </a:r>
            <a:r>
              <a:rPr lang="ja-JP" altLang="en-US" sz="2400" dirty="0"/>
              <a:t>の査察では、</a:t>
            </a:r>
            <a:r>
              <a:rPr lang="en-US" altLang="ja-JP" sz="2400" dirty="0"/>
              <a:t>QSIT</a:t>
            </a:r>
            <a:r>
              <a:rPr lang="ja-JP" altLang="en-US" sz="2400" dirty="0"/>
              <a:t>が用いられ、</a:t>
            </a:r>
            <a:r>
              <a:rPr lang="en-US" altLang="ja-JP" sz="2400" dirty="0"/>
              <a:t>4</a:t>
            </a:r>
            <a:r>
              <a:rPr lang="ja-JP" altLang="en-US" sz="2400" dirty="0" err="1"/>
              <a:t>つの</a:t>
            </a:r>
            <a:r>
              <a:rPr lang="ja-JP" altLang="en-US" sz="2400" dirty="0"/>
              <a:t>領域について詳しく調査される。</a:t>
            </a:r>
            <a:endParaRPr lang="en-US" altLang="ja-JP" sz="2400" dirty="0"/>
          </a:p>
          <a:p>
            <a:pPr marL="638175" lvl="1" indent="-180975">
              <a:spcBef>
                <a:spcPts val="600"/>
              </a:spcBef>
              <a:buClr>
                <a:srgbClr val="008000"/>
              </a:buClr>
              <a:buFont typeface="Arial" pitchFamily="34" charset="0"/>
              <a:buChar char="•"/>
              <a:defRPr/>
            </a:pPr>
            <a:r>
              <a:rPr lang="en-US" altLang="ja-JP" sz="2400" dirty="0">
                <a:solidFill>
                  <a:srgbClr val="FF0000"/>
                </a:solidFill>
              </a:rPr>
              <a:t>CAPA</a:t>
            </a:r>
            <a:r>
              <a:rPr lang="ja-JP" altLang="en-US" sz="2400" dirty="0">
                <a:solidFill>
                  <a:srgbClr val="FF0000"/>
                </a:solidFill>
              </a:rPr>
              <a:t>（是正処置／予防処置）</a:t>
            </a:r>
            <a:endParaRPr lang="en-US" altLang="ja-JP" sz="2400" dirty="0">
              <a:solidFill>
                <a:srgbClr val="FF0000"/>
              </a:solidFill>
            </a:endParaRPr>
          </a:p>
          <a:p>
            <a:pPr marL="638175" lvl="1" indent="-180975">
              <a:spcBef>
                <a:spcPts val="600"/>
              </a:spcBef>
              <a:buClr>
                <a:srgbClr val="008000"/>
              </a:buClr>
              <a:buFont typeface="Arial" pitchFamily="34" charset="0"/>
              <a:buChar char="•"/>
              <a:defRPr/>
            </a:pPr>
            <a:r>
              <a:rPr lang="ja-JP" altLang="en-US" sz="2400" dirty="0"/>
              <a:t>経営管理</a:t>
            </a:r>
            <a:endParaRPr lang="en-US" altLang="ja-JP" sz="2400" dirty="0"/>
          </a:p>
          <a:p>
            <a:pPr marL="638175" lvl="1" indent="-180975">
              <a:spcBef>
                <a:spcPts val="600"/>
              </a:spcBef>
              <a:buClr>
                <a:srgbClr val="008000"/>
              </a:buClr>
              <a:buFont typeface="Arial" pitchFamily="34" charset="0"/>
              <a:buChar char="•"/>
              <a:defRPr/>
            </a:pPr>
            <a:r>
              <a:rPr lang="ja-JP" altLang="en-US" sz="2400" dirty="0"/>
              <a:t>製造管理</a:t>
            </a:r>
            <a:endParaRPr lang="en-US" altLang="ja-JP" sz="2400" dirty="0"/>
          </a:p>
          <a:p>
            <a:pPr marL="638175" lvl="1" indent="-180975">
              <a:spcBef>
                <a:spcPts val="600"/>
              </a:spcBef>
              <a:buClr>
                <a:srgbClr val="008000"/>
              </a:buClr>
              <a:buFont typeface="Arial" pitchFamily="34" charset="0"/>
              <a:buChar char="•"/>
              <a:defRPr/>
            </a:pPr>
            <a:r>
              <a:rPr lang="ja-JP" altLang="en-US" sz="2400" dirty="0"/>
              <a:t>設計管理</a:t>
            </a:r>
            <a:endParaRPr lang="en-US" altLang="ja-JP" sz="2400" dirty="0"/>
          </a:p>
          <a:p>
            <a:pPr marL="180975" indent="-180975">
              <a:buClr>
                <a:srgbClr val="008000"/>
              </a:buClr>
              <a:buFont typeface="Wingdings" pitchFamily="2" charset="2"/>
              <a:buChar char="l"/>
              <a:defRPr/>
            </a:pPr>
            <a:r>
              <a:rPr lang="en-US" altLang="ja-JP" sz="2400" dirty="0"/>
              <a:t>FDA</a:t>
            </a:r>
            <a:r>
              <a:rPr lang="ja-JP" altLang="en-US" sz="2400" dirty="0"/>
              <a:t>査察は、単なる製造管理や品質管理ではなく、品質保証全体のシステムを査察する。</a:t>
            </a:r>
            <a:endParaRPr lang="en-US" altLang="ja-JP" sz="2400" dirty="0"/>
          </a:p>
          <a:p>
            <a:pPr marL="180975" indent="-180975">
              <a:buClr>
                <a:srgbClr val="008000"/>
              </a:buClr>
              <a:buFont typeface="Wingdings" pitchFamily="2" charset="2"/>
              <a:buChar char="l"/>
              <a:defRPr/>
            </a:pPr>
            <a:r>
              <a:rPr lang="ja-JP" altLang="en-US" sz="2400" dirty="0"/>
              <a:t>特に経営者による管理を中心においている。</a:t>
            </a:r>
          </a:p>
        </p:txBody>
      </p:sp>
      <p:sp>
        <p:nvSpPr>
          <p:cNvPr id="9220" name="Rectangle 6"/>
          <p:cNvSpPr>
            <a:spLocks noGrp="1" noChangeArrowheads="1"/>
          </p:cNvSpPr>
          <p:nvPr>
            <p:ph type="title" idx="4294967295"/>
          </p:nvPr>
        </p:nvSpPr>
        <p:spPr/>
        <p:txBody>
          <a:bodyPr/>
          <a:lstStyle/>
          <a:p>
            <a:r>
              <a:rPr lang="en-US" altLang="ja-JP" sz="1600" dirty="0">
                <a:solidFill>
                  <a:srgbClr val="000000"/>
                </a:solidFill>
              </a:rPr>
              <a:t>QSIT</a:t>
            </a:r>
            <a:r>
              <a:rPr lang="ja-JP" altLang="en-US" sz="1600" dirty="0">
                <a:solidFill>
                  <a:srgbClr val="000000"/>
                </a:solidFill>
              </a:rPr>
              <a:t>ガイド</a:t>
            </a:r>
            <a:br>
              <a:rPr lang="ja-JP" altLang="en-US" sz="1600" dirty="0">
                <a:solidFill>
                  <a:srgbClr val="000000"/>
                </a:solidFill>
              </a:rPr>
            </a:br>
            <a:r>
              <a:rPr lang="ja-JP" altLang="en-US" dirty="0"/>
              <a:t>ＦＤＡの査察対応 ～</a:t>
            </a:r>
            <a:r>
              <a:rPr lang="en-US" altLang="ja-JP" dirty="0"/>
              <a:t>4</a:t>
            </a:r>
            <a:r>
              <a:rPr lang="ja-JP" altLang="en-US" dirty="0" err="1"/>
              <a:t>つの</a:t>
            </a:r>
            <a:r>
              <a:rPr lang="ja-JP" altLang="en-US" dirty="0"/>
              <a:t>領域～</a:t>
            </a:r>
          </a:p>
        </p:txBody>
      </p:sp>
    </p:spTree>
    <p:extLst>
      <p:ext uri="{BB962C8B-B14F-4D97-AF65-F5344CB8AC3E}">
        <p14:creationId xmlns:p14="http://schemas.microsoft.com/office/powerpoint/2010/main" val="1167990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円/楕円 27"/>
          <p:cNvSpPr>
            <a:spLocks noChangeArrowheads="1"/>
          </p:cNvSpPr>
          <p:nvPr/>
        </p:nvSpPr>
        <p:spPr bwMode="auto">
          <a:xfrm>
            <a:off x="2054225" y="2563814"/>
            <a:ext cx="7169150" cy="2605087"/>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spcBef>
                <a:spcPct val="50000"/>
              </a:spcBef>
            </a:pPr>
            <a:endParaRPr lang="ja-JP" altLang="en-US" sz="1600">
              <a:cs typeface="Arial" charset="0"/>
            </a:endParaRPr>
          </a:p>
        </p:txBody>
      </p:sp>
      <p:sp>
        <p:nvSpPr>
          <p:cNvPr id="10243" name="Rectangle 2"/>
          <p:cNvSpPr>
            <a:spLocks noGrp="1" noChangeArrowheads="1"/>
          </p:cNvSpPr>
          <p:nvPr>
            <p:ph type="title"/>
          </p:nvPr>
        </p:nvSpPr>
        <p:spPr/>
        <p:txBody>
          <a:bodyPr/>
          <a:lstStyle/>
          <a:p>
            <a:r>
              <a:rPr lang="en-US" altLang="ja-JP" sz="1600" dirty="0"/>
              <a:t>QSIT</a:t>
            </a:r>
            <a:r>
              <a:rPr lang="ja-JP" altLang="en-US" sz="1600" dirty="0"/>
              <a:t>ガイド</a:t>
            </a:r>
            <a:br>
              <a:rPr lang="ja-JP" altLang="en-US" sz="1600" dirty="0"/>
            </a:br>
            <a:r>
              <a:rPr lang="en-US" altLang="ja-JP" dirty="0"/>
              <a:t>Guide to Inspection of Quality Systems</a:t>
            </a:r>
            <a:endParaRPr lang="ja-JP" altLang="en-US" dirty="0"/>
          </a:p>
        </p:txBody>
      </p:sp>
      <p:sp>
        <p:nvSpPr>
          <p:cNvPr id="2" name="円/楕円 1"/>
          <p:cNvSpPr/>
          <p:nvPr/>
        </p:nvSpPr>
        <p:spPr bwMode="auto">
          <a:xfrm>
            <a:off x="4703068" y="1025892"/>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cs typeface="Arial" charset="0"/>
              </a:rPr>
              <a:t>是正および回収報告</a:t>
            </a:r>
            <a:endParaRPr lang="ja-JP" altLang="en-US" sz="1600" dirty="0">
              <a:solidFill>
                <a:schemeClr val="tx1"/>
              </a:solidFill>
              <a:latin typeface="Arial" charset="0"/>
              <a:ea typeface="MS UI Gothic" pitchFamily="50" charset="-128"/>
              <a:cs typeface="Arial" charset="0"/>
            </a:endParaRPr>
          </a:p>
        </p:txBody>
      </p:sp>
      <p:sp>
        <p:nvSpPr>
          <p:cNvPr id="5" name="円/楕円 4"/>
          <p:cNvSpPr/>
          <p:nvPr/>
        </p:nvSpPr>
        <p:spPr bwMode="auto">
          <a:xfrm>
            <a:off x="4703067" y="2143434"/>
            <a:ext cx="1529395" cy="841572"/>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cs typeface="Arial" charset="0"/>
              </a:rPr>
              <a:t>是正処置および予防処置</a:t>
            </a:r>
            <a:endParaRPr lang="ja-JP" altLang="en-US" sz="1600" dirty="0">
              <a:solidFill>
                <a:schemeClr val="tx1"/>
              </a:solidFill>
              <a:latin typeface="Arial" charset="0"/>
              <a:ea typeface="MS UI Gothic" pitchFamily="50" charset="-128"/>
              <a:cs typeface="Arial" charset="0"/>
            </a:endParaRPr>
          </a:p>
        </p:txBody>
      </p:sp>
      <p:sp>
        <p:nvSpPr>
          <p:cNvPr id="6" name="円/楕円 5"/>
          <p:cNvSpPr/>
          <p:nvPr/>
        </p:nvSpPr>
        <p:spPr bwMode="auto">
          <a:xfrm>
            <a:off x="6516734" y="1248312"/>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cs typeface="Arial" charset="0"/>
              </a:rPr>
              <a:t>医療機器</a:t>
            </a:r>
            <a:br>
              <a:rPr lang="en-US" altLang="ja-JP" sz="1600" dirty="0">
                <a:cs typeface="Arial" charset="0"/>
              </a:rPr>
            </a:br>
            <a:r>
              <a:rPr lang="ja-JP" altLang="en-US" sz="1600" dirty="0">
                <a:cs typeface="Arial" charset="0"/>
              </a:rPr>
              <a:t>トラッキング</a:t>
            </a:r>
            <a:endParaRPr lang="ja-JP" altLang="en-US" sz="1600" dirty="0">
              <a:solidFill>
                <a:schemeClr val="tx1"/>
              </a:solidFill>
              <a:latin typeface="Arial" charset="0"/>
              <a:ea typeface="MS UI Gothic" pitchFamily="50" charset="-128"/>
              <a:cs typeface="Arial" charset="0"/>
            </a:endParaRPr>
          </a:p>
        </p:txBody>
      </p:sp>
      <p:sp>
        <p:nvSpPr>
          <p:cNvPr id="7" name="円/楕円 6"/>
          <p:cNvSpPr/>
          <p:nvPr/>
        </p:nvSpPr>
        <p:spPr bwMode="auto">
          <a:xfrm>
            <a:off x="2845012" y="1248312"/>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zh-TW" altLang="en-US" sz="1600" dirty="0">
                <a:cs typeface="Arial" charset="0"/>
              </a:rPr>
              <a:t>ＭＤＲ</a:t>
            </a:r>
            <a:br>
              <a:rPr lang="en-US" altLang="zh-TW" sz="1600" dirty="0">
                <a:cs typeface="Arial" charset="0"/>
              </a:rPr>
            </a:br>
            <a:r>
              <a:rPr lang="zh-TW" altLang="en-US" sz="1600" dirty="0">
                <a:cs typeface="Arial" charset="0"/>
              </a:rPr>
              <a:t>（事故報告）</a:t>
            </a:r>
            <a:endParaRPr lang="ja-JP" altLang="en-US" sz="1600" dirty="0">
              <a:solidFill>
                <a:schemeClr val="tx1"/>
              </a:solidFill>
              <a:latin typeface="Arial" charset="0"/>
              <a:ea typeface="MS UI Gothic" pitchFamily="50" charset="-128"/>
              <a:cs typeface="Arial" charset="0"/>
            </a:endParaRPr>
          </a:p>
        </p:txBody>
      </p:sp>
      <p:sp>
        <p:nvSpPr>
          <p:cNvPr id="8" name="円/楕円 7"/>
          <p:cNvSpPr/>
          <p:nvPr/>
        </p:nvSpPr>
        <p:spPr bwMode="auto">
          <a:xfrm>
            <a:off x="2516133" y="2564507"/>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t>設備および装置の管理 </a:t>
            </a:r>
            <a:endParaRPr lang="ja-JP" altLang="en-US" sz="1600" dirty="0">
              <a:solidFill>
                <a:schemeClr val="tx1"/>
              </a:solidFill>
              <a:latin typeface="Arial" charset="0"/>
              <a:ea typeface="MS UI Gothic" pitchFamily="50" charset="-128"/>
              <a:cs typeface="Arial" charset="0"/>
            </a:endParaRPr>
          </a:p>
        </p:txBody>
      </p:sp>
      <p:sp>
        <p:nvSpPr>
          <p:cNvPr id="9" name="円/楕円 8"/>
          <p:cNvSpPr/>
          <p:nvPr/>
        </p:nvSpPr>
        <p:spPr bwMode="auto">
          <a:xfrm>
            <a:off x="7160558" y="2540464"/>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t>設計管理</a:t>
            </a:r>
            <a:endParaRPr lang="ja-JP" altLang="en-US" sz="1600" dirty="0">
              <a:solidFill>
                <a:schemeClr val="tx1"/>
              </a:solidFill>
              <a:latin typeface="Arial" charset="0"/>
              <a:ea typeface="MS UI Gothic" pitchFamily="50" charset="-128"/>
              <a:cs typeface="Arial" charset="0"/>
            </a:endParaRPr>
          </a:p>
        </p:txBody>
      </p:sp>
      <p:sp>
        <p:nvSpPr>
          <p:cNvPr id="10" name="円/楕円 9"/>
          <p:cNvSpPr/>
          <p:nvPr/>
        </p:nvSpPr>
        <p:spPr bwMode="auto">
          <a:xfrm>
            <a:off x="4710307" y="5235442"/>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t>記録／文書管理および変更の管理</a:t>
            </a:r>
            <a:endParaRPr lang="ja-JP" altLang="en-US" sz="1600" dirty="0">
              <a:solidFill>
                <a:schemeClr val="tx1"/>
              </a:solidFill>
              <a:latin typeface="Arial" charset="0"/>
              <a:ea typeface="MS UI Gothic" pitchFamily="50" charset="-128"/>
              <a:cs typeface="Arial" charset="0"/>
            </a:endParaRPr>
          </a:p>
        </p:txBody>
      </p:sp>
      <p:sp>
        <p:nvSpPr>
          <p:cNvPr id="11" name="円/楕円 10"/>
          <p:cNvSpPr/>
          <p:nvPr/>
        </p:nvSpPr>
        <p:spPr bwMode="auto">
          <a:xfrm>
            <a:off x="2514149" y="4390756"/>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t>材料管理</a:t>
            </a:r>
            <a:endParaRPr lang="ja-JP" altLang="en-US" sz="1600" dirty="0">
              <a:solidFill>
                <a:schemeClr val="tx1"/>
              </a:solidFill>
              <a:latin typeface="Arial" charset="0"/>
              <a:ea typeface="MS UI Gothic" pitchFamily="50" charset="-128"/>
              <a:cs typeface="Arial" charset="0"/>
            </a:endParaRPr>
          </a:p>
        </p:txBody>
      </p:sp>
      <p:sp>
        <p:nvSpPr>
          <p:cNvPr id="12" name="円/楕円 11"/>
          <p:cNvSpPr/>
          <p:nvPr/>
        </p:nvSpPr>
        <p:spPr bwMode="auto">
          <a:xfrm>
            <a:off x="7160558" y="4410089"/>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t>生産および工程の管理</a:t>
            </a:r>
            <a:endParaRPr lang="ja-JP" altLang="en-US" sz="1600" dirty="0">
              <a:solidFill>
                <a:schemeClr val="tx1"/>
              </a:solidFill>
              <a:latin typeface="Arial" charset="0"/>
              <a:ea typeface="MS UI Gothic" pitchFamily="50" charset="-128"/>
              <a:cs typeface="Arial" charset="0"/>
            </a:endParaRPr>
          </a:p>
        </p:txBody>
      </p:sp>
      <p:sp>
        <p:nvSpPr>
          <p:cNvPr id="13" name="円/楕円 12"/>
          <p:cNvSpPr/>
          <p:nvPr/>
        </p:nvSpPr>
        <p:spPr bwMode="auto">
          <a:xfrm>
            <a:off x="8604390" y="5219223"/>
            <a:ext cx="1529395" cy="841572"/>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1600" dirty="0"/>
              <a:t>滅菌工程管理</a:t>
            </a:r>
            <a:endParaRPr lang="ja-JP" altLang="en-US" sz="1600" dirty="0">
              <a:solidFill>
                <a:schemeClr val="tx1"/>
              </a:solidFill>
              <a:latin typeface="Arial" charset="0"/>
              <a:ea typeface="MS UI Gothic" pitchFamily="50" charset="-128"/>
              <a:cs typeface="Arial" charset="0"/>
            </a:endParaRPr>
          </a:p>
        </p:txBody>
      </p:sp>
      <p:sp>
        <p:nvSpPr>
          <p:cNvPr id="3" name="正方形/長方形 2"/>
          <p:cNvSpPr/>
          <p:nvPr/>
        </p:nvSpPr>
        <p:spPr bwMode="auto">
          <a:xfrm>
            <a:off x="4509588" y="3497290"/>
            <a:ext cx="1927654" cy="790833"/>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0" tIns="0" rIns="0" bIns="0" anchor="ctr"/>
          <a:lstStyle/>
          <a:p>
            <a:pPr algn="ctr">
              <a:spcBef>
                <a:spcPct val="50000"/>
              </a:spcBef>
              <a:defRPr/>
            </a:pPr>
            <a:r>
              <a:rPr lang="ja-JP" altLang="en-US" sz="2000" dirty="0">
                <a:solidFill>
                  <a:schemeClr val="bg1"/>
                </a:solidFill>
                <a:latin typeface="Arial" charset="0"/>
                <a:ea typeface="MS UI Gothic" pitchFamily="50" charset="-128"/>
                <a:cs typeface="Arial" charset="0"/>
              </a:rPr>
              <a:t>経営者による管理</a:t>
            </a:r>
          </a:p>
        </p:txBody>
      </p:sp>
      <p:cxnSp>
        <p:nvCxnSpPr>
          <p:cNvPr id="10277" name="直線コネクタ 15"/>
          <p:cNvCxnSpPr>
            <a:cxnSpLocks noChangeShapeType="1"/>
          </p:cNvCxnSpPr>
          <p:nvPr/>
        </p:nvCxnSpPr>
        <p:spPr bwMode="auto">
          <a:xfrm>
            <a:off x="4149726" y="1966914"/>
            <a:ext cx="777875" cy="30003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78" name="直線コネクタ 20"/>
          <p:cNvCxnSpPr>
            <a:cxnSpLocks noChangeShapeType="1"/>
          </p:cNvCxnSpPr>
          <p:nvPr/>
        </p:nvCxnSpPr>
        <p:spPr bwMode="auto">
          <a:xfrm flipH="1">
            <a:off x="5467350" y="1866901"/>
            <a:ext cx="0" cy="276225"/>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79" name="直線コネクタ 23"/>
          <p:cNvCxnSpPr>
            <a:cxnSpLocks noChangeShapeType="1"/>
          </p:cNvCxnSpPr>
          <p:nvPr/>
        </p:nvCxnSpPr>
        <p:spPr bwMode="auto">
          <a:xfrm flipV="1">
            <a:off x="6008689" y="1966914"/>
            <a:ext cx="731837" cy="30003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80" name="直線コネクタ 30"/>
          <p:cNvCxnSpPr>
            <a:cxnSpLocks noChangeShapeType="1"/>
          </p:cNvCxnSpPr>
          <p:nvPr/>
        </p:nvCxnSpPr>
        <p:spPr bwMode="auto">
          <a:xfrm flipH="1" flipV="1">
            <a:off x="5467350" y="2984501"/>
            <a:ext cx="6350" cy="512763"/>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81" name="直線コネクタ 34"/>
          <p:cNvCxnSpPr>
            <a:cxnSpLocks noChangeShapeType="1"/>
          </p:cNvCxnSpPr>
          <p:nvPr/>
        </p:nvCxnSpPr>
        <p:spPr bwMode="auto">
          <a:xfrm flipH="1" flipV="1">
            <a:off x="5473700" y="4287839"/>
            <a:ext cx="1588" cy="94773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82" name="直線コネクタ 38"/>
          <p:cNvCxnSpPr>
            <a:cxnSpLocks noChangeShapeType="1"/>
          </p:cNvCxnSpPr>
          <p:nvPr/>
        </p:nvCxnSpPr>
        <p:spPr bwMode="auto">
          <a:xfrm flipH="1" flipV="1">
            <a:off x="6437314" y="3892550"/>
            <a:ext cx="947737" cy="64135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83" name="直線コネクタ 41"/>
          <p:cNvCxnSpPr>
            <a:cxnSpLocks noChangeShapeType="1"/>
          </p:cNvCxnSpPr>
          <p:nvPr/>
        </p:nvCxnSpPr>
        <p:spPr bwMode="auto">
          <a:xfrm flipH="1">
            <a:off x="6437314" y="3259138"/>
            <a:ext cx="947737" cy="633412"/>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84" name="直線コネクタ 44"/>
          <p:cNvCxnSpPr>
            <a:cxnSpLocks noChangeShapeType="1"/>
          </p:cNvCxnSpPr>
          <p:nvPr/>
        </p:nvCxnSpPr>
        <p:spPr bwMode="auto">
          <a:xfrm flipH="1" flipV="1">
            <a:off x="3821114" y="3282950"/>
            <a:ext cx="688975" cy="609600"/>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85" name="直線コネクタ 47"/>
          <p:cNvCxnSpPr>
            <a:cxnSpLocks noChangeShapeType="1"/>
          </p:cNvCxnSpPr>
          <p:nvPr/>
        </p:nvCxnSpPr>
        <p:spPr bwMode="auto">
          <a:xfrm flipH="1">
            <a:off x="3819526" y="3892551"/>
            <a:ext cx="690563" cy="620713"/>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10286" name="直線コネクタ 50"/>
          <p:cNvCxnSpPr>
            <a:cxnSpLocks noChangeShapeType="1"/>
          </p:cNvCxnSpPr>
          <p:nvPr/>
        </p:nvCxnSpPr>
        <p:spPr bwMode="auto">
          <a:xfrm>
            <a:off x="8466138" y="5127626"/>
            <a:ext cx="361950" cy="214313"/>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40072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898" name="AutoShape 2"/>
          <p:cNvSpPr>
            <a:spLocks noChangeArrowheads="1"/>
          </p:cNvSpPr>
          <p:nvPr/>
        </p:nvSpPr>
        <p:spPr bwMode="auto">
          <a:xfrm>
            <a:off x="3956277" y="3549844"/>
            <a:ext cx="4280059" cy="492125"/>
          </a:xfrm>
          <a:prstGeom prst="roundRect">
            <a:avLst>
              <a:gd name="adj" fmla="val 16667"/>
            </a:avLst>
          </a:prstGeom>
          <a:solidFill>
            <a:schemeClr val="bg1"/>
          </a:solidFill>
          <a:ln w="9525">
            <a:solidFill>
              <a:srgbClr val="000000"/>
            </a:solidFill>
            <a:round/>
            <a:headEnd/>
            <a:tailEnd/>
          </a:ln>
          <a:effectLst>
            <a:outerShdw dist="107763" dir="2700000" algn="ctr" rotWithShape="0">
              <a:schemeClr val="tx2">
                <a:alpha val="50000"/>
              </a:schemeClr>
            </a:outerShdw>
          </a:effectLst>
        </p:spPr>
        <p:txBody>
          <a:bodyPr wrap="none" anchor="ctr"/>
          <a:lstStyle/>
          <a:p>
            <a:pPr algn="ctr">
              <a:lnSpc>
                <a:spcPct val="80000"/>
              </a:lnSpc>
              <a:spcBef>
                <a:spcPct val="0"/>
              </a:spcBef>
              <a:defRPr/>
            </a:pPr>
            <a:endParaRPr kumimoji="1" lang="ja-JP" altLang="en-US" sz="2000" b="1" dirty="0">
              <a:latin typeface="MS UI Gothic" pitchFamily="50" charset="-128"/>
            </a:endParaRPr>
          </a:p>
        </p:txBody>
      </p:sp>
      <p:sp>
        <p:nvSpPr>
          <p:cNvPr id="32771" name="Rectangle 3"/>
          <p:cNvSpPr>
            <a:spLocks noChangeArrowheads="1"/>
          </p:cNvSpPr>
          <p:nvPr/>
        </p:nvSpPr>
        <p:spPr bwMode="auto">
          <a:xfrm>
            <a:off x="4567069" y="1975374"/>
            <a:ext cx="3055705" cy="2923877"/>
          </a:xfrm>
          <a:prstGeom prst="rect">
            <a:avLst/>
          </a:prstGeom>
          <a:noFill/>
          <a:ln w="12700">
            <a:noFill/>
            <a:miter lim="800000"/>
            <a:headEnd type="none" w="sm" len="sm"/>
            <a:tailEnd type="none" w="sm" len="sm"/>
          </a:ln>
        </p:spPr>
        <p:txBody>
          <a:bodyPr wrap="square" anchor="ctr" anchorCtr="0">
            <a:spAutoFit/>
          </a:bodyPr>
          <a:lstStyle/>
          <a:p>
            <a:pPr marL="457200" indent="-457200">
              <a:spcBef>
                <a:spcPts val="0"/>
              </a:spcBef>
              <a:buFontTx/>
              <a:buAutoNum type="arabicPeriod"/>
            </a:pPr>
            <a:r>
              <a:rPr lang="ja-JP" altLang="en-US" sz="2400" dirty="0"/>
              <a:t>はじめに</a:t>
            </a:r>
            <a:endParaRPr lang="en-US" altLang="ja-JP" sz="800" dirty="0"/>
          </a:p>
          <a:p>
            <a:pPr marL="457200" indent="-457200">
              <a:spcBef>
                <a:spcPts val="0"/>
              </a:spcBef>
              <a:buFontTx/>
              <a:buAutoNum type="arabicPeriod"/>
            </a:pPr>
            <a:r>
              <a:rPr lang="en-US" altLang="ja-JP" sz="2400" dirty="0"/>
              <a:t>CAPA</a:t>
            </a:r>
            <a:r>
              <a:rPr lang="ja-JP" altLang="en-US" sz="2400" dirty="0"/>
              <a:t>とは</a:t>
            </a:r>
            <a:endParaRPr lang="en-US" altLang="ja-JP" sz="800" dirty="0"/>
          </a:p>
          <a:p>
            <a:pPr marL="457200" indent="-457200">
              <a:spcBef>
                <a:spcPts val="0"/>
              </a:spcBef>
              <a:buFontTx/>
              <a:buAutoNum type="arabicPeriod"/>
            </a:pPr>
            <a:r>
              <a:rPr lang="en-US" altLang="ja-JP" sz="2400" dirty="0"/>
              <a:t>CAPA</a:t>
            </a:r>
            <a:r>
              <a:rPr lang="ja-JP" altLang="en-US" sz="2400" dirty="0"/>
              <a:t>の要点</a:t>
            </a:r>
            <a:endParaRPr kumimoji="1" lang="en-US" altLang="ja-JP" sz="800" dirty="0"/>
          </a:p>
          <a:p>
            <a:pPr marL="457200" indent="-457200">
              <a:spcBef>
                <a:spcPts val="0"/>
              </a:spcBef>
              <a:buFontTx/>
              <a:buAutoNum type="arabicPeriod"/>
            </a:pPr>
            <a:r>
              <a:rPr lang="ja-JP" altLang="en-US" sz="2400" dirty="0"/>
              <a:t>医療機器と</a:t>
            </a:r>
            <a:r>
              <a:rPr lang="en-US" altLang="ja-JP" sz="2400" dirty="0"/>
              <a:t>CAPA</a:t>
            </a:r>
          </a:p>
          <a:p>
            <a:pPr marL="457200" indent="-457200">
              <a:spcBef>
                <a:spcPts val="0"/>
              </a:spcBef>
              <a:buFontTx/>
              <a:buAutoNum type="arabicPeriod"/>
            </a:pPr>
            <a:endParaRPr lang="en-US" altLang="ja-JP" sz="800" dirty="0"/>
          </a:p>
          <a:p>
            <a:pPr marL="457200" indent="-457200">
              <a:spcBef>
                <a:spcPts val="0"/>
              </a:spcBef>
              <a:buFontTx/>
              <a:buAutoNum type="arabicPeriod"/>
            </a:pPr>
            <a:r>
              <a:rPr lang="ja-JP" altLang="en-US" sz="2400" dirty="0"/>
              <a:t>医薬品と</a:t>
            </a:r>
            <a:r>
              <a:rPr lang="en-US" altLang="ja-JP" sz="2400" dirty="0"/>
              <a:t>CAPA</a:t>
            </a:r>
          </a:p>
          <a:p>
            <a:pPr marL="457200" indent="-457200">
              <a:spcBef>
                <a:spcPts val="0"/>
              </a:spcBef>
              <a:buFontTx/>
              <a:buAutoNum type="arabicPeriod"/>
            </a:pPr>
            <a:endParaRPr lang="en-US" altLang="ja-JP" sz="800" dirty="0"/>
          </a:p>
          <a:p>
            <a:pPr marL="457200" indent="-457200">
              <a:spcBef>
                <a:spcPts val="0"/>
              </a:spcBef>
              <a:buFontTx/>
              <a:buAutoNum type="arabicPeriod"/>
            </a:pPr>
            <a:r>
              <a:rPr lang="ja-JP" altLang="en-US" sz="2400" dirty="0"/>
              <a:t>根本的原因の究明</a:t>
            </a:r>
            <a:endParaRPr lang="en-US" altLang="ja-JP" sz="800" dirty="0"/>
          </a:p>
          <a:p>
            <a:pPr marL="457200" indent="-457200">
              <a:spcBef>
                <a:spcPts val="0"/>
              </a:spcBef>
              <a:buFontTx/>
              <a:buAutoNum type="arabicPeriod"/>
            </a:pPr>
            <a:r>
              <a:rPr lang="ja-JP" altLang="en-US" sz="2400" dirty="0"/>
              <a:t>品質監査と</a:t>
            </a:r>
            <a:r>
              <a:rPr lang="en-US" altLang="ja-JP" sz="2400" dirty="0"/>
              <a:t>CAPA</a:t>
            </a:r>
            <a:endParaRPr lang="en-US" altLang="ja-JP" sz="800" dirty="0"/>
          </a:p>
        </p:txBody>
      </p:sp>
      <p:sp>
        <p:nvSpPr>
          <p:cNvPr id="32772" name="Rectangle 4"/>
          <p:cNvSpPr>
            <a:spLocks noGrp="1" noChangeArrowheads="1"/>
          </p:cNvSpPr>
          <p:nvPr>
            <p:ph type="title" idx="4294967295"/>
          </p:nvPr>
        </p:nvSpPr>
        <p:spPr/>
        <p:txBody>
          <a:bodyPr/>
          <a:lstStyle/>
          <a:p>
            <a:r>
              <a:rPr kumimoji="1" lang="en-US" altLang="ja-JP" dirty="0">
                <a:solidFill>
                  <a:schemeClr val="tx2"/>
                </a:solidFill>
              </a:rPr>
              <a:t>Table of contents</a:t>
            </a:r>
            <a:endParaRPr kumimoji="1" lang="ja-JP" altLang="en-US" dirty="0">
              <a:solidFill>
                <a:schemeClr val="tx2"/>
              </a:solidFill>
            </a:endParaRPr>
          </a:p>
        </p:txBody>
      </p:sp>
    </p:spTree>
    <p:extLst>
      <p:ext uri="{BB962C8B-B14F-4D97-AF65-F5344CB8AC3E}">
        <p14:creationId xmlns:p14="http://schemas.microsoft.com/office/powerpoint/2010/main" val="139927181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6"/>
          <p:cNvSpPr>
            <a:spLocks noGrp="1" noChangeArrowheads="1"/>
          </p:cNvSpPr>
          <p:nvPr>
            <p:ph type="title" idx="4294967295"/>
          </p:nvPr>
        </p:nvSpPr>
        <p:spPr/>
        <p:txBody>
          <a:bodyPr/>
          <a:lstStyle/>
          <a:p>
            <a:r>
              <a:rPr lang="en-US" altLang="ja-JP" dirty="0"/>
              <a:t>FDA</a:t>
            </a:r>
            <a:r>
              <a:rPr lang="ja-JP" altLang="en-US" dirty="0"/>
              <a:t>によるシステム査察（医薬品）</a:t>
            </a:r>
          </a:p>
        </p:txBody>
      </p:sp>
      <p:sp>
        <p:nvSpPr>
          <p:cNvPr id="6" name="テキスト ボックス 5"/>
          <p:cNvSpPr txBox="1">
            <a:spLocks noChangeArrowheads="1"/>
          </p:cNvSpPr>
          <p:nvPr/>
        </p:nvSpPr>
        <p:spPr bwMode="auto">
          <a:xfrm>
            <a:off x="626533" y="1050925"/>
            <a:ext cx="10878080" cy="349727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80175" tIns="40087" rIns="80175" bIns="40087">
            <a:spAutoFit/>
          </a:bodyPr>
          <a:lstStyle/>
          <a:p>
            <a:pPr marL="342900" indent="-342900">
              <a:spcBef>
                <a:spcPts val="600"/>
              </a:spcBef>
              <a:buClr>
                <a:schemeClr val="accent1"/>
              </a:buClr>
              <a:buFont typeface="Wingdings" panose="05000000000000000000" pitchFamily="2" charset="2"/>
              <a:buChar char="n"/>
            </a:pPr>
            <a:r>
              <a:rPr lang="en-US" altLang="ja-JP" sz="2400" dirty="0"/>
              <a:t>FDA</a:t>
            </a:r>
            <a:r>
              <a:rPr lang="ja-JP" altLang="en-US" sz="2400" dirty="0"/>
              <a:t>では、医薬品製造所の活動を以下の</a:t>
            </a:r>
            <a:r>
              <a:rPr lang="en-US" altLang="ja-JP" sz="2400" dirty="0"/>
              <a:t>6</a:t>
            </a:r>
            <a:r>
              <a:rPr lang="ja-JP" altLang="en-US" sz="2400" dirty="0" err="1"/>
              <a:t>つに</a:t>
            </a:r>
            <a:r>
              <a:rPr lang="ja-JP" altLang="en-US" sz="2400" dirty="0"/>
              <a:t>分類し、「システム査察」と呼ばれる体系的な査察を行っている。</a:t>
            </a:r>
          </a:p>
          <a:p>
            <a:pPr marL="914400" lvl="1" indent="-457200">
              <a:spcBef>
                <a:spcPts val="600"/>
              </a:spcBef>
              <a:buFont typeface="+mj-lt"/>
              <a:buAutoNum type="arabicPeriod"/>
            </a:pPr>
            <a:r>
              <a:rPr lang="ja-JP" altLang="en-US" sz="2400" dirty="0">
                <a:solidFill>
                  <a:srgbClr val="FF0000"/>
                </a:solidFill>
              </a:rPr>
              <a:t>品質システム（</a:t>
            </a:r>
            <a:r>
              <a:rPr lang="en-US" altLang="ja-JP" sz="2400" dirty="0">
                <a:solidFill>
                  <a:srgbClr val="FF0000"/>
                </a:solidFill>
              </a:rPr>
              <a:t>Quality System</a:t>
            </a:r>
            <a:r>
              <a:rPr lang="ja-JP" altLang="en-US" sz="2400" dirty="0">
                <a:solidFill>
                  <a:srgbClr val="FF0000"/>
                </a:solidFill>
              </a:rPr>
              <a:t>）</a:t>
            </a:r>
            <a:endParaRPr lang="en-US" altLang="ja-JP" sz="2400" dirty="0">
              <a:solidFill>
                <a:srgbClr val="FF0000"/>
              </a:solidFill>
            </a:endParaRPr>
          </a:p>
          <a:p>
            <a:pPr marL="914400" lvl="1" indent="-457200">
              <a:spcBef>
                <a:spcPts val="600"/>
              </a:spcBef>
              <a:buFont typeface="+mj-lt"/>
              <a:buAutoNum type="arabicPeriod"/>
            </a:pPr>
            <a:r>
              <a:rPr lang="ja-JP" altLang="en-US" sz="2400" dirty="0"/>
              <a:t>施設および施設管理システム（</a:t>
            </a:r>
            <a:r>
              <a:rPr lang="en-US" altLang="ja-JP" sz="2400" dirty="0"/>
              <a:t>Facilities And Equipment system</a:t>
            </a:r>
            <a:r>
              <a:rPr lang="ja-JP" altLang="en-US" sz="2400" dirty="0"/>
              <a:t>）</a:t>
            </a:r>
            <a:endParaRPr lang="en-US" altLang="ja-JP" sz="2400" dirty="0"/>
          </a:p>
          <a:p>
            <a:pPr marL="914400" lvl="1" indent="-457200">
              <a:spcBef>
                <a:spcPts val="600"/>
              </a:spcBef>
              <a:buFont typeface="+mj-lt"/>
              <a:buAutoNum type="arabicPeriod"/>
            </a:pPr>
            <a:r>
              <a:rPr lang="ja-JP" altLang="en-US" sz="2400" dirty="0"/>
              <a:t>原材料システム（</a:t>
            </a:r>
            <a:r>
              <a:rPr lang="en-US" altLang="ja-JP" sz="2400" dirty="0"/>
              <a:t>Materials system</a:t>
            </a:r>
            <a:r>
              <a:rPr lang="ja-JP" altLang="en-US" sz="2400" dirty="0"/>
              <a:t>）</a:t>
            </a:r>
            <a:endParaRPr lang="en-US" altLang="ja-JP" sz="2400" dirty="0"/>
          </a:p>
          <a:p>
            <a:pPr marL="914400" lvl="1" indent="-457200">
              <a:spcBef>
                <a:spcPts val="600"/>
              </a:spcBef>
              <a:buFont typeface="+mj-lt"/>
              <a:buAutoNum type="arabicPeriod"/>
            </a:pPr>
            <a:r>
              <a:rPr lang="ja-JP" altLang="en-US" sz="2400" dirty="0"/>
              <a:t>製造システム（</a:t>
            </a:r>
            <a:r>
              <a:rPr lang="en-US" altLang="ja-JP" sz="2400" dirty="0"/>
              <a:t>Production system</a:t>
            </a:r>
            <a:r>
              <a:rPr lang="ja-JP" altLang="en-US" sz="2400" dirty="0"/>
              <a:t>）</a:t>
            </a:r>
            <a:endParaRPr lang="en-US" altLang="ja-JP" sz="2400" dirty="0"/>
          </a:p>
          <a:p>
            <a:pPr marL="914400" lvl="1" indent="-457200">
              <a:spcBef>
                <a:spcPts val="600"/>
              </a:spcBef>
              <a:buFont typeface="+mj-lt"/>
              <a:buAutoNum type="arabicPeriod"/>
            </a:pPr>
            <a:r>
              <a:rPr lang="ja-JP" altLang="en-US" sz="2400" dirty="0"/>
              <a:t>包装および表示システム（</a:t>
            </a:r>
            <a:r>
              <a:rPr lang="en-US" altLang="ja-JP" sz="2400" dirty="0"/>
              <a:t>Packaging And Labeling system</a:t>
            </a:r>
            <a:r>
              <a:rPr lang="ja-JP" altLang="en-US" sz="2400" dirty="0"/>
              <a:t>）</a:t>
            </a:r>
            <a:endParaRPr lang="en-US" altLang="ja-JP" sz="2400" dirty="0"/>
          </a:p>
          <a:p>
            <a:pPr marL="914400" lvl="1" indent="-457200">
              <a:spcBef>
                <a:spcPts val="600"/>
              </a:spcBef>
              <a:buFont typeface="+mj-lt"/>
              <a:buAutoNum type="arabicPeriod"/>
            </a:pPr>
            <a:r>
              <a:rPr lang="ja-JP" altLang="en-US" sz="2400" dirty="0"/>
              <a:t>試験室管理システム（</a:t>
            </a:r>
            <a:r>
              <a:rPr lang="en-US" altLang="ja-JP" sz="2400" dirty="0"/>
              <a:t>Laboratory Control system</a:t>
            </a:r>
            <a:r>
              <a:rPr lang="ja-JP" altLang="en-US" sz="2400" dirty="0"/>
              <a:t>）</a:t>
            </a:r>
            <a:endParaRPr lang="en-US" altLang="ja-JP" sz="2400" dirty="0"/>
          </a:p>
        </p:txBody>
      </p:sp>
    </p:spTree>
    <p:extLst>
      <p:ext uri="{BB962C8B-B14F-4D97-AF65-F5344CB8AC3E}">
        <p14:creationId xmlns:p14="http://schemas.microsoft.com/office/powerpoint/2010/main" val="3048501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sz="2400" dirty="0"/>
              <a:t>ハインリッヒの法則</a:t>
            </a:r>
          </a:p>
        </p:txBody>
      </p:sp>
      <p:sp>
        <p:nvSpPr>
          <p:cNvPr id="31747" name="Rectangle 3"/>
          <p:cNvSpPr>
            <a:spLocks noGrp="1" noChangeArrowheads="1"/>
          </p:cNvSpPr>
          <p:nvPr>
            <p:ph idx="1"/>
          </p:nvPr>
        </p:nvSpPr>
        <p:spPr>
          <a:xfrm>
            <a:off x="587375" y="1052513"/>
            <a:ext cx="10878080" cy="2092881"/>
          </a:xfrm>
          <a:ln/>
        </p:spPr>
        <p:style>
          <a:lnRef idx="2">
            <a:schemeClr val="dk1"/>
          </a:lnRef>
          <a:fillRef idx="1">
            <a:schemeClr val="lt1"/>
          </a:fillRef>
          <a:effectRef idx="0">
            <a:schemeClr val="dk1"/>
          </a:effectRef>
          <a:fontRef idx="minor">
            <a:schemeClr val="dk1"/>
          </a:fontRef>
        </p:style>
        <p:txBody>
          <a:bodyPr/>
          <a:lstStyle/>
          <a:p>
            <a:pPr eaLnBrk="1" hangingPunct="1">
              <a:spcBef>
                <a:spcPts val="600"/>
              </a:spcBef>
              <a:tabLst/>
            </a:pPr>
            <a:r>
              <a:rPr lang="ja-JP" altLang="en-US" sz="2400" dirty="0"/>
              <a:t>ハーバート・ウィリアム・ハインリッヒ（</a:t>
            </a:r>
            <a:r>
              <a:rPr lang="en-US" altLang="ja-JP" sz="2400" dirty="0"/>
              <a:t>1886</a:t>
            </a:r>
            <a:r>
              <a:rPr lang="ja-JP" altLang="en-US" sz="2400" dirty="0"/>
              <a:t>年～</a:t>
            </a:r>
            <a:r>
              <a:rPr lang="en-US" altLang="ja-JP" sz="2400" dirty="0"/>
              <a:t>1962</a:t>
            </a:r>
            <a:r>
              <a:rPr lang="ja-JP" altLang="en-US" sz="2400" dirty="0"/>
              <a:t>年）</a:t>
            </a:r>
            <a:endParaRPr lang="en-US" altLang="ja-JP" sz="2400" dirty="0"/>
          </a:p>
          <a:p>
            <a:pPr eaLnBrk="1" hangingPunct="1">
              <a:spcBef>
                <a:spcPts val="600"/>
              </a:spcBef>
              <a:tabLst/>
            </a:pPr>
            <a:r>
              <a:rPr lang="ja-JP" altLang="en-US" sz="2400" dirty="0"/>
              <a:t>一件の大きな事故・災害の裏には、</a:t>
            </a:r>
            <a:r>
              <a:rPr lang="en-US" altLang="ja-JP" sz="2400" dirty="0"/>
              <a:t>29</a:t>
            </a:r>
            <a:r>
              <a:rPr lang="ja-JP" altLang="en-US" sz="2400" dirty="0"/>
              <a:t>件の軽微な事故・災害、そして</a:t>
            </a:r>
            <a:r>
              <a:rPr lang="en-US" altLang="ja-JP" sz="2400" dirty="0"/>
              <a:t>300</a:t>
            </a:r>
            <a:r>
              <a:rPr lang="ja-JP" altLang="en-US" sz="2400" dirty="0"/>
              <a:t>件のヒヤリ・ハット（事故には至らなかったもののヒヤリとした、ハッとした事例）があるとされる。</a:t>
            </a:r>
            <a:endParaRPr lang="en-US" altLang="ja-JP" sz="2400" dirty="0"/>
          </a:p>
          <a:p>
            <a:pPr eaLnBrk="1" hangingPunct="1">
              <a:spcBef>
                <a:spcPts val="600"/>
              </a:spcBef>
              <a:tabLst/>
            </a:pPr>
            <a:r>
              <a:rPr lang="ja-JP" altLang="en-US" sz="2400" dirty="0"/>
              <a:t>重大災害の防止のためには、事故や災害の発生が予測された</a:t>
            </a:r>
            <a:r>
              <a:rPr lang="ja-JP" altLang="en-US" sz="2400" dirty="0">
                <a:solidFill>
                  <a:srgbClr val="FF0000"/>
                </a:solidFill>
              </a:rPr>
              <a:t>ヒヤリ・ハットの段階で対処していくこと</a:t>
            </a:r>
            <a:r>
              <a:rPr lang="ja-JP" altLang="en-US" sz="2400" dirty="0"/>
              <a:t>が必要である。</a:t>
            </a:r>
            <a:endParaRPr lang="en-US" altLang="ja-JP" sz="2400"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00520"/>
            <a:ext cx="5408613" cy="2621296"/>
          </a:xfrm>
          <a:prstGeom prst="rect">
            <a:avLst/>
          </a:prstGeom>
        </p:spPr>
      </p:pic>
    </p:spTree>
    <p:extLst>
      <p:ext uri="{BB962C8B-B14F-4D97-AF65-F5344CB8AC3E}">
        <p14:creationId xmlns:p14="http://schemas.microsoft.com/office/powerpoint/2010/main" val="177776183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6"/>
          <p:cNvSpPr>
            <a:spLocks noGrp="1" noChangeArrowheads="1"/>
          </p:cNvSpPr>
          <p:nvPr>
            <p:ph type="title" idx="4294967295"/>
          </p:nvPr>
        </p:nvSpPr>
        <p:spPr/>
        <p:txBody>
          <a:bodyPr/>
          <a:lstStyle/>
          <a:p>
            <a:r>
              <a:rPr lang="en-US" altLang="ja-JP" dirty="0"/>
              <a:t>FDA</a:t>
            </a:r>
            <a:r>
              <a:rPr lang="ja-JP" altLang="en-US" dirty="0"/>
              <a:t>によるシステム査察（医薬品）</a:t>
            </a:r>
          </a:p>
        </p:txBody>
      </p:sp>
      <p:sp>
        <p:nvSpPr>
          <p:cNvPr id="6" name="テキスト ボックス 5"/>
          <p:cNvSpPr txBox="1">
            <a:spLocks noChangeArrowheads="1"/>
          </p:cNvSpPr>
          <p:nvPr/>
        </p:nvSpPr>
        <p:spPr bwMode="auto">
          <a:xfrm>
            <a:off x="626533" y="1050925"/>
            <a:ext cx="10878080" cy="4666828"/>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lIns="80175" tIns="40087" rIns="80175" bIns="40087">
            <a:spAutoFit/>
          </a:bodyPr>
          <a:lstStyle/>
          <a:p>
            <a:pPr marL="342900" indent="-342900">
              <a:spcBef>
                <a:spcPts val="600"/>
              </a:spcBef>
              <a:buClr>
                <a:schemeClr val="accent1"/>
              </a:buClr>
              <a:buFont typeface="Wingdings" panose="05000000000000000000" pitchFamily="2" charset="2"/>
              <a:buChar char="n"/>
            </a:pPr>
            <a:r>
              <a:rPr lang="ja-JP" altLang="en-US" sz="2400" dirty="0"/>
              <a:t>システム査察には、フル査察と簡略査察がある。</a:t>
            </a:r>
            <a:endParaRPr lang="en-US" altLang="ja-JP" sz="2400" dirty="0"/>
          </a:p>
          <a:p>
            <a:pPr marL="342900" indent="-342900">
              <a:spcBef>
                <a:spcPts val="600"/>
              </a:spcBef>
              <a:buClr>
                <a:schemeClr val="accent1"/>
              </a:buClr>
              <a:buFont typeface="Wingdings" panose="05000000000000000000" pitchFamily="2" charset="2"/>
              <a:buChar char="n"/>
            </a:pPr>
            <a:r>
              <a:rPr lang="ja-JP" altLang="en-US" sz="2400" dirty="0"/>
              <a:t>フル査察では、</a:t>
            </a:r>
            <a:r>
              <a:rPr lang="en-US" altLang="ja-JP" sz="2400" dirty="0"/>
              <a:t>6</a:t>
            </a:r>
            <a:r>
              <a:rPr lang="ja-JP" altLang="en-US" sz="2400" dirty="0" err="1"/>
              <a:t>つの</a:t>
            </a:r>
            <a:r>
              <a:rPr lang="ja-JP" altLang="en-US" sz="2400" dirty="0"/>
              <a:t>システムのうち</a:t>
            </a:r>
            <a:r>
              <a:rPr lang="ja-JP" altLang="en-US" sz="2400" dirty="0">
                <a:solidFill>
                  <a:schemeClr val="accent1"/>
                </a:solidFill>
              </a:rPr>
              <a:t>最低</a:t>
            </a:r>
            <a:r>
              <a:rPr lang="en-US" altLang="ja-JP" sz="2400" dirty="0">
                <a:solidFill>
                  <a:schemeClr val="accent1"/>
                </a:solidFill>
              </a:rPr>
              <a:t>4</a:t>
            </a:r>
            <a:r>
              <a:rPr lang="ja-JP" altLang="en-US" sz="2400" dirty="0" err="1">
                <a:solidFill>
                  <a:schemeClr val="accent1"/>
                </a:solidFill>
              </a:rPr>
              <a:t>つの</a:t>
            </a:r>
            <a:r>
              <a:rPr lang="ja-JP" altLang="en-US" sz="2400" dirty="0">
                <a:solidFill>
                  <a:schemeClr val="accent1"/>
                </a:solidFill>
              </a:rPr>
              <a:t>システム</a:t>
            </a:r>
            <a:r>
              <a:rPr lang="ja-JP" altLang="en-US" sz="2400" dirty="0"/>
              <a:t>が選択され、そのうち</a:t>
            </a:r>
            <a:r>
              <a:rPr lang="ja-JP" altLang="en-US" sz="2400" dirty="0">
                <a:solidFill>
                  <a:srgbClr val="FF0000"/>
                </a:solidFill>
              </a:rPr>
              <a:t>品質システムは必須</a:t>
            </a:r>
            <a:r>
              <a:rPr lang="ja-JP" altLang="en-US" sz="2400" dirty="0"/>
              <a:t>である。</a:t>
            </a:r>
            <a:br>
              <a:rPr lang="en-US" altLang="ja-JP" sz="2400" dirty="0"/>
            </a:br>
            <a:r>
              <a:rPr lang="ja-JP" altLang="en-US" sz="2400" dirty="0"/>
              <a:t>フル査察になるケースは、その企業の</a:t>
            </a:r>
            <a:r>
              <a:rPr lang="en-US" altLang="ja-JP" sz="2400" dirty="0"/>
              <a:t>GMP</a:t>
            </a:r>
            <a:r>
              <a:rPr lang="ja-JP" altLang="en-US" sz="2400" dirty="0"/>
              <a:t>状況が不明の時、大きな変更があった場合、重大な苦情、品質問題が発生した場合等に行われる。</a:t>
            </a:r>
          </a:p>
          <a:p>
            <a:pPr marL="342900" indent="-342900">
              <a:spcBef>
                <a:spcPts val="600"/>
              </a:spcBef>
              <a:buClr>
                <a:schemeClr val="accent1"/>
              </a:buClr>
              <a:buFont typeface="Wingdings" panose="05000000000000000000" pitchFamily="2" charset="2"/>
              <a:buChar char="n"/>
            </a:pPr>
            <a:r>
              <a:rPr lang="ja-JP" altLang="en-US" sz="2400" dirty="0"/>
              <a:t>簡略査察では、</a:t>
            </a:r>
            <a:r>
              <a:rPr lang="en-US" altLang="ja-JP" sz="2400" dirty="0"/>
              <a:t>6</a:t>
            </a:r>
            <a:r>
              <a:rPr lang="ja-JP" altLang="en-US" sz="2400" dirty="0" err="1"/>
              <a:t>つの</a:t>
            </a:r>
            <a:r>
              <a:rPr lang="ja-JP" altLang="en-US" sz="2400" dirty="0"/>
              <a:t>システムのうち</a:t>
            </a:r>
            <a:r>
              <a:rPr lang="ja-JP" altLang="en-US" sz="2400" dirty="0">
                <a:solidFill>
                  <a:schemeClr val="accent1"/>
                </a:solidFill>
              </a:rPr>
              <a:t>最低２つのシステム</a:t>
            </a:r>
            <a:r>
              <a:rPr lang="ja-JP" altLang="en-US" sz="2400" dirty="0"/>
              <a:t>が選択され、フル査察と同様、</a:t>
            </a:r>
            <a:r>
              <a:rPr lang="ja-JP" altLang="en-US" sz="2400" dirty="0">
                <a:solidFill>
                  <a:srgbClr val="FF0000"/>
                </a:solidFill>
              </a:rPr>
              <a:t>品質システムは必須</a:t>
            </a:r>
            <a:r>
              <a:rPr lang="ja-JP" altLang="en-US" sz="2400" dirty="0"/>
              <a:t>である。</a:t>
            </a:r>
            <a:br>
              <a:rPr lang="en-US" altLang="ja-JP" sz="2400" dirty="0"/>
            </a:br>
            <a:r>
              <a:rPr lang="ja-JP" altLang="en-US" sz="2400" dirty="0"/>
              <a:t>簡略査察になるケースは、</a:t>
            </a:r>
            <a:r>
              <a:rPr lang="en-US" altLang="ja-JP" sz="2400" dirty="0"/>
              <a:t>2</a:t>
            </a:r>
            <a:r>
              <a:rPr lang="ja-JP" altLang="en-US" sz="2400" dirty="0"/>
              <a:t>年に</a:t>
            </a:r>
            <a:r>
              <a:rPr lang="en-US" altLang="ja-JP" sz="2400" dirty="0"/>
              <a:t>1</a:t>
            </a:r>
            <a:r>
              <a:rPr lang="ja-JP" altLang="en-US" sz="2400" dirty="0"/>
              <a:t>回の頻度で実施される定期査察で、前回の査察が良好な場合、重大な回収や品質事故がない場合、</a:t>
            </a:r>
            <a:r>
              <a:rPr lang="en-US" altLang="ja-JP" sz="2400" dirty="0"/>
              <a:t>cGMP</a:t>
            </a:r>
            <a:r>
              <a:rPr lang="ja-JP" altLang="en-US" sz="2400" dirty="0"/>
              <a:t>の遵守が満足レベルにある場合に実施される。</a:t>
            </a:r>
            <a:br>
              <a:rPr lang="en-US" altLang="ja-JP" sz="2400" dirty="0"/>
            </a:br>
            <a:r>
              <a:rPr lang="ja-JP" altLang="en-US" sz="2400" dirty="0"/>
              <a:t>なお、他の品目査察を受けなければならなくなった場合、２年以内にフル査察を受けていれば、査察が実施されないこともある。</a:t>
            </a:r>
          </a:p>
        </p:txBody>
      </p:sp>
    </p:spTree>
    <p:extLst>
      <p:ext uri="{BB962C8B-B14F-4D97-AF65-F5344CB8AC3E}">
        <p14:creationId xmlns:p14="http://schemas.microsoft.com/office/powerpoint/2010/main" val="2121352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en-US" altLang="ja-JP" sz="2400" dirty="0"/>
              <a:t>ICH Q10</a:t>
            </a:r>
            <a:r>
              <a:rPr lang="ja-JP" altLang="en-US" sz="2400" dirty="0"/>
              <a:t>ガイドライン（医薬品品質システム：</a:t>
            </a:r>
            <a:r>
              <a:rPr lang="en-US" altLang="ja-JP" sz="2400" dirty="0"/>
              <a:t>PQS</a:t>
            </a:r>
            <a:r>
              <a:rPr lang="ja-JP" altLang="en-US" sz="2400" dirty="0"/>
              <a:t>）と</a:t>
            </a:r>
            <a:r>
              <a:rPr lang="en-US" altLang="ja-JP" sz="2400" dirty="0"/>
              <a:t>CAPA</a:t>
            </a:r>
            <a:endParaRPr lang="ja-JP" altLang="en-US" sz="2400" dirty="0"/>
          </a:p>
        </p:txBody>
      </p:sp>
      <p:sp>
        <p:nvSpPr>
          <p:cNvPr id="31747" name="Rectangle 3"/>
          <p:cNvSpPr>
            <a:spLocks noGrp="1" noChangeArrowheads="1"/>
          </p:cNvSpPr>
          <p:nvPr>
            <p:ph idx="1"/>
          </p:nvPr>
        </p:nvSpPr>
        <p:spPr>
          <a:xfrm>
            <a:off x="587375" y="1052513"/>
            <a:ext cx="10878080" cy="4878259"/>
          </a:xfrm>
          <a:ln/>
        </p:spPr>
        <p:style>
          <a:lnRef idx="2">
            <a:schemeClr val="dk1"/>
          </a:lnRef>
          <a:fillRef idx="1">
            <a:schemeClr val="lt1"/>
          </a:fillRef>
          <a:effectRef idx="0">
            <a:schemeClr val="dk1"/>
          </a:effectRef>
          <a:fontRef idx="minor">
            <a:schemeClr val="dk1"/>
          </a:fontRef>
        </p:style>
        <p:txBody>
          <a:bodyPr>
            <a:spAutoFit/>
          </a:bodyPr>
          <a:lstStyle/>
          <a:p>
            <a:pPr marL="271463" indent="-271463" eaLnBrk="1" hangingPunct="1">
              <a:spcBef>
                <a:spcPts val="600"/>
              </a:spcBef>
              <a:tabLst/>
            </a:pPr>
            <a:r>
              <a:rPr lang="ja-JP" altLang="en-US" sz="2200" dirty="0"/>
              <a:t>医療機器では早くから法制化されていた要件が医薬品でも</a:t>
            </a:r>
            <a:r>
              <a:rPr lang="en-US" altLang="ja-JP" sz="2200" dirty="0"/>
              <a:t>ICH</a:t>
            </a:r>
            <a:r>
              <a:rPr lang="ja-JP" altLang="en-US" sz="2200" dirty="0"/>
              <a:t>ガイドラインとして国際的に調和されて明文化された</a:t>
            </a:r>
            <a:endParaRPr lang="en-US" altLang="ja-JP" sz="2200" dirty="0"/>
          </a:p>
          <a:p>
            <a:pPr marL="271463" indent="-271463" eaLnBrk="1" hangingPunct="1">
              <a:spcBef>
                <a:spcPts val="600"/>
              </a:spcBef>
              <a:tabLst/>
            </a:pPr>
            <a:r>
              <a:rPr lang="en-US" altLang="ja-JP" sz="2200" dirty="0"/>
              <a:t>ICH</a:t>
            </a:r>
            <a:r>
              <a:rPr lang="ja-JP" altLang="en-US" sz="2200" dirty="0"/>
              <a:t> </a:t>
            </a:r>
            <a:r>
              <a:rPr lang="en-US" altLang="ja-JP" sz="2200" dirty="0"/>
              <a:t>QI0</a:t>
            </a:r>
            <a:r>
              <a:rPr lang="ja-JP" altLang="en-US" sz="2200" dirty="0"/>
              <a:t>（医薬品品質システム）は、製薬企業のための品質マネジメントシステムのモデルであり、製品ライフサイクルの全期間を通じて、医薬品の品質および安定供給を強化し、イノベーションと継続的改善を促進し、製剤開発と製造活動の連携を強化するもの</a:t>
            </a:r>
          </a:p>
          <a:p>
            <a:pPr marL="271463" indent="-271463" eaLnBrk="1" hangingPunct="1">
              <a:spcBef>
                <a:spcPts val="600"/>
              </a:spcBef>
              <a:tabLst/>
            </a:pPr>
            <a:r>
              <a:rPr lang="ja-JP" altLang="en-US" sz="2200" dirty="0"/>
              <a:t>これまでの</a:t>
            </a:r>
            <a:r>
              <a:rPr lang="ja-JP" altLang="en-US" sz="2200" dirty="0">
                <a:solidFill>
                  <a:srgbClr val="FF0000"/>
                </a:solidFill>
              </a:rPr>
              <a:t>日本の</a:t>
            </a:r>
            <a:r>
              <a:rPr lang="en-US" altLang="ja-JP" sz="2200" dirty="0">
                <a:solidFill>
                  <a:srgbClr val="FF0000"/>
                </a:solidFill>
              </a:rPr>
              <a:t>GMP</a:t>
            </a:r>
            <a:r>
              <a:rPr lang="ja-JP" altLang="en-US" sz="2200" dirty="0">
                <a:solidFill>
                  <a:srgbClr val="FF0000"/>
                </a:solidFill>
              </a:rPr>
              <a:t>では</a:t>
            </a:r>
            <a:r>
              <a:rPr lang="en-US" altLang="ja-JP" sz="2200" dirty="0">
                <a:solidFill>
                  <a:srgbClr val="FF0000"/>
                </a:solidFill>
              </a:rPr>
              <a:t>CAPA</a:t>
            </a:r>
            <a:r>
              <a:rPr lang="ja-JP" altLang="en-US" sz="2200" dirty="0">
                <a:solidFill>
                  <a:srgbClr val="FF0000"/>
                </a:solidFill>
              </a:rPr>
              <a:t>（是正処置・予防処置）は明確な規制要件とされていなかった</a:t>
            </a:r>
            <a:endParaRPr lang="en-US" altLang="ja-JP" sz="2200" dirty="0"/>
          </a:p>
          <a:p>
            <a:pPr marL="271463" indent="-271463" eaLnBrk="1" hangingPunct="1">
              <a:spcBef>
                <a:spcPts val="600"/>
              </a:spcBef>
              <a:tabLst/>
            </a:pPr>
            <a:r>
              <a:rPr lang="en-US" altLang="ja-JP" sz="2200" dirty="0"/>
              <a:t>ICH Q10</a:t>
            </a:r>
            <a:r>
              <a:rPr lang="ja-JP" altLang="en-US" sz="2200" dirty="0"/>
              <a:t>（医薬品品質システム）において、その目的の一つである</a:t>
            </a:r>
            <a:r>
              <a:rPr lang="en-US" altLang="ja-JP" sz="2200" dirty="0"/>
              <a:t>『</a:t>
            </a:r>
            <a:r>
              <a:rPr lang="ja-JP" altLang="en-US" sz="2200" dirty="0">
                <a:solidFill>
                  <a:srgbClr val="FF0000"/>
                </a:solidFill>
              </a:rPr>
              <a:t>継続的改善の促進</a:t>
            </a:r>
            <a:r>
              <a:rPr lang="en-US" altLang="ja-JP" sz="2200" dirty="0"/>
              <a:t>』</a:t>
            </a:r>
            <a:r>
              <a:rPr lang="ja-JP" altLang="en-US" sz="2200" dirty="0"/>
              <a:t>のための必要な</a:t>
            </a:r>
            <a:r>
              <a:rPr lang="en-US" altLang="ja-JP" sz="2200" dirty="0"/>
              <a:t>QMS</a:t>
            </a:r>
            <a:r>
              <a:rPr lang="ja-JP" altLang="en-US" sz="2200" dirty="0"/>
              <a:t>要素の一つとして</a:t>
            </a:r>
            <a:r>
              <a:rPr lang="en-US" altLang="ja-JP" sz="2200" dirty="0"/>
              <a:t>CAPA</a:t>
            </a:r>
            <a:r>
              <a:rPr lang="ja-JP" altLang="en-US" sz="2200" dirty="0"/>
              <a:t>が挙げられている</a:t>
            </a:r>
            <a:endParaRPr lang="en-US" altLang="ja-JP" sz="2200" dirty="0"/>
          </a:p>
          <a:p>
            <a:pPr marL="271463" indent="-271463" eaLnBrk="1" hangingPunct="1">
              <a:spcBef>
                <a:spcPts val="600"/>
              </a:spcBef>
              <a:tabLst/>
            </a:pPr>
            <a:r>
              <a:rPr lang="en-US" altLang="ja-JP" sz="2200" dirty="0"/>
              <a:t>CAPA</a:t>
            </a:r>
            <a:r>
              <a:rPr lang="ja-JP" altLang="en-US" sz="2200" dirty="0"/>
              <a:t>は各種不都合の再発防止というシステムの性質上、各種</a:t>
            </a:r>
            <a:r>
              <a:rPr lang="en-US" altLang="ja-JP" sz="2200" dirty="0"/>
              <a:t>QMS</a:t>
            </a:r>
            <a:r>
              <a:rPr lang="ja-JP" altLang="en-US" sz="2200" dirty="0"/>
              <a:t>と比較してもその範囲は広く、システムも複雑になりがちである</a:t>
            </a:r>
          </a:p>
          <a:p>
            <a:pPr marL="271463" indent="-271463" eaLnBrk="1" hangingPunct="1">
              <a:spcBef>
                <a:spcPts val="600"/>
              </a:spcBef>
              <a:tabLst/>
            </a:pPr>
            <a:r>
              <a:rPr lang="ja-JP" altLang="en-US" sz="2200" dirty="0"/>
              <a:t>適切な</a:t>
            </a:r>
            <a:r>
              <a:rPr lang="en-US" altLang="ja-JP" sz="2200" dirty="0"/>
              <a:t>CAPA</a:t>
            </a:r>
            <a:r>
              <a:rPr lang="ja-JP" altLang="en-US" sz="2200" dirty="0"/>
              <a:t>の運用を行う上で、</a:t>
            </a:r>
            <a:r>
              <a:rPr lang="ja-JP" altLang="en-US" sz="2200" dirty="0">
                <a:solidFill>
                  <a:schemeClr val="accent1"/>
                </a:solidFill>
              </a:rPr>
              <a:t>その内容を関係者に周知徹底することが難しい</a:t>
            </a:r>
            <a:r>
              <a:rPr lang="ja-JP" altLang="en-US" sz="2200" dirty="0"/>
              <a:t>のも実情である</a:t>
            </a:r>
          </a:p>
        </p:txBody>
      </p:sp>
    </p:spTree>
    <p:extLst>
      <p:ext uri="{BB962C8B-B14F-4D97-AF65-F5344CB8AC3E}">
        <p14:creationId xmlns:p14="http://schemas.microsoft.com/office/powerpoint/2010/main" val="24153566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en-US" altLang="ja-JP" sz="2400" dirty="0"/>
              <a:t>ICH Q10</a:t>
            </a:r>
            <a:r>
              <a:rPr lang="ja-JP" altLang="en-US" sz="2400" dirty="0"/>
              <a:t>ガイドライン（医薬品品質システム：</a:t>
            </a:r>
            <a:r>
              <a:rPr lang="en-US" altLang="ja-JP" sz="2400" dirty="0"/>
              <a:t>PQS</a:t>
            </a:r>
            <a:r>
              <a:rPr lang="ja-JP" altLang="en-US" sz="2400" dirty="0"/>
              <a:t>）と</a:t>
            </a:r>
            <a:r>
              <a:rPr lang="en-US" altLang="ja-JP" sz="2400" dirty="0"/>
              <a:t>CAPA</a:t>
            </a:r>
            <a:endParaRPr lang="ja-JP" altLang="en-US" sz="2400" dirty="0"/>
          </a:p>
        </p:txBody>
      </p:sp>
      <p:sp>
        <p:nvSpPr>
          <p:cNvPr id="3" name="正方形/長方形 2"/>
          <p:cNvSpPr/>
          <p:nvPr/>
        </p:nvSpPr>
        <p:spPr>
          <a:xfrm>
            <a:off x="1990726" y="1065054"/>
            <a:ext cx="3147015" cy="40011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ja-JP" altLang="en-US" sz="2000" dirty="0"/>
              <a:t>医薬品品質システムの</a:t>
            </a:r>
            <a:r>
              <a:rPr lang="en-US" altLang="ja-JP" sz="2000" dirty="0"/>
              <a:t>4</a:t>
            </a:r>
            <a:r>
              <a:rPr lang="ja-JP" altLang="en-US" sz="2000" dirty="0"/>
              <a:t>要素</a:t>
            </a:r>
          </a:p>
        </p:txBody>
      </p:sp>
      <p:grpSp>
        <p:nvGrpSpPr>
          <p:cNvPr id="2" name="グループ化 1">
            <a:extLst>
              <a:ext uri="{FF2B5EF4-FFF2-40B4-BE49-F238E27FC236}">
                <a16:creationId xmlns:a16="http://schemas.microsoft.com/office/drawing/2014/main" id="{A6E6A017-AF87-4BD6-8ADE-53522356AD42}"/>
              </a:ext>
            </a:extLst>
          </p:cNvPr>
          <p:cNvGrpSpPr/>
          <p:nvPr/>
        </p:nvGrpSpPr>
        <p:grpSpPr>
          <a:xfrm>
            <a:off x="1621766" y="1783368"/>
            <a:ext cx="8557798" cy="4116601"/>
            <a:chOff x="2279579" y="2273978"/>
            <a:chExt cx="7358480" cy="3154968"/>
          </a:xfrm>
        </p:grpSpPr>
        <p:sp>
          <p:nvSpPr>
            <p:cNvPr id="4" name="二等辺三角形 3"/>
            <p:cNvSpPr/>
            <p:nvPr/>
          </p:nvSpPr>
          <p:spPr bwMode="auto">
            <a:xfrm>
              <a:off x="3988420" y="2326358"/>
              <a:ext cx="4218332" cy="2848396"/>
            </a:xfrm>
            <a:prstGeom prst="triangle">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endParaRPr lang="ja-JP" altLang="en-US" sz="1400">
                <a:cs typeface="Arial" charset="0"/>
              </a:endParaRPr>
            </a:p>
          </p:txBody>
        </p:sp>
        <p:sp>
          <p:nvSpPr>
            <p:cNvPr id="5" name="正方形/長方形 4"/>
            <p:cNvSpPr/>
            <p:nvPr/>
          </p:nvSpPr>
          <p:spPr>
            <a:xfrm>
              <a:off x="4341631" y="2273978"/>
              <a:ext cx="3511915" cy="542525"/>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square" anchor="ctr" anchorCtr="0">
              <a:spAutoFit/>
            </a:bodyPr>
            <a:lstStyle/>
            <a:p>
              <a:pPr marL="0" lvl="1" algn="ctr">
                <a:spcBef>
                  <a:spcPts val="600"/>
                </a:spcBef>
              </a:pPr>
              <a:r>
                <a:rPr lang="ja-JP" altLang="en-US" sz="2000" dirty="0"/>
                <a:t>製造プロセスの稼働性能および</a:t>
              </a:r>
              <a:br>
                <a:rPr lang="en-US" altLang="ja-JP" sz="2000" dirty="0"/>
              </a:br>
              <a:r>
                <a:rPr lang="ja-JP" altLang="en-US" sz="2000" dirty="0"/>
                <a:t>製品品質のモニタリングシステム</a:t>
              </a:r>
              <a:endParaRPr lang="en-US" altLang="ja-JP" sz="2000" dirty="0"/>
            </a:p>
          </p:txBody>
        </p:sp>
        <p:sp>
          <p:nvSpPr>
            <p:cNvPr id="6" name="正方形/長方形 5"/>
            <p:cNvSpPr/>
            <p:nvPr/>
          </p:nvSpPr>
          <p:spPr>
            <a:xfrm>
              <a:off x="2279579" y="4886421"/>
              <a:ext cx="3140954" cy="542525"/>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anchor="ctr" anchorCtr="0">
              <a:spAutoFit/>
            </a:bodyPr>
            <a:lstStyle/>
            <a:p>
              <a:pPr marL="0" lvl="1" algn="ctr">
                <a:spcBef>
                  <a:spcPts val="0"/>
                </a:spcBef>
              </a:pPr>
              <a:r>
                <a:rPr lang="ja-JP" altLang="en-US" sz="2000" dirty="0">
                  <a:solidFill>
                    <a:schemeClr val="bg1"/>
                  </a:solidFill>
                </a:rPr>
                <a:t>是正措置および予防措置システム</a:t>
              </a:r>
              <a:endParaRPr lang="en-US" altLang="ja-JP" sz="2000" dirty="0">
                <a:solidFill>
                  <a:schemeClr val="bg1"/>
                </a:solidFill>
              </a:endParaRPr>
            </a:p>
            <a:p>
              <a:pPr marL="0" lvl="1" algn="ctr">
                <a:spcBef>
                  <a:spcPts val="0"/>
                </a:spcBef>
              </a:pPr>
              <a:r>
                <a:rPr lang="ja-JP" altLang="en-US" sz="2000" dirty="0">
                  <a:solidFill>
                    <a:schemeClr val="bg1"/>
                  </a:solidFill>
                </a:rPr>
                <a:t>（</a:t>
              </a:r>
              <a:r>
                <a:rPr lang="en-US" altLang="ja-JP" sz="2000" dirty="0">
                  <a:solidFill>
                    <a:schemeClr val="bg1"/>
                  </a:solidFill>
                </a:rPr>
                <a:t>CAPA</a:t>
              </a:r>
              <a:r>
                <a:rPr lang="ja-JP" altLang="en-US" sz="2000" dirty="0">
                  <a:solidFill>
                    <a:schemeClr val="bg1"/>
                  </a:solidFill>
                </a:rPr>
                <a:t>）</a:t>
              </a:r>
              <a:endParaRPr lang="en-US" altLang="ja-JP" sz="2000" dirty="0">
                <a:solidFill>
                  <a:schemeClr val="bg1"/>
                </a:solidFill>
              </a:endParaRPr>
            </a:p>
          </p:txBody>
        </p:sp>
        <p:sp>
          <p:nvSpPr>
            <p:cNvPr id="7" name="正方形/長方形 6"/>
            <p:cNvSpPr/>
            <p:nvPr/>
          </p:nvSpPr>
          <p:spPr>
            <a:xfrm>
              <a:off x="7334556" y="5036820"/>
              <a:ext cx="2303503" cy="306645"/>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anchor="ctr" anchorCtr="0">
              <a:spAutoFit/>
            </a:bodyPr>
            <a:lstStyle/>
            <a:p>
              <a:pPr marL="0" lvl="1" algn="ctr">
                <a:spcBef>
                  <a:spcPts val="600"/>
                </a:spcBef>
              </a:pPr>
              <a:r>
                <a:rPr lang="ja-JP" altLang="en-US" sz="2000" dirty="0"/>
                <a:t>変更マネジメントシステム</a:t>
              </a:r>
              <a:endParaRPr lang="en-US" altLang="ja-JP" sz="2000" dirty="0"/>
            </a:p>
          </p:txBody>
        </p:sp>
        <p:sp>
          <p:nvSpPr>
            <p:cNvPr id="8" name="正方形/長方形 7"/>
            <p:cNvSpPr/>
            <p:nvPr/>
          </p:nvSpPr>
          <p:spPr>
            <a:xfrm>
              <a:off x="5282154" y="3914016"/>
              <a:ext cx="1630867" cy="306645"/>
            </a:xfrm>
            <a:prstGeom prst="rect">
              <a:avLst/>
            </a:prstGeom>
            <a:solidFill>
              <a:srgbClr val="00B050"/>
            </a:solidFill>
          </p:spPr>
          <p:style>
            <a:lnRef idx="0">
              <a:schemeClr val="accent2"/>
            </a:lnRef>
            <a:fillRef idx="3">
              <a:schemeClr val="accent2"/>
            </a:fillRef>
            <a:effectRef idx="3">
              <a:schemeClr val="accent2"/>
            </a:effectRef>
            <a:fontRef idx="minor">
              <a:schemeClr val="lt1"/>
            </a:fontRef>
          </p:style>
          <p:txBody>
            <a:bodyPr wrap="none" anchor="ctr" anchorCtr="0">
              <a:spAutoFit/>
            </a:bodyPr>
            <a:lstStyle/>
            <a:p>
              <a:pPr marL="0" lvl="1" algn="ctr">
                <a:spcBef>
                  <a:spcPts val="600"/>
                </a:spcBef>
              </a:pPr>
              <a:r>
                <a:rPr lang="ja-JP" altLang="en-US" sz="2000" dirty="0"/>
                <a:t>マネジメントレビュ</a:t>
              </a:r>
              <a:endParaRPr lang="en-US" altLang="ja-JP" sz="2000" dirty="0"/>
            </a:p>
          </p:txBody>
        </p:sp>
        <p:sp>
          <p:nvSpPr>
            <p:cNvPr id="9" name="上下矢印 8"/>
            <p:cNvSpPr/>
            <p:nvPr/>
          </p:nvSpPr>
          <p:spPr bwMode="auto">
            <a:xfrm rot="2100000">
              <a:off x="3777124" y="3139606"/>
              <a:ext cx="422592" cy="1221898"/>
            </a:xfrm>
            <a:prstGeom prst="up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endParaRPr lang="ja-JP" altLang="en-US" sz="1400">
                <a:solidFill>
                  <a:schemeClr val="tx1"/>
                </a:solidFill>
                <a:latin typeface="Arial" charset="0"/>
                <a:ea typeface="MS UI Gothic" pitchFamily="50" charset="-128"/>
                <a:cs typeface="Arial" charset="0"/>
              </a:endParaRPr>
            </a:p>
          </p:txBody>
        </p:sp>
        <p:sp>
          <p:nvSpPr>
            <p:cNvPr id="12" name="上下矢印 11"/>
            <p:cNvSpPr/>
            <p:nvPr/>
          </p:nvSpPr>
          <p:spPr bwMode="auto">
            <a:xfrm rot="-2220000">
              <a:off x="7714706" y="3139607"/>
              <a:ext cx="422592" cy="1221898"/>
            </a:xfrm>
            <a:prstGeom prst="up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endParaRPr lang="ja-JP" altLang="en-US" sz="1400">
                <a:solidFill>
                  <a:schemeClr val="tx1"/>
                </a:solidFill>
                <a:latin typeface="Arial" charset="0"/>
                <a:ea typeface="MS UI Gothic" pitchFamily="50" charset="-128"/>
                <a:cs typeface="Arial" charset="0"/>
              </a:endParaRPr>
            </a:p>
          </p:txBody>
        </p:sp>
        <p:sp>
          <p:nvSpPr>
            <p:cNvPr id="13" name="上下矢印 12"/>
            <p:cNvSpPr/>
            <p:nvPr/>
          </p:nvSpPr>
          <p:spPr bwMode="auto">
            <a:xfrm rot="-5400000">
              <a:off x="6129052" y="4591390"/>
              <a:ext cx="422592" cy="1221898"/>
            </a:xfrm>
            <a:prstGeom prst="up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endParaRPr lang="ja-JP" altLang="en-US" sz="1400">
                <a:solidFill>
                  <a:schemeClr val="tx1"/>
                </a:solidFill>
                <a:latin typeface="Arial" charset="0"/>
                <a:ea typeface="MS UI Gothic" pitchFamily="50" charset="-128"/>
                <a:cs typeface="Arial" charset="0"/>
              </a:endParaRPr>
            </a:p>
          </p:txBody>
        </p:sp>
      </p:grpSp>
    </p:spTree>
    <p:extLst>
      <p:ext uri="{BB962C8B-B14F-4D97-AF65-F5344CB8AC3E}">
        <p14:creationId xmlns:p14="http://schemas.microsoft.com/office/powerpoint/2010/main" val="378390914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sz="2400" dirty="0"/>
              <a:t>改正</a:t>
            </a:r>
            <a:r>
              <a:rPr lang="en-US" altLang="ja-JP" sz="2400" dirty="0"/>
              <a:t>GMP</a:t>
            </a:r>
            <a:r>
              <a:rPr lang="ja-JP" altLang="en-US" sz="2400" dirty="0"/>
              <a:t>省令の要点（追加・変更の要件）</a:t>
            </a:r>
          </a:p>
        </p:txBody>
      </p:sp>
      <p:sp>
        <p:nvSpPr>
          <p:cNvPr id="31747" name="Rectangle 3"/>
          <p:cNvSpPr>
            <a:spLocks noGrp="1" noChangeArrowheads="1"/>
          </p:cNvSpPr>
          <p:nvPr>
            <p:ph idx="1"/>
          </p:nvPr>
        </p:nvSpPr>
        <p:spPr>
          <a:xfrm>
            <a:off x="587375" y="1052513"/>
            <a:ext cx="10880724" cy="4924425"/>
          </a:xfrm>
          <a:ln/>
        </p:spPr>
        <p:style>
          <a:lnRef idx="2">
            <a:schemeClr val="dk1"/>
          </a:lnRef>
          <a:fillRef idx="1">
            <a:schemeClr val="lt1"/>
          </a:fillRef>
          <a:effectRef idx="0">
            <a:schemeClr val="dk1"/>
          </a:effectRef>
          <a:fontRef idx="minor">
            <a:schemeClr val="dk1"/>
          </a:fontRef>
        </p:style>
        <p:txBody>
          <a:bodyPr wrap="square">
            <a:spAutoFit/>
          </a:bodyPr>
          <a:lstStyle/>
          <a:p>
            <a:pPr marL="0" indent="0" eaLnBrk="1" hangingPunct="1">
              <a:spcBef>
                <a:spcPts val="600"/>
              </a:spcBef>
              <a:buNone/>
              <a:tabLst/>
            </a:pPr>
            <a:r>
              <a:rPr lang="ja-JP" altLang="en-US" sz="2400" dirty="0">
                <a:solidFill>
                  <a:schemeClr val="tx1"/>
                </a:solidFill>
              </a:rPr>
              <a:t>改正</a:t>
            </a:r>
            <a:r>
              <a:rPr lang="en-US" altLang="ja-JP" sz="2400" dirty="0">
                <a:solidFill>
                  <a:schemeClr val="tx1"/>
                </a:solidFill>
              </a:rPr>
              <a:t>GMP</a:t>
            </a:r>
            <a:r>
              <a:rPr lang="ja-JP" altLang="en-US" sz="2400" dirty="0">
                <a:solidFill>
                  <a:schemeClr val="tx1"/>
                </a:solidFill>
              </a:rPr>
              <a:t>省令には、おおよそ以下の要件が追加された。</a:t>
            </a:r>
            <a:endParaRPr lang="en-US" altLang="ja-JP" sz="2400" dirty="0">
              <a:solidFill>
                <a:schemeClr val="tx1"/>
              </a:solidFill>
            </a:endParaRPr>
          </a:p>
          <a:p>
            <a:pPr algn="just">
              <a:spcBef>
                <a:spcPts val="600"/>
              </a:spcBef>
            </a:pPr>
            <a:r>
              <a:rPr lang="ja-JP" altLang="ja-JP" sz="2400" kern="100" dirty="0">
                <a:solidFill>
                  <a:schemeClr val="tx1"/>
                </a:solidFill>
                <a:effectLst/>
                <a:cs typeface="Times New Roman" panose="02020603050405020304" pitchFamily="18" charset="0"/>
              </a:rPr>
              <a:t>承認事項の遵守</a:t>
            </a:r>
            <a:r>
              <a:rPr lang="ja-JP" altLang="en-US" sz="2400" kern="100" dirty="0">
                <a:solidFill>
                  <a:schemeClr val="tx1"/>
                </a:solidFill>
                <a:effectLst/>
                <a:cs typeface="Times New Roman" panose="02020603050405020304" pitchFamily="18" charset="0"/>
              </a:rPr>
              <a:t>（</a:t>
            </a:r>
            <a:r>
              <a:rPr lang="ja-JP" altLang="ja-JP" sz="2400" kern="100" dirty="0">
                <a:solidFill>
                  <a:schemeClr val="tx1"/>
                </a:solidFill>
                <a:effectLst/>
                <a:cs typeface="Times New Roman" panose="02020603050405020304" pitchFamily="18" charset="0"/>
              </a:rPr>
              <a:t>第</a:t>
            </a:r>
            <a:r>
              <a:rPr lang="en-US" altLang="ja-JP" sz="2400" kern="100" dirty="0">
                <a:solidFill>
                  <a:schemeClr val="tx1"/>
                </a:solidFill>
                <a:effectLst/>
                <a:cs typeface="Times New Roman" panose="02020603050405020304" pitchFamily="18" charset="0"/>
              </a:rPr>
              <a:t>3</a:t>
            </a:r>
            <a:r>
              <a:rPr lang="ja-JP" altLang="ja-JP" sz="2400" kern="100" dirty="0">
                <a:solidFill>
                  <a:schemeClr val="tx1"/>
                </a:solidFill>
                <a:effectLst/>
                <a:cs typeface="Times New Roman" panose="02020603050405020304" pitchFamily="18" charset="0"/>
              </a:rPr>
              <a:t>条の</a:t>
            </a:r>
            <a:r>
              <a:rPr lang="en-US" altLang="ja-JP" sz="2400" kern="100" dirty="0">
                <a:solidFill>
                  <a:schemeClr val="tx1"/>
                </a:solidFill>
                <a:effectLst/>
                <a:cs typeface="Times New Roman" panose="02020603050405020304" pitchFamily="18" charset="0"/>
              </a:rPr>
              <a:t>2</a:t>
            </a:r>
            <a:r>
              <a:rPr lang="ja-JP" altLang="en-US" sz="2400" kern="100" dirty="0">
                <a:solidFill>
                  <a:schemeClr val="tx1"/>
                </a:solidFill>
                <a:effectLst/>
                <a:cs typeface="Times New Roman" panose="02020603050405020304" pitchFamily="18" charset="0"/>
              </a:rPr>
              <a:t>）</a:t>
            </a:r>
            <a:endParaRPr lang="en-US" altLang="ja-JP" sz="2400" kern="100" dirty="0">
              <a:solidFill>
                <a:schemeClr val="tx1"/>
              </a:solidFill>
              <a:effectLst/>
              <a:cs typeface="Times New Roman" panose="02020603050405020304" pitchFamily="18" charset="0"/>
            </a:endParaRPr>
          </a:p>
          <a:p>
            <a:pPr algn="just">
              <a:spcBef>
                <a:spcPts val="600"/>
              </a:spcBef>
            </a:pPr>
            <a:r>
              <a:rPr lang="ja-JP" altLang="ja-JP" sz="2400" kern="100" dirty="0">
                <a:solidFill>
                  <a:schemeClr val="accent1"/>
                </a:solidFill>
                <a:effectLst/>
                <a:cs typeface="Times New Roman" panose="02020603050405020304" pitchFamily="18" charset="0"/>
              </a:rPr>
              <a:t>医薬品品質システム</a:t>
            </a:r>
            <a:r>
              <a:rPr lang="ja-JP" altLang="en-US" sz="2400" kern="100" dirty="0">
                <a:solidFill>
                  <a:schemeClr val="accent1"/>
                </a:solidFill>
                <a:effectLst/>
                <a:cs typeface="Times New Roman" panose="02020603050405020304" pitchFamily="18" charset="0"/>
              </a:rPr>
              <a:t>（</a:t>
            </a:r>
            <a:r>
              <a:rPr lang="ja-JP" altLang="ja-JP" sz="2400" kern="100" dirty="0">
                <a:solidFill>
                  <a:schemeClr val="accent1"/>
                </a:solidFill>
                <a:effectLst/>
                <a:cs typeface="Times New Roman" panose="02020603050405020304" pitchFamily="18" charset="0"/>
              </a:rPr>
              <a:t>第</a:t>
            </a:r>
            <a:r>
              <a:rPr lang="en-US" altLang="ja-JP" sz="2400" kern="100" dirty="0">
                <a:solidFill>
                  <a:schemeClr val="accent1"/>
                </a:solidFill>
                <a:effectLst/>
                <a:cs typeface="Times New Roman" panose="02020603050405020304" pitchFamily="18" charset="0"/>
              </a:rPr>
              <a:t>3</a:t>
            </a:r>
            <a:r>
              <a:rPr lang="ja-JP" altLang="ja-JP" sz="2400" kern="100" dirty="0">
                <a:solidFill>
                  <a:schemeClr val="accent1"/>
                </a:solidFill>
                <a:effectLst/>
                <a:cs typeface="Times New Roman" panose="02020603050405020304" pitchFamily="18" charset="0"/>
              </a:rPr>
              <a:t>条の</a:t>
            </a:r>
            <a:r>
              <a:rPr lang="en-US" altLang="ja-JP" sz="2400" kern="100" dirty="0">
                <a:solidFill>
                  <a:schemeClr val="accent1"/>
                </a:solidFill>
                <a:effectLst/>
                <a:cs typeface="Times New Roman" panose="02020603050405020304" pitchFamily="18" charset="0"/>
              </a:rPr>
              <a:t>3</a:t>
            </a:r>
            <a:r>
              <a:rPr lang="ja-JP" altLang="en-US" sz="2400" kern="100" dirty="0">
                <a:solidFill>
                  <a:schemeClr val="accent1"/>
                </a:solidFill>
                <a:effectLst/>
                <a:cs typeface="Times New Roman" panose="02020603050405020304" pitchFamily="18" charset="0"/>
              </a:rPr>
              <a:t>）</a:t>
            </a:r>
            <a:r>
              <a:rPr lang="en-US" altLang="ja-JP" sz="2400" kern="100" dirty="0">
                <a:solidFill>
                  <a:schemeClr val="accent1"/>
                </a:solidFill>
                <a:effectLst/>
                <a:cs typeface="Times New Roman" panose="02020603050405020304" pitchFamily="18" charset="0"/>
              </a:rPr>
              <a:t>	ICH Q10</a:t>
            </a:r>
          </a:p>
          <a:p>
            <a:pPr algn="just">
              <a:spcBef>
                <a:spcPts val="600"/>
              </a:spcBef>
            </a:pPr>
            <a:r>
              <a:rPr lang="en-US" altLang="ja-JP" sz="2400" kern="100" dirty="0">
                <a:solidFill>
                  <a:srgbClr val="FF0000"/>
                </a:solidFill>
                <a:cs typeface="Times New Roman" panose="02020603050405020304" pitchFamily="18" charset="0"/>
              </a:rPr>
              <a:t>CAPA</a:t>
            </a:r>
            <a:r>
              <a:rPr lang="ja-JP" altLang="en-US" sz="2400" kern="100" dirty="0">
                <a:solidFill>
                  <a:srgbClr val="FF0000"/>
                </a:solidFill>
                <a:cs typeface="Times New Roman" panose="02020603050405020304" pitchFamily="18" charset="0"/>
              </a:rPr>
              <a:t>（第</a:t>
            </a:r>
            <a:r>
              <a:rPr lang="en-US" altLang="ja-JP" sz="2400" kern="100" dirty="0">
                <a:solidFill>
                  <a:srgbClr val="FF0000"/>
                </a:solidFill>
                <a:cs typeface="Times New Roman" panose="02020603050405020304" pitchFamily="18" charset="0"/>
              </a:rPr>
              <a:t>11</a:t>
            </a:r>
            <a:r>
              <a:rPr lang="ja-JP" altLang="en-US" sz="2400" kern="100" dirty="0">
                <a:solidFill>
                  <a:srgbClr val="FF0000"/>
                </a:solidFill>
                <a:cs typeface="Times New Roman" panose="02020603050405020304" pitchFamily="18" charset="0"/>
              </a:rPr>
              <a:t>条、第</a:t>
            </a:r>
            <a:r>
              <a:rPr lang="en-US" altLang="ja-JP" sz="2400" kern="100" dirty="0">
                <a:solidFill>
                  <a:srgbClr val="FF0000"/>
                </a:solidFill>
                <a:cs typeface="Times New Roman" panose="02020603050405020304" pitchFamily="18" charset="0"/>
              </a:rPr>
              <a:t>15</a:t>
            </a:r>
            <a:r>
              <a:rPr lang="ja-JP" altLang="en-US" sz="2400" kern="100" dirty="0">
                <a:solidFill>
                  <a:srgbClr val="FF0000"/>
                </a:solidFill>
                <a:cs typeface="Times New Roman" panose="02020603050405020304" pitchFamily="18" charset="0"/>
              </a:rPr>
              <a:t>条、第</a:t>
            </a:r>
            <a:r>
              <a:rPr lang="en-US" altLang="ja-JP" sz="2400" kern="100" dirty="0">
                <a:solidFill>
                  <a:srgbClr val="FF0000"/>
                </a:solidFill>
                <a:cs typeface="Times New Roman" panose="02020603050405020304" pitchFamily="18" charset="0"/>
              </a:rPr>
              <a:t>20</a:t>
            </a:r>
            <a:r>
              <a:rPr lang="ja-JP" altLang="en-US" sz="2400" kern="100" dirty="0">
                <a:solidFill>
                  <a:srgbClr val="FF0000"/>
                </a:solidFill>
                <a:cs typeface="Times New Roman" panose="02020603050405020304" pitchFamily="18" charset="0"/>
              </a:rPr>
              <a:t>条など）</a:t>
            </a:r>
            <a:endParaRPr lang="en-US" altLang="ja-JP" sz="2400" kern="100" dirty="0">
              <a:solidFill>
                <a:srgbClr val="FF0000"/>
              </a:solidFill>
              <a:effectLst/>
              <a:cs typeface="Times New Roman" panose="02020603050405020304" pitchFamily="18" charset="0"/>
            </a:endParaRPr>
          </a:p>
          <a:p>
            <a:pPr algn="just">
              <a:spcBef>
                <a:spcPts val="600"/>
              </a:spcBef>
            </a:pPr>
            <a:r>
              <a:rPr lang="ja-JP" altLang="ja-JP" sz="2400" kern="100" dirty="0">
                <a:solidFill>
                  <a:schemeClr val="accent1"/>
                </a:solidFill>
                <a:effectLst/>
                <a:cs typeface="Times New Roman" panose="02020603050405020304" pitchFamily="18" charset="0"/>
              </a:rPr>
              <a:t>品質リスクマネジメント</a:t>
            </a:r>
            <a:r>
              <a:rPr lang="ja-JP" altLang="en-US" sz="2400" kern="100" dirty="0">
                <a:solidFill>
                  <a:schemeClr val="accent1"/>
                </a:solidFill>
                <a:effectLst/>
                <a:cs typeface="Times New Roman" panose="02020603050405020304" pitchFamily="18" charset="0"/>
              </a:rPr>
              <a:t>（</a:t>
            </a:r>
            <a:r>
              <a:rPr lang="ja-JP" altLang="ja-JP" sz="2400" kern="100" dirty="0">
                <a:solidFill>
                  <a:schemeClr val="accent1"/>
                </a:solidFill>
                <a:effectLst/>
                <a:cs typeface="Times New Roman" panose="02020603050405020304" pitchFamily="18" charset="0"/>
              </a:rPr>
              <a:t>第</a:t>
            </a:r>
            <a:r>
              <a:rPr lang="en-US" altLang="ja-JP" sz="2400" kern="100" dirty="0">
                <a:solidFill>
                  <a:schemeClr val="accent1"/>
                </a:solidFill>
                <a:effectLst/>
                <a:cs typeface="Times New Roman" panose="02020603050405020304" pitchFamily="18" charset="0"/>
              </a:rPr>
              <a:t>3</a:t>
            </a:r>
            <a:r>
              <a:rPr lang="ja-JP" altLang="ja-JP" sz="2400" kern="100" dirty="0">
                <a:solidFill>
                  <a:schemeClr val="accent1"/>
                </a:solidFill>
                <a:effectLst/>
                <a:cs typeface="Times New Roman" panose="02020603050405020304" pitchFamily="18" charset="0"/>
              </a:rPr>
              <a:t>条の</a:t>
            </a:r>
            <a:r>
              <a:rPr lang="en-US" altLang="ja-JP" sz="2400" kern="100" dirty="0">
                <a:solidFill>
                  <a:schemeClr val="accent1"/>
                </a:solidFill>
                <a:effectLst/>
                <a:cs typeface="Times New Roman" panose="02020603050405020304" pitchFamily="18" charset="0"/>
              </a:rPr>
              <a:t>4</a:t>
            </a:r>
            <a:r>
              <a:rPr lang="ja-JP" altLang="en-US" sz="2400" kern="100" dirty="0">
                <a:solidFill>
                  <a:schemeClr val="accent1"/>
                </a:solidFill>
                <a:effectLst/>
                <a:cs typeface="Times New Roman" panose="02020603050405020304" pitchFamily="18" charset="0"/>
              </a:rPr>
              <a:t>）</a:t>
            </a:r>
            <a:r>
              <a:rPr lang="en-US" altLang="ja-JP" sz="2400" kern="100" dirty="0">
                <a:solidFill>
                  <a:schemeClr val="accent1"/>
                </a:solidFill>
                <a:effectLst/>
                <a:cs typeface="Times New Roman" panose="02020603050405020304" pitchFamily="18" charset="0"/>
              </a:rPr>
              <a:t>	ICH Q9</a:t>
            </a:r>
            <a:r>
              <a:rPr lang="ja-JP" altLang="en-US" sz="2400" kern="100" dirty="0">
                <a:solidFill>
                  <a:schemeClr val="accent1"/>
                </a:solidFill>
                <a:effectLst/>
                <a:cs typeface="Times New Roman" panose="02020603050405020304" pitchFamily="18" charset="0"/>
              </a:rPr>
              <a:t>、</a:t>
            </a:r>
            <a:r>
              <a:rPr lang="en-US" altLang="ja-JP" sz="2400" kern="100" dirty="0">
                <a:solidFill>
                  <a:schemeClr val="accent1"/>
                </a:solidFill>
                <a:effectLst/>
                <a:cs typeface="Times New Roman" panose="02020603050405020304" pitchFamily="18" charset="0"/>
              </a:rPr>
              <a:t>PIC/S GMP Annex 20</a:t>
            </a:r>
            <a:endParaRPr lang="ja-JP" altLang="ja-JP" sz="2400" kern="100" dirty="0">
              <a:solidFill>
                <a:schemeClr val="accent1"/>
              </a:solidFill>
              <a:effectLst/>
              <a:cs typeface="Times New Roman" panose="02020603050405020304" pitchFamily="18" charset="0"/>
            </a:endParaRPr>
          </a:p>
          <a:p>
            <a:pPr algn="just">
              <a:spcBef>
                <a:spcPts val="600"/>
              </a:spcBef>
            </a:pPr>
            <a:r>
              <a:rPr lang="ja-JP" altLang="en-US" sz="2400" dirty="0">
                <a:solidFill>
                  <a:schemeClr val="tx1"/>
                </a:solidFill>
              </a:rPr>
              <a:t>品質保証（</a:t>
            </a:r>
            <a:r>
              <a:rPr lang="en-US" altLang="ja-JP" sz="2400" dirty="0">
                <a:solidFill>
                  <a:schemeClr val="tx1"/>
                </a:solidFill>
              </a:rPr>
              <a:t>QA</a:t>
            </a:r>
            <a:r>
              <a:rPr lang="ja-JP" altLang="en-US" sz="2400" dirty="0">
                <a:solidFill>
                  <a:schemeClr val="tx1"/>
                </a:solidFill>
              </a:rPr>
              <a:t>）部門の設置（第</a:t>
            </a:r>
            <a:r>
              <a:rPr lang="en-US" altLang="ja-JP" sz="2400" dirty="0">
                <a:solidFill>
                  <a:schemeClr val="tx1"/>
                </a:solidFill>
              </a:rPr>
              <a:t>4</a:t>
            </a:r>
            <a:r>
              <a:rPr lang="ja-JP" altLang="en-US" sz="2400" dirty="0">
                <a:solidFill>
                  <a:schemeClr val="tx1"/>
                </a:solidFill>
              </a:rPr>
              <a:t>章に追加）</a:t>
            </a:r>
            <a:endParaRPr lang="ja-JP" altLang="ja-JP" sz="2400" kern="100" dirty="0">
              <a:solidFill>
                <a:schemeClr val="tx1"/>
              </a:solidFill>
              <a:effectLst/>
              <a:cs typeface="Times New Roman" panose="02020603050405020304" pitchFamily="18" charset="0"/>
            </a:endParaRPr>
          </a:p>
          <a:p>
            <a:pPr algn="just">
              <a:spcBef>
                <a:spcPts val="600"/>
              </a:spcBef>
            </a:pPr>
            <a:r>
              <a:rPr lang="ja-JP" altLang="en-US" sz="2400" dirty="0">
                <a:solidFill>
                  <a:schemeClr val="accent1"/>
                </a:solidFill>
              </a:rPr>
              <a:t>データインテグリティ（第</a:t>
            </a:r>
            <a:r>
              <a:rPr lang="en-US" altLang="ja-JP" sz="2400" dirty="0">
                <a:solidFill>
                  <a:schemeClr val="accent1"/>
                </a:solidFill>
              </a:rPr>
              <a:t>8</a:t>
            </a:r>
            <a:r>
              <a:rPr lang="ja-JP" altLang="en-US" sz="2400" dirty="0">
                <a:solidFill>
                  <a:schemeClr val="accent1"/>
                </a:solidFill>
              </a:rPr>
              <a:t>条に追加）</a:t>
            </a:r>
            <a:endParaRPr lang="en-US" altLang="ja-JP" sz="2400" dirty="0">
              <a:solidFill>
                <a:schemeClr val="accent1"/>
              </a:solidFill>
            </a:endParaRPr>
          </a:p>
          <a:p>
            <a:pPr algn="just">
              <a:spcBef>
                <a:spcPts val="600"/>
              </a:spcBef>
            </a:pPr>
            <a:r>
              <a:rPr lang="ja-JP" altLang="ja-JP" sz="2400" kern="100" dirty="0">
                <a:solidFill>
                  <a:schemeClr val="tx1"/>
                </a:solidFill>
                <a:effectLst/>
                <a:cs typeface="Times New Roman" panose="02020603050405020304" pitchFamily="18" charset="0"/>
              </a:rPr>
              <a:t>交叉汚染の防止</a:t>
            </a:r>
            <a:r>
              <a:rPr lang="ja-JP" altLang="en-US" sz="2400" kern="100" dirty="0">
                <a:solidFill>
                  <a:schemeClr val="tx1"/>
                </a:solidFill>
                <a:effectLst/>
                <a:cs typeface="Times New Roman" panose="02020603050405020304" pitchFamily="18" charset="0"/>
              </a:rPr>
              <a:t>（</a:t>
            </a:r>
            <a:r>
              <a:rPr lang="ja-JP" altLang="ja-JP" sz="2400" kern="100" dirty="0">
                <a:solidFill>
                  <a:schemeClr val="tx1"/>
                </a:solidFill>
                <a:effectLst/>
                <a:cs typeface="Times New Roman" panose="02020603050405020304" pitchFamily="18" charset="0"/>
              </a:rPr>
              <a:t>第</a:t>
            </a:r>
            <a:r>
              <a:rPr lang="en-US" altLang="ja-JP" sz="2400" kern="100" dirty="0">
                <a:solidFill>
                  <a:schemeClr val="tx1"/>
                </a:solidFill>
                <a:effectLst/>
                <a:cs typeface="Times New Roman" panose="02020603050405020304" pitchFamily="18" charset="0"/>
              </a:rPr>
              <a:t>8</a:t>
            </a:r>
            <a:r>
              <a:rPr lang="ja-JP" altLang="ja-JP" sz="2400" kern="100" dirty="0">
                <a:solidFill>
                  <a:schemeClr val="tx1"/>
                </a:solidFill>
                <a:effectLst/>
                <a:cs typeface="Times New Roman" panose="02020603050405020304" pitchFamily="18" charset="0"/>
              </a:rPr>
              <a:t>条の</a:t>
            </a:r>
            <a:r>
              <a:rPr lang="en-US" altLang="ja-JP" sz="2400" kern="100" dirty="0">
                <a:solidFill>
                  <a:schemeClr val="tx1"/>
                </a:solidFill>
                <a:effectLst/>
                <a:cs typeface="Times New Roman" panose="02020603050405020304" pitchFamily="18" charset="0"/>
              </a:rPr>
              <a:t>2</a:t>
            </a:r>
            <a:r>
              <a:rPr lang="ja-JP" altLang="en-US" sz="2400" kern="100" dirty="0">
                <a:solidFill>
                  <a:schemeClr val="tx1"/>
                </a:solidFill>
                <a:effectLst/>
                <a:cs typeface="Times New Roman" panose="02020603050405020304" pitchFamily="18" charset="0"/>
              </a:rPr>
              <a:t>）</a:t>
            </a:r>
            <a:endParaRPr lang="en-US" altLang="ja-JP" sz="2400" kern="100" dirty="0">
              <a:solidFill>
                <a:schemeClr val="tx1"/>
              </a:solidFill>
              <a:effectLst/>
              <a:cs typeface="Times New Roman" panose="02020603050405020304" pitchFamily="18" charset="0"/>
            </a:endParaRPr>
          </a:p>
          <a:p>
            <a:pPr algn="just">
              <a:spcBef>
                <a:spcPts val="600"/>
              </a:spcBef>
            </a:pPr>
            <a:r>
              <a:rPr lang="ja-JP" altLang="en-US" sz="2400" kern="100" dirty="0">
                <a:solidFill>
                  <a:schemeClr val="tx1"/>
                </a:solidFill>
                <a:effectLst/>
                <a:cs typeface="Times New Roman" panose="02020603050405020304" pitchFamily="18" charset="0"/>
              </a:rPr>
              <a:t>安定性モニタリング</a:t>
            </a:r>
            <a:r>
              <a:rPr lang="ja-JP" altLang="en-US" sz="2400" dirty="0">
                <a:solidFill>
                  <a:schemeClr val="tx1"/>
                </a:solidFill>
              </a:rPr>
              <a:t>（原薬 第</a:t>
            </a:r>
            <a:r>
              <a:rPr lang="en-US" altLang="ja-JP" sz="2400" dirty="0">
                <a:solidFill>
                  <a:schemeClr val="tx1"/>
                </a:solidFill>
              </a:rPr>
              <a:t>21</a:t>
            </a:r>
            <a:r>
              <a:rPr lang="ja-JP" altLang="en-US" sz="2400" dirty="0">
                <a:solidFill>
                  <a:schemeClr val="tx1"/>
                </a:solidFill>
              </a:rPr>
              <a:t>条の</a:t>
            </a:r>
            <a:r>
              <a:rPr lang="en-US" altLang="ja-JP" sz="2400" dirty="0">
                <a:solidFill>
                  <a:schemeClr val="tx1"/>
                </a:solidFill>
              </a:rPr>
              <a:t>2</a:t>
            </a:r>
            <a:r>
              <a:rPr lang="ja-JP" altLang="en-US" sz="2400" dirty="0">
                <a:solidFill>
                  <a:schemeClr val="tx1"/>
                </a:solidFill>
              </a:rPr>
              <a:t>、製品 </a:t>
            </a:r>
            <a:r>
              <a:rPr lang="ja-JP" altLang="en-US" sz="2400" kern="100" dirty="0">
                <a:solidFill>
                  <a:schemeClr val="tx1"/>
                </a:solidFill>
                <a:effectLst/>
                <a:cs typeface="Times New Roman" panose="02020603050405020304" pitchFamily="18" charset="0"/>
              </a:rPr>
              <a:t>第</a:t>
            </a:r>
            <a:r>
              <a:rPr lang="en-US" altLang="ja-JP" sz="2400" kern="100" dirty="0">
                <a:solidFill>
                  <a:schemeClr val="tx1"/>
                </a:solidFill>
                <a:effectLst/>
                <a:cs typeface="Times New Roman" panose="02020603050405020304" pitchFamily="18" charset="0"/>
              </a:rPr>
              <a:t>11</a:t>
            </a:r>
            <a:r>
              <a:rPr lang="ja-JP" altLang="en-US" sz="2400" kern="100" dirty="0">
                <a:solidFill>
                  <a:schemeClr val="tx1"/>
                </a:solidFill>
                <a:effectLst/>
                <a:cs typeface="Times New Roman" panose="02020603050405020304" pitchFamily="18" charset="0"/>
              </a:rPr>
              <a:t>条の</a:t>
            </a:r>
            <a:r>
              <a:rPr lang="en-US" altLang="ja-JP" sz="2400" kern="100" dirty="0">
                <a:solidFill>
                  <a:schemeClr val="tx1"/>
                </a:solidFill>
                <a:effectLst/>
                <a:cs typeface="Times New Roman" panose="02020603050405020304" pitchFamily="18" charset="0"/>
              </a:rPr>
              <a:t>2 </a:t>
            </a:r>
            <a:r>
              <a:rPr lang="ja-JP" altLang="en-US" sz="2400" dirty="0">
                <a:solidFill>
                  <a:schemeClr val="tx1"/>
                </a:solidFill>
              </a:rPr>
              <a:t>）</a:t>
            </a:r>
            <a:endParaRPr lang="ja-JP" altLang="en-US" sz="2400" kern="100" dirty="0">
              <a:solidFill>
                <a:schemeClr val="tx1"/>
              </a:solidFill>
              <a:effectLst/>
              <a:cs typeface="Times New Roman" panose="02020603050405020304" pitchFamily="18" charset="0"/>
            </a:endParaRPr>
          </a:p>
          <a:p>
            <a:pPr algn="just">
              <a:spcBef>
                <a:spcPts val="600"/>
              </a:spcBef>
            </a:pPr>
            <a:r>
              <a:rPr lang="ja-JP" altLang="en-US" sz="2400" kern="100" dirty="0">
                <a:solidFill>
                  <a:schemeClr val="tx1"/>
                </a:solidFill>
                <a:effectLst/>
                <a:cs typeface="Times New Roman" panose="02020603050405020304" pitchFamily="18" charset="0"/>
              </a:rPr>
              <a:t>製品品質の照査（第</a:t>
            </a:r>
            <a:r>
              <a:rPr lang="en-US" altLang="ja-JP" sz="2400" kern="100" dirty="0">
                <a:solidFill>
                  <a:schemeClr val="tx1"/>
                </a:solidFill>
                <a:effectLst/>
                <a:cs typeface="Times New Roman" panose="02020603050405020304" pitchFamily="18" charset="0"/>
              </a:rPr>
              <a:t>11</a:t>
            </a:r>
            <a:r>
              <a:rPr lang="ja-JP" altLang="en-US" sz="2400" kern="100" dirty="0">
                <a:solidFill>
                  <a:schemeClr val="tx1"/>
                </a:solidFill>
                <a:effectLst/>
                <a:cs typeface="Times New Roman" panose="02020603050405020304" pitchFamily="18" charset="0"/>
              </a:rPr>
              <a:t>条の</a:t>
            </a:r>
            <a:r>
              <a:rPr lang="en-US" altLang="ja-JP" sz="2400" kern="100" dirty="0">
                <a:solidFill>
                  <a:schemeClr val="tx1"/>
                </a:solidFill>
                <a:effectLst/>
                <a:cs typeface="Times New Roman" panose="02020603050405020304" pitchFamily="18" charset="0"/>
              </a:rPr>
              <a:t>3</a:t>
            </a:r>
            <a:r>
              <a:rPr lang="ja-JP" altLang="en-US" sz="2400" kern="100" dirty="0">
                <a:solidFill>
                  <a:schemeClr val="tx1"/>
                </a:solidFill>
                <a:effectLst/>
                <a:cs typeface="Times New Roman" panose="02020603050405020304" pitchFamily="18" charset="0"/>
              </a:rPr>
              <a:t>）</a:t>
            </a:r>
          </a:p>
          <a:p>
            <a:pPr algn="just">
              <a:spcBef>
                <a:spcPts val="600"/>
              </a:spcBef>
            </a:pPr>
            <a:r>
              <a:rPr lang="ja-JP" altLang="en-US" sz="2400" kern="100" dirty="0">
                <a:solidFill>
                  <a:schemeClr val="tx1"/>
                </a:solidFill>
                <a:effectLst/>
                <a:cs typeface="Times New Roman" panose="02020603050405020304" pitchFamily="18" charset="0"/>
              </a:rPr>
              <a:t>原料等の供給者の管理（第</a:t>
            </a:r>
            <a:r>
              <a:rPr lang="en-US" altLang="ja-JP" sz="2400" kern="100" dirty="0">
                <a:solidFill>
                  <a:schemeClr val="tx1"/>
                </a:solidFill>
                <a:effectLst/>
                <a:cs typeface="Times New Roman" panose="02020603050405020304" pitchFamily="18" charset="0"/>
              </a:rPr>
              <a:t>11</a:t>
            </a:r>
            <a:r>
              <a:rPr lang="ja-JP" altLang="en-US" sz="2400" kern="100" dirty="0">
                <a:solidFill>
                  <a:schemeClr val="tx1"/>
                </a:solidFill>
                <a:effectLst/>
                <a:cs typeface="Times New Roman" panose="02020603050405020304" pitchFamily="18" charset="0"/>
              </a:rPr>
              <a:t>条の</a:t>
            </a:r>
            <a:r>
              <a:rPr lang="en-US" altLang="ja-JP" sz="2400" kern="100" dirty="0">
                <a:solidFill>
                  <a:schemeClr val="tx1"/>
                </a:solidFill>
                <a:effectLst/>
                <a:cs typeface="Times New Roman" panose="02020603050405020304" pitchFamily="18" charset="0"/>
              </a:rPr>
              <a:t>4</a:t>
            </a:r>
            <a:r>
              <a:rPr lang="ja-JP" altLang="en-US" sz="2400" kern="100" dirty="0">
                <a:solidFill>
                  <a:schemeClr val="tx1"/>
                </a:solidFill>
                <a:effectLst/>
                <a:cs typeface="Times New Roman" panose="02020603050405020304" pitchFamily="18" charset="0"/>
              </a:rPr>
              <a:t>）</a:t>
            </a:r>
          </a:p>
        </p:txBody>
      </p:sp>
    </p:spTree>
    <p:extLst>
      <p:ext uri="{BB962C8B-B14F-4D97-AF65-F5344CB8AC3E}">
        <p14:creationId xmlns:p14="http://schemas.microsoft.com/office/powerpoint/2010/main" val="39859540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en-US" altLang="ja-JP" sz="2400" dirty="0">
                <a:latin typeface="+mn-lt"/>
                <a:cs typeface="ＭＳ Ｐゴシック"/>
              </a:rPr>
              <a:t>CAPA</a:t>
            </a:r>
            <a:r>
              <a:rPr lang="ja-JP" altLang="en-US" sz="2400" dirty="0">
                <a:latin typeface="+mn-lt"/>
                <a:cs typeface="ＭＳ Ｐゴシック"/>
              </a:rPr>
              <a:t>（是正措置・予防措置）が定義された</a:t>
            </a: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377189"/>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algn="just" eaLnBrk="1">
              <a:buFont typeface="Wingdings" pitchFamily="2" charset="2"/>
              <a:buNone/>
            </a:pPr>
            <a:r>
              <a:rPr kumimoji="1" lang="ja-JP" altLang="en-US" sz="2400" kern="0" dirty="0"/>
              <a:t>第</a:t>
            </a:r>
            <a:r>
              <a:rPr kumimoji="1" lang="en-US" altLang="ja-JP" sz="2400" dirty="0"/>
              <a:t>2</a:t>
            </a:r>
            <a:r>
              <a:rPr kumimoji="1" lang="ja-JP" altLang="en-US" sz="2400" kern="0" dirty="0"/>
              <a:t>条 定義</a:t>
            </a:r>
            <a:endParaRPr kumimoji="1" lang="en-US" altLang="ja-JP" sz="2400" kern="0" dirty="0"/>
          </a:p>
          <a:p>
            <a:pPr marL="627063" indent="-444500" algn="just" eaLnBrk="1">
              <a:buNone/>
            </a:pPr>
            <a:r>
              <a:rPr lang="en-US" altLang="ja-JP" sz="2400" u="sng" kern="100" dirty="0">
                <a:effectLst/>
                <a:cs typeface="Times New Roman" panose="02020603050405020304" pitchFamily="18" charset="0"/>
              </a:rPr>
              <a:t>14</a:t>
            </a:r>
            <a:r>
              <a:rPr lang="ja-JP" altLang="ja-JP" sz="2400" u="words" kern="100" dirty="0">
                <a:effectLst/>
                <a:cs typeface="Times New Roman" panose="02020603050405020304" pitchFamily="18" charset="0"/>
              </a:rPr>
              <a:t>　</a:t>
            </a:r>
            <a:r>
              <a:rPr lang="ja-JP" altLang="ja-JP" sz="2400" u="sng" kern="100" dirty="0">
                <a:effectLst/>
                <a:cs typeface="Times New Roman" panose="02020603050405020304" pitchFamily="18" charset="0"/>
              </a:rPr>
              <a:t>この省令で「</a:t>
            </a:r>
            <a:r>
              <a:rPr lang="ja-JP" altLang="ja-JP" sz="2400" u="sng" kern="100" dirty="0">
                <a:solidFill>
                  <a:srgbClr val="FF0000"/>
                </a:solidFill>
                <a:effectLst/>
                <a:cs typeface="Times New Roman" panose="02020603050405020304" pitchFamily="18" charset="0"/>
              </a:rPr>
              <a:t>是正措置</a:t>
            </a:r>
            <a:r>
              <a:rPr lang="ja-JP" altLang="ja-JP" sz="2400" u="sng" kern="100" dirty="0">
                <a:effectLst/>
                <a:cs typeface="Times New Roman" panose="02020603050405020304" pitchFamily="18" charset="0"/>
              </a:rPr>
              <a:t>」とは、検知された不適合</a:t>
            </a:r>
            <a:r>
              <a:rPr lang="ja-JP" altLang="en-US" sz="2400" u="sng" kern="100" dirty="0">
                <a:effectLst/>
                <a:cs typeface="Times New Roman" panose="02020603050405020304" pitchFamily="18" charset="0"/>
              </a:rPr>
              <a:t>（</a:t>
            </a:r>
            <a:r>
              <a:rPr lang="ja-JP" altLang="ja-JP" sz="2400" u="sng" kern="100" dirty="0">
                <a:effectLst/>
                <a:cs typeface="Times New Roman" panose="02020603050405020304" pitchFamily="18" charset="0"/>
              </a:rPr>
              <a:t>この省令に規定する要求事項等に適合しないことをいう。以下同じ。</a:t>
            </a:r>
            <a:r>
              <a:rPr lang="ja-JP" altLang="en-US" sz="2400" u="sng" kern="100" dirty="0">
                <a:effectLst/>
                <a:cs typeface="Times New Roman" panose="02020603050405020304" pitchFamily="18" charset="0"/>
              </a:rPr>
              <a:t>）</a:t>
            </a:r>
            <a:r>
              <a:rPr lang="ja-JP" altLang="ja-JP" sz="2400" u="sng" kern="100" dirty="0">
                <a:effectLst/>
                <a:cs typeface="Times New Roman" panose="02020603050405020304" pitchFamily="18" charset="0"/>
              </a:rPr>
              <a:t>その他の望ましくない状況の再発を防止するため、その原因となった状態を解消する措置をいう。</a:t>
            </a:r>
            <a:endParaRPr lang="ja-JP" altLang="ja-JP" sz="2400" kern="100" dirty="0">
              <a:effectLst/>
              <a:cs typeface="Times New Roman" panose="02020603050405020304" pitchFamily="18" charset="0"/>
            </a:endParaRPr>
          </a:p>
          <a:p>
            <a:pPr marL="627063" indent="-444500" algn="just" eaLnBrk="1">
              <a:buNone/>
            </a:pPr>
            <a:r>
              <a:rPr lang="en-US" altLang="ja-JP" sz="2400" u="sng" kern="100" dirty="0">
                <a:effectLst/>
                <a:cs typeface="Times New Roman" panose="02020603050405020304" pitchFamily="18" charset="0"/>
              </a:rPr>
              <a:t>15</a:t>
            </a:r>
            <a:r>
              <a:rPr lang="ja-JP" altLang="ja-JP" sz="2400" u="words" kern="100" dirty="0">
                <a:effectLst/>
                <a:cs typeface="Times New Roman" panose="02020603050405020304" pitchFamily="18" charset="0"/>
              </a:rPr>
              <a:t>　</a:t>
            </a:r>
            <a:r>
              <a:rPr lang="ja-JP" altLang="ja-JP" sz="2400" u="sng" kern="100" dirty="0">
                <a:effectLst/>
                <a:cs typeface="Times New Roman" panose="02020603050405020304" pitchFamily="18" charset="0"/>
              </a:rPr>
              <a:t>この省令で「</a:t>
            </a:r>
            <a:r>
              <a:rPr lang="ja-JP" altLang="ja-JP" sz="2400" u="sng" kern="100" dirty="0">
                <a:solidFill>
                  <a:srgbClr val="FF0000"/>
                </a:solidFill>
                <a:effectLst/>
                <a:cs typeface="Times New Roman" panose="02020603050405020304" pitchFamily="18" charset="0"/>
              </a:rPr>
              <a:t>予防措置</a:t>
            </a:r>
            <a:r>
              <a:rPr lang="ja-JP" altLang="ja-JP" sz="2400" u="sng" kern="100" dirty="0">
                <a:effectLst/>
                <a:cs typeface="Times New Roman" panose="02020603050405020304" pitchFamily="18" charset="0"/>
              </a:rPr>
              <a:t>」とは、</a:t>
            </a:r>
            <a:r>
              <a:rPr lang="ja-JP" altLang="ja-JP" sz="2400" u="sng" kern="100" dirty="0">
                <a:solidFill>
                  <a:schemeClr val="accent1"/>
                </a:solidFill>
                <a:effectLst/>
                <a:cs typeface="Times New Roman" panose="02020603050405020304" pitchFamily="18" charset="0"/>
              </a:rPr>
              <a:t>生じ得る不適合</a:t>
            </a:r>
            <a:r>
              <a:rPr lang="ja-JP" altLang="ja-JP" sz="2400" u="sng" kern="100" dirty="0">
                <a:effectLst/>
                <a:cs typeface="Times New Roman" panose="02020603050405020304" pitchFamily="18" charset="0"/>
              </a:rPr>
              <a:t>その他の望ましくない状況の発生を未然に防止するため、その原因となり得る状態を解消する措置をいう。</a:t>
            </a:r>
            <a:endParaRPr lang="ja-JP" altLang="ja-JP" sz="2400" kern="100" dirty="0">
              <a:effectLst/>
              <a:cs typeface="Times New Roman" panose="02020603050405020304" pitchFamily="18" charset="0"/>
            </a:endParaRPr>
          </a:p>
        </p:txBody>
      </p:sp>
      <p:sp>
        <p:nvSpPr>
          <p:cNvPr id="6" name="正方形/長方形 5">
            <a:extLst>
              <a:ext uri="{FF2B5EF4-FFF2-40B4-BE49-F238E27FC236}">
                <a16:creationId xmlns:a16="http://schemas.microsoft.com/office/drawing/2014/main" id="{682AD8E6-23D9-4F89-980E-08EDC5FB3BCA}"/>
              </a:ext>
            </a:extLst>
          </p:cNvPr>
          <p:cNvSpPr/>
          <p:nvPr/>
        </p:nvSpPr>
        <p:spPr>
          <a:xfrm>
            <a:off x="2944197" y="5277958"/>
            <a:ext cx="6299555" cy="8463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spcBef>
                <a:spcPts val="600"/>
              </a:spcBef>
              <a:buClr>
                <a:schemeClr val="accent1"/>
              </a:buClr>
              <a:buFont typeface="Wingdings" panose="05000000000000000000" pitchFamily="2" charset="2"/>
              <a:buChar char="n"/>
            </a:pPr>
            <a:r>
              <a:rPr lang="ja-JP" altLang="en-US" sz="2200" dirty="0">
                <a:solidFill>
                  <a:schemeClr val="tx1"/>
                </a:solidFill>
                <a:cs typeface="ＭＳ Ｐゴシック"/>
              </a:rPr>
              <a:t>是正措置は、発生した問題の再発防止</a:t>
            </a:r>
            <a:endParaRPr lang="en-US" altLang="ja-JP" sz="2200" dirty="0">
              <a:solidFill>
                <a:schemeClr val="tx1"/>
              </a:solidFill>
              <a:cs typeface="ＭＳ Ｐゴシック"/>
            </a:endParaRPr>
          </a:p>
          <a:p>
            <a:pPr marL="342900" indent="-342900">
              <a:spcBef>
                <a:spcPts val="600"/>
              </a:spcBef>
              <a:buClr>
                <a:schemeClr val="accent1"/>
              </a:buClr>
              <a:buFont typeface="Wingdings" panose="05000000000000000000" pitchFamily="2" charset="2"/>
              <a:buChar char="n"/>
            </a:pPr>
            <a:r>
              <a:rPr lang="ja-JP" altLang="en-US" sz="2200" dirty="0">
                <a:solidFill>
                  <a:schemeClr val="tx1"/>
                </a:solidFill>
                <a:cs typeface="ＭＳ Ｐゴシック"/>
              </a:rPr>
              <a:t>予防措置は、生じ得る不適合（</a:t>
            </a:r>
            <a:r>
              <a:rPr lang="en-US" altLang="ja-JP" sz="2200" dirty="0">
                <a:solidFill>
                  <a:schemeClr val="tx1"/>
                </a:solidFill>
                <a:cs typeface="ＭＳ Ｐゴシック"/>
              </a:rPr>
              <a:t>=</a:t>
            </a:r>
            <a:r>
              <a:rPr lang="ja-JP" altLang="en-US" sz="2200" dirty="0">
                <a:solidFill>
                  <a:schemeClr val="tx1"/>
                </a:solidFill>
                <a:cs typeface="ＭＳ Ｐゴシック"/>
              </a:rPr>
              <a:t>リスク）の未然防止</a:t>
            </a:r>
          </a:p>
        </p:txBody>
      </p:sp>
      <p:pic>
        <p:nvPicPr>
          <p:cNvPr id="7" name="Picture 2" descr="C:\Documents and Settings\Kana\My Documents\My Pictures\Microsoft クリップ オーガナイザ\j0312656.wmf">
            <a:extLst>
              <a:ext uri="{FF2B5EF4-FFF2-40B4-BE49-F238E27FC236}">
                <a16:creationId xmlns:a16="http://schemas.microsoft.com/office/drawing/2014/main" id="{5C51A915-FF36-4141-BCA3-F7F24B90525D}"/>
              </a:ext>
            </a:extLst>
          </p:cNvPr>
          <p:cNvPicPr>
            <a:picLocks noChangeAspect="1" noChangeArrowheads="1"/>
          </p:cNvPicPr>
          <p:nvPr/>
        </p:nvPicPr>
        <p:blipFill>
          <a:blip r:embed="rId2" cstate="print"/>
          <a:srcRect/>
          <a:stretch>
            <a:fillRect/>
          </a:stretch>
        </p:blipFill>
        <p:spPr bwMode="auto">
          <a:xfrm>
            <a:off x="8623110" y="4672466"/>
            <a:ext cx="574675" cy="704850"/>
          </a:xfrm>
          <a:prstGeom prst="rect">
            <a:avLst/>
          </a:prstGeom>
          <a:noFill/>
          <a:ln w="9525">
            <a:noFill/>
            <a:miter lim="800000"/>
            <a:headEnd/>
            <a:tailEnd/>
          </a:ln>
        </p:spPr>
      </p:pic>
      <p:sp>
        <p:nvSpPr>
          <p:cNvPr id="8" name="角丸四角形吹き出し 14">
            <a:extLst>
              <a:ext uri="{FF2B5EF4-FFF2-40B4-BE49-F238E27FC236}">
                <a16:creationId xmlns:a16="http://schemas.microsoft.com/office/drawing/2014/main" id="{3EA22FBC-86C2-4113-B77A-914E6760A2C9}"/>
              </a:ext>
            </a:extLst>
          </p:cNvPr>
          <p:cNvSpPr/>
          <p:nvPr/>
        </p:nvSpPr>
        <p:spPr bwMode="auto">
          <a:xfrm>
            <a:off x="6026414" y="2142355"/>
            <a:ext cx="931524" cy="461846"/>
          </a:xfrm>
          <a:prstGeom prst="wedgeRoundRectCallout">
            <a:avLst>
              <a:gd name="adj1" fmla="val -38774"/>
              <a:gd name="adj2" fmla="val 73599"/>
              <a:gd name="adj3" fmla="val 1666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sz="2400" dirty="0"/>
              <a:t>リスク</a:t>
            </a:r>
          </a:p>
        </p:txBody>
      </p:sp>
    </p:spTree>
    <p:extLst>
      <p:ext uri="{BB962C8B-B14F-4D97-AF65-F5344CB8AC3E}">
        <p14:creationId xmlns:p14="http://schemas.microsoft.com/office/powerpoint/2010/main" val="5500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par>
                          <p:cTn id="26" fill="hold">
                            <p:stCondLst>
                              <p:cond delay="2000"/>
                            </p:stCondLst>
                            <p:childTnLst>
                              <p:par>
                                <p:cTn id="27" presetID="24"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to="" calcmode="lin" valueType="num">
                                      <p:cBhvr>
                                        <p:cTn id="29"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2400" dirty="0">
                <a:latin typeface="MS UI Gothic" panose="020B0600070205080204" pitchFamily="50" charset="-128"/>
                <a:cs typeface="ＭＳ Ｐゴシック"/>
              </a:rPr>
              <a:t>品質管理と</a:t>
            </a:r>
            <a:r>
              <a:rPr lang="en-US" altLang="ja-JP" sz="2400" dirty="0">
                <a:latin typeface="+mn-lt"/>
                <a:cs typeface="ＭＳ Ｐゴシック"/>
              </a:rPr>
              <a:t>CAPA</a:t>
            </a:r>
            <a:endParaRPr lang="ja-JP" altLang="en-US" sz="2400" dirty="0">
              <a:latin typeface="+mn-lt"/>
              <a:cs typeface="ＭＳ Ｐゴシック"/>
            </a:endParaRPr>
          </a:p>
        </p:txBody>
      </p:sp>
      <p:sp>
        <p:nvSpPr>
          <p:cNvPr id="6" name="コンテンツ プレースホルダー 2">
            <a:extLst>
              <a:ext uri="{FF2B5EF4-FFF2-40B4-BE49-F238E27FC236}">
                <a16:creationId xmlns:a16="http://schemas.microsoft.com/office/drawing/2014/main" id="{2A0025AB-13F5-4EF1-865D-18B82EA7D9E0}"/>
              </a:ext>
            </a:extLst>
          </p:cNvPr>
          <p:cNvSpPr>
            <a:spLocks noGrp="1"/>
          </p:cNvSpPr>
          <p:nvPr>
            <p:ph idx="1"/>
          </p:nvPr>
        </p:nvSpPr>
        <p:spPr>
          <a:xfrm>
            <a:off x="587375" y="1052513"/>
            <a:ext cx="10880725" cy="4909036"/>
          </a:xfrm>
        </p:spPr>
        <p:style>
          <a:lnRef idx="2">
            <a:schemeClr val="dk1"/>
          </a:lnRef>
          <a:fillRef idx="1">
            <a:schemeClr val="lt1"/>
          </a:fillRef>
          <a:effectRef idx="0">
            <a:schemeClr val="dk1"/>
          </a:effectRef>
          <a:fontRef idx="minor">
            <a:schemeClr val="dk1"/>
          </a:fontRef>
        </p:style>
        <p:txBody>
          <a:bodyPr wrap="square">
            <a:spAutoFit/>
          </a:bodyPr>
          <a:lstStyle/>
          <a:p>
            <a:pPr marL="0" indent="0" algn="just" eaLnBrk="1">
              <a:spcBef>
                <a:spcPts val="600"/>
              </a:spcBef>
              <a:buNone/>
            </a:pPr>
            <a:r>
              <a:rPr kumimoji="1" lang="zh-TW" altLang="en-US" sz="2400" dirty="0"/>
              <a:t>第</a:t>
            </a:r>
            <a:r>
              <a:rPr kumimoji="1" lang="en-US" altLang="zh-TW" sz="2400" dirty="0"/>
              <a:t>11</a:t>
            </a:r>
            <a:r>
              <a:rPr kumimoji="1" lang="zh-TW" altLang="en-US" sz="2400" dirty="0"/>
              <a:t>条 品質管理</a:t>
            </a:r>
            <a:endParaRPr kumimoji="1" lang="en-US" altLang="zh-TW" sz="2400" dirty="0"/>
          </a:p>
          <a:p>
            <a:pPr marL="0" indent="0" algn="just" eaLnBrk="1">
              <a:spcBef>
                <a:spcPts val="600"/>
              </a:spcBef>
              <a:buNone/>
            </a:pPr>
            <a:r>
              <a:rPr lang="ja-JP" altLang="ja-JP" sz="2400" kern="100" dirty="0">
                <a:effectLst/>
                <a:cs typeface="Times New Roman" panose="02020603050405020304" pitchFamily="18" charset="0"/>
              </a:rPr>
              <a:t>製造業者等は、品質部門に、手順書等に基づき、次に掲げる</a:t>
            </a:r>
            <a:r>
              <a:rPr lang="ja-JP" altLang="ja-JP" sz="2400" u="words" kern="100" dirty="0">
                <a:effectLst/>
                <a:cs typeface="Times New Roman" panose="02020603050405020304" pitchFamily="18" charset="0"/>
              </a:rPr>
              <a:t>品質保証</a:t>
            </a:r>
            <a:r>
              <a:rPr lang="ja-JP" altLang="en-US" sz="2400" u="words" kern="100" dirty="0">
                <a:effectLst/>
                <a:cs typeface="Times New Roman" panose="02020603050405020304" pitchFamily="18" charset="0"/>
              </a:rPr>
              <a:t>および</a:t>
            </a:r>
            <a:r>
              <a:rPr lang="ja-JP" altLang="ja-JP" sz="2400" u="words" kern="100" dirty="0">
                <a:effectLst/>
                <a:cs typeface="Times New Roman" panose="02020603050405020304" pitchFamily="18" charset="0"/>
              </a:rPr>
              <a:t>試験検査</a:t>
            </a:r>
            <a:r>
              <a:rPr lang="ja-JP" altLang="ja-JP" sz="2400" kern="100" dirty="0">
                <a:effectLst/>
                <a:cs typeface="Times New Roman" panose="02020603050405020304" pitchFamily="18" charset="0"/>
              </a:rPr>
              <a:t>に係る業務を計画的かつ適切に行わせなければならない。</a:t>
            </a:r>
          </a:p>
          <a:p>
            <a:pPr marL="893763" lvl="1" indent="-449263" algn="just" eaLnBrk="1">
              <a:spcBef>
                <a:spcPts val="600"/>
              </a:spcBef>
              <a:buNone/>
            </a:pPr>
            <a:r>
              <a:rPr lang="ja-JP" altLang="en-US" sz="2400" kern="100" dirty="0">
                <a:effectLst/>
                <a:cs typeface="Times New Roman" panose="02020603050405020304" pitchFamily="18" charset="0"/>
              </a:rPr>
              <a:t>（略）</a:t>
            </a:r>
            <a:endParaRPr lang="en-US" altLang="ja-JP" sz="2400" kern="100" dirty="0">
              <a:effectLst/>
              <a:cs typeface="Times New Roman" panose="02020603050405020304" pitchFamily="18" charset="0"/>
            </a:endParaRPr>
          </a:p>
          <a:p>
            <a:pPr marL="893763" lvl="1" indent="-449263" algn="just" eaLnBrk="1">
              <a:spcBef>
                <a:spcPts val="600"/>
              </a:spcBef>
              <a:buNone/>
            </a:pPr>
            <a:r>
              <a:rPr lang="ja-JP" altLang="ja-JP" sz="2400" u="words" kern="100" dirty="0">
                <a:effectLst/>
                <a:cs typeface="Times New Roman" panose="02020603050405020304" pitchFamily="18" charset="0"/>
              </a:rPr>
              <a:t>四</a:t>
            </a:r>
            <a:r>
              <a:rPr lang="ja-JP" altLang="ja-JP" sz="2400" kern="100" dirty="0">
                <a:effectLst/>
                <a:cs typeface="Times New Roman" panose="02020603050405020304" pitchFamily="18" charset="0"/>
              </a:rPr>
              <a:t>　採取した検体について、</a:t>
            </a:r>
            <a:r>
              <a:rPr lang="ja-JP" altLang="ja-JP" sz="2400" u="words" kern="100" dirty="0">
                <a:effectLst/>
                <a:cs typeface="Times New Roman" panose="02020603050405020304" pitchFamily="18" charset="0"/>
              </a:rPr>
              <a:t>前号の文書に基づき、製品等についてはロットごとに、資材については管理単位ごとに</a:t>
            </a:r>
            <a:r>
              <a:rPr lang="ja-JP" altLang="ja-JP" sz="2400" kern="100" dirty="0">
                <a:effectLst/>
                <a:cs typeface="Times New Roman" panose="02020603050405020304" pitchFamily="18" charset="0"/>
              </a:rPr>
              <a:t>試験検査を行うとともに、その記録を作成し、これを保管すること。</a:t>
            </a:r>
          </a:p>
          <a:p>
            <a:pPr marL="893763" lvl="1" indent="-449263" algn="just" eaLnBrk="1">
              <a:spcBef>
                <a:spcPts val="600"/>
              </a:spcBef>
              <a:buNone/>
            </a:pPr>
            <a:r>
              <a:rPr lang="ja-JP" altLang="en-US" sz="2400" kern="100" dirty="0">
                <a:effectLst/>
                <a:cs typeface="Times New Roman" panose="02020603050405020304" pitchFamily="18" charset="0"/>
              </a:rPr>
              <a:t>（略）</a:t>
            </a:r>
            <a:endParaRPr lang="en-US" altLang="ja-JP" sz="2400" kern="100" dirty="0">
              <a:effectLst/>
              <a:cs typeface="Times New Roman" panose="02020603050405020304" pitchFamily="18" charset="0"/>
            </a:endParaRPr>
          </a:p>
          <a:p>
            <a:pPr marL="893763" lvl="1" indent="-449263" algn="just" eaLnBrk="1">
              <a:spcBef>
                <a:spcPts val="600"/>
              </a:spcBef>
              <a:buNone/>
            </a:pPr>
            <a:r>
              <a:rPr lang="ja-JP" altLang="ja-JP" sz="2400" u="words" kern="100" dirty="0">
                <a:effectLst/>
                <a:cs typeface="Times New Roman" panose="02020603050405020304" pitchFamily="18" charset="0"/>
              </a:rPr>
              <a:t>八</a:t>
            </a:r>
            <a:r>
              <a:rPr lang="ja-JP" altLang="ja-JP" sz="2400" kern="100" dirty="0">
                <a:effectLst/>
                <a:cs typeface="Times New Roman" panose="02020603050405020304" pitchFamily="18" charset="0"/>
              </a:rPr>
              <a:t>　</a:t>
            </a:r>
            <a:r>
              <a:rPr lang="ja-JP" altLang="ja-JP" sz="2400" u="words" kern="100" dirty="0">
                <a:effectLst/>
                <a:cs typeface="Times New Roman" panose="02020603050405020304" pitchFamily="18" charset="0"/>
              </a:rPr>
              <a:t>第</a:t>
            </a:r>
            <a:r>
              <a:rPr lang="en-US" altLang="ja-JP" sz="2400" u="words" kern="100" dirty="0">
                <a:effectLst/>
                <a:cs typeface="Times New Roman" panose="02020603050405020304" pitchFamily="18" charset="0"/>
              </a:rPr>
              <a:t>4</a:t>
            </a:r>
            <a:r>
              <a:rPr lang="ja-JP" altLang="ja-JP" sz="2400" u="words" kern="100" dirty="0">
                <a:effectLst/>
                <a:cs typeface="Times New Roman" panose="02020603050405020304" pitchFamily="18" charset="0"/>
              </a:rPr>
              <a:t>号</a:t>
            </a:r>
            <a:r>
              <a:rPr lang="ja-JP" altLang="ja-JP" sz="2400" kern="100" dirty="0">
                <a:effectLst/>
                <a:cs typeface="Times New Roman" panose="02020603050405020304" pitchFamily="18" charset="0"/>
              </a:rPr>
              <a:t>の試験検査の結果の判定を行い、その結果を製造部門に対して文書により報告すること。</a:t>
            </a:r>
            <a:r>
              <a:rPr lang="ja-JP" altLang="ja-JP" sz="2400" u="words" kern="100" dirty="0">
                <a:effectLst/>
                <a:cs typeface="Times New Roman" panose="02020603050405020304" pitchFamily="18" charset="0"/>
              </a:rPr>
              <a:t>また、</a:t>
            </a:r>
            <a:r>
              <a:rPr lang="ja-JP" altLang="ja-JP" sz="2400" u="words" kern="100" dirty="0">
                <a:solidFill>
                  <a:srgbClr val="FF0000"/>
                </a:solidFill>
                <a:effectLst/>
                <a:cs typeface="Times New Roman" panose="02020603050405020304" pitchFamily="18" charset="0"/>
              </a:rPr>
              <a:t>当該試験検査について、規格に適合しない結果となった場合においては、その原因を究明し、所要の是正措置</a:t>
            </a:r>
            <a:r>
              <a:rPr lang="ja-JP" altLang="en-US" sz="2400" u="words" kern="100" dirty="0">
                <a:solidFill>
                  <a:srgbClr val="FF0000"/>
                </a:solidFill>
                <a:effectLst/>
                <a:cs typeface="Times New Roman" panose="02020603050405020304" pitchFamily="18" charset="0"/>
              </a:rPr>
              <a:t>および</a:t>
            </a:r>
            <a:r>
              <a:rPr lang="ja-JP" altLang="ja-JP" sz="2400" u="words" kern="100" dirty="0">
                <a:solidFill>
                  <a:srgbClr val="FF0000"/>
                </a:solidFill>
                <a:effectLst/>
                <a:cs typeface="Times New Roman" panose="02020603050405020304" pitchFamily="18" charset="0"/>
              </a:rPr>
              <a:t>予防措置をとる</a:t>
            </a:r>
            <a:r>
              <a:rPr lang="ja-JP" altLang="ja-JP" sz="2400" u="words" kern="100" dirty="0">
                <a:effectLst/>
                <a:cs typeface="Times New Roman" panose="02020603050405020304" pitchFamily="18" charset="0"/>
              </a:rPr>
              <a:t>とともに、その記録を作成し、これを保管すること。</a:t>
            </a:r>
            <a:endParaRPr lang="ja-JP" altLang="ja-JP" sz="2400" kern="100" dirty="0">
              <a:effectLst/>
              <a:cs typeface="Times New Roman" panose="02020603050405020304" pitchFamily="18" charset="0"/>
            </a:endParaRPr>
          </a:p>
        </p:txBody>
      </p:sp>
      <p:sp>
        <p:nvSpPr>
          <p:cNvPr id="4" name="角丸四角形吹き出し 14">
            <a:extLst>
              <a:ext uri="{FF2B5EF4-FFF2-40B4-BE49-F238E27FC236}">
                <a16:creationId xmlns:a16="http://schemas.microsoft.com/office/drawing/2014/main" id="{8EBE94C5-28CE-4896-B439-8F2DF519CCF1}"/>
              </a:ext>
            </a:extLst>
          </p:cNvPr>
          <p:cNvSpPr/>
          <p:nvPr/>
        </p:nvSpPr>
        <p:spPr bwMode="auto">
          <a:xfrm>
            <a:off x="8782423" y="4122141"/>
            <a:ext cx="931524" cy="562062"/>
          </a:xfrm>
          <a:prstGeom prst="wedgeRoundRectCallout">
            <a:avLst>
              <a:gd name="adj1" fmla="val -43236"/>
              <a:gd name="adj2" fmla="val 66399"/>
              <a:gd name="adj3" fmla="val 16667"/>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en-US" altLang="ja-JP" sz="2400" dirty="0"/>
              <a:t>OOS</a:t>
            </a:r>
            <a:endParaRPr lang="ja-JP" altLang="en-US" sz="2400" dirty="0"/>
          </a:p>
        </p:txBody>
      </p:sp>
    </p:spTree>
    <p:extLst>
      <p:ext uri="{BB962C8B-B14F-4D97-AF65-F5344CB8AC3E}">
        <p14:creationId xmlns:p14="http://schemas.microsoft.com/office/powerpoint/2010/main" val="9497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2400" dirty="0">
                <a:latin typeface="MS UI Gothic" panose="020B0600070205080204" pitchFamily="50" charset="-128"/>
                <a:cs typeface="ＭＳ Ｐゴシック"/>
              </a:rPr>
              <a:t>逸脱の管理と</a:t>
            </a:r>
            <a:r>
              <a:rPr lang="en-US" altLang="ja-JP" sz="2400" dirty="0">
                <a:latin typeface="+mn-lt"/>
                <a:cs typeface="ＭＳ Ｐゴシック"/>
              </a:rPr>
              <a:t>CAPA</a:t>
            </a:r>
            <a:endParaRPr lang="ja-JP" altLang="en-US" sz="2400" dirty="0">
              <a:latin typeface="+mn-lt"/>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4091505"/>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algn="just" eaLnBrk="1">
              <a:spcBef>
                <a:spcPts val="600"/>
              </a:spcBef>
              <a:buFont typeface="Wingdings" pitchFamily="2" charset="2"/>
              <a:buNone/>
            </a:pPr>
            <a:r>
              <a:rPr kumimoji="1" lang="ja-JP" altLang="en-US" sz="2400" kern="0" dirty="0"/>
              <a:t>第</a:t>
            </a:r>
            <a:r>
              <a:rPr kumimoji="1" lang="en-US" altLang="ja-JP" sz="2400" kern="0" dirty="0"/>
              <a:t>15</a:t>
            </a:r>
            <a:r>
              <a:rPr kumimoji="1" lang="ja-JP" altLang="en-US" sz="2400" kern="0" dirty="0"/>
              <a:t>条 逸脱の管理</a:t>
            </a:r>
            <a:endParaRPr kumimoji="1" lang="en-US" altLang="ja-JP" sz="2400" kern="0" dirty="0"/>
          </a:p>
          <a:p>
            <a:pPr marL="87313" indent="0" algn="just" eaLnBrk="1">
              <a:spcBef>
                <a:spcPts val="600"/>
              </a:spcBef>
              <a:buFont typeface="Wingdings" pitchFamily="2" charset="2"/>
              <a:buNone/>
            </a:pPr>
            <a:r>
              <a:rPr lang="ja-JP" altLang="ja-JP" sz="2400" kern="100" dirty="0">
                <a:latin typeface="+mn-ea"/>
                <a:cs typeface="Times New Roman" panose="02020603050405020304" pitchFamily="18" charset="0"/>
              </a:rPr>
              <a:t>製造業者等は、製造手順等からの逸脱</a:t>
            </a:r>
            <a:r>
              <a:rPr lang="ja-JP" altLang="en-US" sz="2400" kern="100" dirty="0">
                <a:latin typeface="+mn-ea"/>
                <a:cs typeface="Times New Roman" panose="02020603050405020304" pitchFamily="18" charset="0"/>
              </a:rPr>
              <a:t>（</a:t>
            </a:r>
            <a:r>
              <a:rPr lang="ja-JP" altLang="ja-JP" sz="2400" kern="100" dirty="0">
                <a:latin typeface="+mn-ea"/>
                <a:cs typeface="Times New Roman" panose="02020603050405020304" pitchFamily="18" charset="0"/>
              </a:rPr>
              <a:t>以下単に「逸脱」という。</a:t>
            </a:r>
            <a:r>
              <a:rPr lang="ja-JP" altLang="en-US" sz="2400" kern="100" dirty="0">
                <a:latin typeface="+mn-ea"/>
                <a:cs typeface="Times New Roman" panose="02020603050405020304" pitchFamily="18" charset="0"/>
              </a:rPr>
              <a:t>）</a:t>
            </a:r>
            <a:r>
              <a:rPr lang="ja-JP" altLang="ja-JP" sz="2400" kern="100" dirty="0">
                <a:latin typeface="+mn-ea"/>
                <a:cs typeface="Times New Roman" panose="02020603050405020304" pitchFamily="18" charset="0"/>
              </a:rPr>
              <a:t>が生じた場合においては、あらかじめ指定した者に、手順書等に基づき、次に掲げる業務を</a:t>
            </a:r>
            <a:r>
              <a:rPr lang="ja-JP" altLang="ja-JP" sz="2400" u="words" kern="100" dirty="0">
                <a:latin typeface="+mn-ea"/>
                <a:cs typeface="Times New Roman" panose="02020603050405020304" pitchFamily="18" charset="0"/>
              </a:rPr>
              <a:t>適切</a:t>
            </a:r>
            <a:r>
              <a:rPr lang="ja-JP" altLang="ja-JP" sz="2400" kern="100" dirty="0">
                <a:latin typeface="+mn-ea"/>
                <a:cs typeface="Times New Roman" panose="02020603050405020304" pitchFamily="18" charset="0"/>
              </a:rPr>
              <a:t>に行わせなければならない。</a:t>
            </a:r>
          </a:p>
          <a:p>
            <a:pPr marL="896938" lvl="1" indent="-452438" algn="just" eaLnBrk="1">
              <a:spcBef>
                <a:spcPts val="600"/>
              </a:spcBef>
              <a:buFont typeface="Wingdings" pitchFamily="2" charset="2"/>
              <a:buNone/>
            </a:pPr>
            <a:r>
              <a:rPr lang="ja-JP" altLang="ja-JP" sz="2400" kern="100" dirty="0">
                <a:latin typeface="+mn-ea"/>
                <a:cs typeface="Times New Roman" panose="02020603050405020304" pitchFamily="18" charset="0"/>
              </a:rPr>
              <a:t>一　</a:t>
            </a:r>
            <a:r>
              <a:rPr lang="ja-JP" altLang="en-US" sz="2400" kern="100" dirty="0">
                <a:latin typeface="+mn-ea"/>
                <a:cs typeface="Times New Roman" panose="02020603050405020304" pitchFamily="18" charset="0"/>
              </a:rPr>
              <a:t>（略）</a:t>
            </a:r>
            <a:endParaRPr lang="en-US" altLang="ja-JP" sz="2400" kern="100" dirty="0">
              <a:latin typeface="+mn-ea"/>
              <a:cs typeface="Times New Roman" panose="02020603050405020304" pitchFamily="18" charset="0"/>
            </a:endParaRPr>
          </a:p>
          <a:p>
            <a:pPr marL="896938" lvl="1" indent="-452438" algn="just" eaLnBrk="1">
              <a:spcBef>
                <a:spcPts val="600"/>
              </a:spcBef>
              <a:buFont typeface="Wingdings" pitchFamily="2" charset="2"/>
              <a:buNone/>
            </a:pPr>
            <a:r>
              <a:rPr lang="ja-JP" altLang="ja-JP" sz="2400" kern="100" dirty="0">
                <a:latin typeface="+mn-ea"/>
                <a:cs typeface="Times New Roman" panose="02020603050405020304" pitchFamily="18" charset="0"/>
              </a:rPr>
              <a:t>二　重大な逸脱が生じた場合においては</a:t>
            </a:r>
            <a:r>
              <a:rPr lang="ja-JP" altLang="ja-JP" sz="2400" u="words" kern="100" dirty="0">
                <a:latin typeface="+mn-ea"/>
                <a:cs typeface="Times New Roman" panose="02020603050405020304" pitchFamily="18" charset="0"/>
              </a:rPr>
              <a:t>、前号に定めるもののほか</a:t>
            </a:r>
            <a:r>
              <a:rPr lang="ja-JP" altLang="ja-JP" sz="2400" kern="100" dirty="0">
                <a:latin typeface="+mn-ea"/>
                <a:cs typeface="Times New Roman" panose="02020603050405020304" pitchFamily="18" charset="0"/>
              </a:rPr>
              <a:t>、次に掲げる業務を行う</a:t>
            </a:r>
            <a:r>
              <a:rPr lang="ja-JP" altLang="ja-JP" sz="2400" u="words" kern="100" dirty="0">
                <a:latin typeface="+mn-ea"/>
                <a:cs typeface="Times New Roman" panose="02020603050405020304" pitchFamily="18" charset="0"/>
              </a:rPr>
              <a:t>とともに、その内容について品質保証に係る業務を担当する組織に対して文書により報告し、確認を受ける</a:t>
            </a:r>
            <a:r>
              <a:rPr lang="ja-JP" altLang="ja-JP" sz="2400" kern="100" dirty="0">
                <a:latin typeface="+mn-ea"/>
                <a:cs typeface="Times New Roman" panose="02020603050405020304" pitchFamily="18" charset="0"/>
              </a:rPr>
              <a:t>こと。</a:t>
            </a:r>
          </a:p>
          <a:p>
            <a:pPr marL="792163" lvl="2" indent="0" algn="just" eaLnBrk="1">
              <a:spcBef>
                <a:spcPts val="600"/>
              </a:spcBef>
              <a:buFontTx/>
              <a:buNone/>
            </a:pPr>
            <a:r>
              <a:rPr lang="ja-JP" altLang="en-US" sz="2400" kern="100" dirty="0">
                <a:latin typeface="+mn-ea"/>
                <a:cs typeface="Times New Roman" panose="02020603050405020304" pitchFamily="18" charset="0"/>
              </a:rPr>
              <a:t>（略）</a:t>
            </a:r>
            <a:endParaRPr lang="en-US" altLang="ja-JP" sz="2400" kern="100" dirty="0">
              <a:latin typeface="+mn-ea"/>
              <a:cs typeface="Times New Roman" panose="02020603050405020304" pitchFamily="18" charset="0"/>
            </a:endParaRPr>
          </a:p>
          <a:p>
            <a:pPr marL="792163" lvl="2" indent="0" algn="just" eaLnBrk="1">
              <a:spcBef>
                <a:spcPts val="600"/>
              </a:spcBef>
              <a:buFontTx/>
              <a:buNone/>
            </a:pPr>
            <a:r>
              <a:rPr lang="ja-JP" altLang="ja-JP" sz="2400" u="words" kern="100" dirty="0">
                <a:latin typeface="+mn-ea"/>
                <a:cs typeface="Times New Roman" panose="02020603050405020304" pitchFamily="18" charset="0"/>
              </a:rPr>
              <a:t>ハ　所要の</a:t>
            </a:r>
            <a:r>
              <a:rPr lang="ja-JP" altLang="ja-JP" sz="2400" u="words" kern="100" dirty="0">
                <a:solidFill>
                  <a:srgbClr val="FF0000"/>
                </a:solidFill>
                <a:latin typeface="+mn-ea"/>
                <a:cs typeface="Times New Roman" panose="02020603050405020304" pitchFamily="18" charset="0"/>
              </a:rPr>
              <a:t>是正措置</a:t>
            </a:r>
            <a:r>
              <a:rPr lang="ja-JP" altLang="en-US" sz="2400" u="words" kern="100" dirty="0">
                <a:solidFill>
                  <a:srgbClr val="FF0000"/>
                </a:solidFill>
                <a:latin typeface="+mn-ea"/>
                <a:cs typeface="Times New Roman" panose="02020603050405020304" pitchFamily="18" charset="0"/>
              </a:rPr>
              <a:t>および</a:t>
            </a:r>
            <a:r>
              <a:rPr lang="ja-JP" altLang="ja-JP" sz="2400" u="words" kern="100" dirty="0">
                <a:solidFill>
                  <a:srgbClr val="FF0000"/>
                </a:solidFill>
                <a:latin typeface="+mn-ea"/>
                <a:cs typeface="Times New Roman" panose="02020603050405020304" pitchFamily="18" charset="0"/>
              </a:rPr>
              <a:t>予防措置をとること</a:t>
            </a:r>
            <a:r>
              <a:rPr lang="ja-JP" altLang="ja-JP" sz="2400" u="words" kern="100" dirty="0">
                <a:latin typeface="+mn-ea"/>
                <a:cs typeface="Times New Roman" panose="02020603050405020304" pitchFamily="18" charset="0"/>
              </a:rPr>
              <a:t>。</a:t>
            </a:r>
            <a:endParaRPr lang="ja-JP" altLang="ja-JP" sz="2400" kern="100" dirty="0">
              <a:latin typeface="+mn-ea"/>
              <a:cs typeface="Times New Roman" panose="02020603050405020304" pitchFamily="18" charset="0"/>
            </a:endParaRPr>
          </a:p>
        </p:txBody>
      </p:sp>
    </p:spTree>
    <p:extLst>
      <p:ext uri="{BB962C8B-B14F-4D97-AF65-F5344CB8AC3E}">
        <p14:creationId xmlns:p14="http://schemas.microsoft.com/office/powerpoint/2010/main" val="2285490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21B1B1-801B-48F2-99D8-6FF7E076B3E1}"/>
              </a:ext>
            </a:extLst>
          </p:cNvPr>
          <p:cNvSpPr>
            <a:spLocks noGrp="1"/>
          </p:cNvSpPr>
          <p:nvPr>
            <p:ph type="title"/>
          </p:nvPr>
        </p:nvSpPr>
        <p:spPr/>
        <p:txBody>
          <a:bodyPr/>
          <a:lstStyle/>
          <a:p>
            <a:r>
              <a:rPr lang="ja-JP" altLang="en-US" sz="2400" dirty="0">
                <a:latin typeface="MS UI Gothic" panose="020B0600070205080204" pitchFamily="50" charset="-128"/>
                <a:cs typeface="ＭＳ Ｐゴシック"/>
              </a:rPr>
              <a:t>文書および記録の管理と</a:t>
            </a:r>
            <a:r>
              <a:rPr lang="en-US" altLang="ja-JP" sz="2400" dirty="0">
                <a:latin typeface="+mn-lt"/>
                <a:cs typeface="ＭＳ Ｐゴシック"/>
              </a:rPr>
              <a:t>CAPA</a:t>
            </a:r>
            <a:endParaRPr lang="ja-JP" altLang="en-US" sz="2400" dirty="0">
              <a:latin typeface="+mn-lt"/>
              <a:cs typeface="ＭＳ Ｐゴシック"/>
            </a:endParaRPr>
          </a:p>
        </p:txBody>
      </p:sp>
      <p:sp>
        <p:nvSpPr>
          <p:cNvPr id="4" name="object 4">
            <a:extLst>
              <a:ext uri="{FF2B5EF4-FFF2-40B4-BE49-F238E27FC236}">
                <a16:creationId xmlns:a16="http://schemas.microsoft.com/office/drawing/2014/main" id="{F55B5A3A-5E13-4AB3-8451-0EF5F4D6DB58}"/>
              </a:ext>
            </a:extLst>
          </p:cNvPr>
          <p:cNvSpPr txBox="1">
            <a:spLocks noGrp="1"/>
          </p:cNvSpPr>
          <p:nvPr>
            <p:ph idx="1"/>
          </p:nvPr>
        </p:nvSpPr>
        <p:spPr>
          <a:xfrm>
            <a:off x="587375" y="1052513"/>
            <a:ext cx="10878079" cy="2820387"/>
          </a:xfrm>
          <a:prstGeom prst="rect">
            <a:avLst/>
          </a:prstGeom>
        </p:spPr>
        <p:style>
          <a:lnRef idx="2">
            <a:schemeClr val="dk1"/>
          </a:lnRef>
          <a:fillRef idx="1">
            <a:schemeClr val="lt1"/>
          </a:fillRef>
          <a:effectRef idx="0">
            <a:schemeClr val="dk1"/>
          </a:effectRef>
          <a:fontRef idx="minor">
            <a:schemeClr val="dk1"/>
          </a:fontRef>
        </p:style>
        <p:txBody>
          <a:bodyPr vert="horz" wrap="square" lIns="0" tIns="13335" rIns="0" bIns="0" numCol="1" rtlCol="0" anchor="t" anchorCtr="0" compatLnSpc="1">
            <a:prstTxWarp prst="textNoShape">
              <a:avLst/>
            </a:prstTxWarp>
            <a:spAutoFit/>
          </a:bodyPr>
          <a:lstStyle/>
          <a:p>
            <a:pPr marL="87313" indent="0" eaLnBrk="1">
              <a:buNone/>
            </a:pPr>
            <a:r>
              <a:rPr kumimoji="1" lang="ja-JP" altLang="en-US" sz="2400" dirty="0"/>
              <a:t>第</a:t>
            </a:r>
            <a:r>
              <a:rPr kumimoji="1" lang="en-US" altLang="ja-JP" sz="2400" dirty="0"/>
              <a:t>20</a:t>
            </a:r>
            <a:r>
              <a:rPr kumimoji="1" lang="ja-JP" altLang="en-US" sz="2400" dirty="0"/>
              <a:t>条 文書および記録の管理</a:t>
            </a:r>
            <a:endParaRPr kumimoji="1" lang="en-US" altLang="ja-JP" sz="2400" dirty="0"/>
          </a:p>
          <a:p>
            <a:pPr marL="357188" indent="-269875" eaLnBrk="1">
              <a:buNone/>
            </a:pPr>
            <a:r>
              <a:rPr lang="en-US" altLang="ja-JP" sz="2400" u="words" kern="100" dirty="0">
                <a:effectLst/>
                <a:cs typeface="Times New Roman" panose="02020603050405020304" pitchFamily="18" charset="0"/>
              </a:rPr>
              <a:t>2</a:t>
            </a:r>
            <a:r>
              <a:rPr lang="ja-JP" altLang="ja-JP" sz="2400" u="words" kern="100" dirty="0">
                <a:effectLst/>
                <a:cs typeface="Times New Roman" panose="02020603050405020304" pitchFamily="18" charset="0"/>
              </a:rPr>
              <a:t>　製造業者等は、手順書等</a:t>
            </a:r>
            <a:r>
              <a:rPr lang="ja-JP" altLang="en-US" sz="2400" u="words" kern="100" dirty="0">
                <a:effectLst/>
                <a:cs typeface="Times New Roman" panose="02020603050405020304" pitchFamily="18" charset="0"/>
              </a:rPr>
              <a:t>および</a:t>
            </a:r>
            <a:r>
              <a:rPr lang="ja-JP" altLang="ja-JP" sz="2400" u="words" kern="100" dirty="0">
                <a:effectLst/>
                <a:cs typeface="Times New Roman" panose="02020603050405020304" pitchFamily="18" charset="0"/>
              </a:rPr>
              <a:t>この章に規定する記録について、あらかじめ指定した者に、第</a:t>
            </a:r>
            <a:r>
              <a:rPr lang="en-US" altLang="ja-JP" sz="2400" u="words" kern="100" dirty="0">
                <a:effectLst/>
                <a:cs typeface="Times New Roman" panose="02020603050405020304" pitchFamily="18" charset="0"/>
              </a:rPr>
              <a:t>8</a:t>
            </a:r>
            <a:r>
              <a:rPr lang="ja-JP" altLang="ja-JP" sz="2400" u="words" kern="100" dirty="0">
                <a:effectLst/>
                <a:cs typeface="Times New Roman" panose="02020603050405020304" pitchFamily="18" charset="0"/>
              </a:rPr>
              <a:t>条第</a:t>
            </a:r>
            <a:r>
              <a:rPr lang="en-US" altLang="ja-JP" sz="2400" u="words" kern="100" dirty="0">
                <a:effectLst/>
                <a:cs typeface="Times New Roman" panose="02020603050405020304" pitchFamily="18" charset="0"/>
              </a:rPr>
              <a:t>2</a:t>
            </a:r>
            <a:r>
              <a:rPr lang="ja-JP" altLang="ja-JP" sz="2400" u="words" kern="100" dirty="0">
                <a:effectLst/>
                <a:cs typeface="Times New Roman" panose="02020603050405020304" pitchFamily="18" charset="0"/>
              </a:rPr>
              <a:t>項に規定する文書に基づき、次に掲げる業務を行わせなければならない。</a:t>
            </a:r>
            <a:endParaRPr lang="ja-JP" altLang="ja-JP" sz="2400" kern="100" dirty="0">
              <a:effectLst/>
              <a:cs typeface="Times New Roman" panose="02020603050405020304" pitchFamily="18" charset="0"/>
            </a:endParaRPr>
          </a:p>
          <a:p>
            <a:pPr marL="898525" lvl="1" indent="-454025" eaLnBrk="1">
              <a:buNone/>
            </a:pPr>
            <a:r>
              <a:rPr lang="ja-JP" altLang="en-US" sz="2400" kern="100" dirty="0">
                <a:effectLst/>
                <a:cs typeface="Times New Roman" panose="02020603050405020304" pitchFamily="18" charset="0"/>
              </a:rPr>
              <a:t>（略）</a:t>
            </a:r>
            <a:endParaRPr lang="en-US" altLang="ja-JP" sz="2400" kern="100" dirty="0">
              <a:effectLst/>
              <a:cs typeface="Times New Roman" panose="02020603050405020304" pitchFamily="18" charset="0"/>
            </a:endParaRPr>
          </a:p>
          <a:p>
            <a:pPr marL="898525" lvl="1" indent="-454025" eaLnBrk="1">
              <a:buNone/>
            </a:pPr>
            <a:r>
              <a:rPr lang="ja-JP" altLang="ja-JP" sz="2400" u="words" kern="100" dirty="0">
                <a:effectLst/>
                <a:cs typeface="Times New Roman" panose="02020603050405020304" pitchFamily="18" charset="0"/>
              </a:rPr>
              <a:t>四　手順書等若しくは記録に欠落があった場合</a:t>
            </a:r>
            <a:r>
              <a:rPr lang="ja-JP" altLang="en-US" sz="2400" u="words" kern="100" dirty="0">
                <a:effectLst/>
                <a:cs typeface="Times New Roman" panose="02020603050405020304" pitchFamily="18" charset="0"/>
              </a:rPr>
              <a:t>または</a:t>
            </a:r>
            <a:r>
              <a:rPr lang="ja-JP" altLang="ja-JP" sz="2400" u="words" kern="100" dirty="0">
                <a:effectLst/>
                <a:cs typeface="Times New Roman" panose="02020603050405020304" pitchFamily="18" charset="0"/>
              </a:rPr>
              <a:t>その内容に不正確若しくは不整合な点が判明した場合においては、その原因を究明し、所要の</a:t>
            </a:r>
            <a:r>
              <a:rPr lang="ja-JP" altLang="ja-JP" sz="2400" u="words" kern="100" dirty="0">
                <a:solidFill>
                  <a:srgbClr val="FF0000"/>
                </a:solidFill>
                <a:effectLst/>
                <a:cs typeface="Times New Roman" panose="02020603050405020304" pitchFamily="18" charset="0"/>
              </a:rPr>
              <a:t>是正措置</a:t>
            </a:r>
            <a:r>
              <a:rPr lang="ja-JP" altLang="en-US" sz="2400" u="words" kern="100" dirty="0">
                <a:solidFill>
                  <a:srgbClr val="FF0000"/>
                </a:solidFill>
                <a:effectLst/>
                <a:cs typeface="Times New Roman" panose="02020603050405020304" pitchFamily="18" charset="0"/>
              </a:rPr>
              <a:t>および</a:t>
            </a:r>
            <a:r>
              <a:rPr lang="ja-JP" altLang="ja-JP" sz="2400" u="words" kern="100" dirty="0">
                <a:solidFill>
                  <a:srgbClr val="FF0000"/>
                </a:solidFill>
                <a:effectLst/>
                <a:cs typeface="Times New Roman" panose="02020603050405020304" pitchFamily="18" charset="0"/>
              </a:rPr>
              <a:t>予防措置をとること</a:t>
            </a:r>
            <a:r>
              <a:rPr lang="ja-JP" altLang="ja-JP" sz="2400" u="words" kern="100" dirty="0">
                <a:effectLst/>
                <a:cs typeface="Times New Roman" panose="02020603050405020304" pitchFamily="18" charset="0"/>
              </a:rPr>
              <a:t>。</a:t>
            </a:r>
            <a:endParaRPr lang="en-US" altLang="ja-JP" sz="2400" u="words" kern="100" dirty="0">
              <a:effectLst/>
              <a:cs typeface="Times New Roman" panose="02020603050405020304" pitchFamily="18" charset="0"/>
            </a:endParaRPr>
          </a:p>
        </p:txBody>
      </p:sp>
    </p:spTree>
    <p:extLst>
      <p:ext uri="{BB962C8B-B14F-4D97-AF65-F5344CB8AC3E}">
        <p14:creationId xmlns:p14="http://schemas.microsoft.com/office/powerpoint/2010/main" val="30201688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en-US" altLang="ja-JP" sz="2400" dirty="0"/>
              <a:t>CAPA</a:t>
            </a:r>
            <a:r>
              <a:rPr lang="ja-JP" altLang="en-US" sz="2400" dirty="0"/>
              <a:t>の適用範囲（医薬品製造）</a:t>
            </a:r>
          </a:p>
        </p:txBody>
      </p:sp>
      <p:sp>
        <p:nvSpPr>
          <p:cNvPr id="31747" name="Rectangle 3"/>
          <p:cNvSpPr>
            <a:spLocks noGrp="1" noChangeArrowheads="1"/>
          </p:cNvSpPr>
          <p:nvPr>
            <p:ph idx="1"/>
          </p:nvPr>
        </p:nvSpPr>
        <p:spPr>
          <a:xfrm>
            <a:off x="1990726" y="1055689"/>
            <a:ext cx="8161338" cy="4924425"/>
          </a:xfrm>
          <a:ln/>
        </p:spPr>
        <p:style>
          <a:lnRef idx="2">
            <a:schemeClr val="dk1"/>
          </a:lnRef>
          <a:fillRef idx="1">
            <a:schemeClr val="lt1"/>
          </a:fillRef>
          <a:effectRef idx="0">
            <a:schemeClr val="dk1"/>
          </a:effectRef>
          <a:fontRef idx="minor">
            <a:schemeClr val="dk1"/>
          </a:fontRef>
        </p:style>
        <p:txBody>
          <a:bodyPr/>
          <a:lstStyle/>
          <a:p>
            <a:pPr marL="271463" indent="-271463" eaLnBrk="1" hangingPunct="1">
              <a:spcBef>
                <a:spcPts val="600"/>
              </a:spcBef>
              <a:tabLst/>
            </a:pPr>
            <a:r>
              <a:rPr lang="en-US" altLang="ja-JP" sz="2400" dirty="0"/>
              <a:t>OOS </a:t>
            </a:r>
            <a:r>
              <a:rPr lang="ja-JP" altLang="en-US" sz="2400" dirty="0"/>
              <a:t>（品質確認試験）</a:t>
            </a:r>
            <a:endParaRPr lang="en-US" altLang="ja-JP" sz="2400" dirty="0"/>
          </a:p>
          <a:p>
            <a:pPr marL="271463" indent="-271463" eaLnBrk="1" hangingPunct="1">
              <a:spcBef>
                <a:spcPts val="600"/>
              </a:spcBef>
              <a:tabLst/>
            </a:pPr>
            <a:r>
              <a:rPr lang="en-US" altLang="ja-JP" sz="2400" dirty="0"/>
              <a:t>OOS </a:t>
            </a:r>
            <a:r>
              <a:rPr lang="ja-JP" altLang="en-US" sz="2400" dirty="0"/>
              <a:t>（安定性試験）</a:t>
            </a:r>
            <a:endParaRPr lang="en-US" altLang="ja-JP" sz="2400" dirty="0"/>
          </a:p>
          <a:p>
            <a:pPr marL="271463" indent="-271463" eaLnBrk="1" hangingPunct="1">
              <a:spcBef>
                <a:spcPts val="600"/>
              </a:spcBef>
              <a:tabLst/>
            </a:pPr>
            <a:r>
              <a:rPr lang="en-US" altLang="ja-JP" sz="2400" dirty="0"/>
              <a:t>OOS </a:t>
            </a:r>
            <a:r>
              <a:rPr lang="ja-JP" altLang="en-US" sz="2400" dirty="0"/>
              <a:t>（環境モニタリング試験）</a:t>
            </a:r>
            <a:endParaRPr lang="en-US" altLang="ja-JP" sz="2400" dirty="0"/>
          </a:p>
          <a:p>
            <a:pPr marL="271463" indent="-271463" eaLnBrk="1" hangingPunct="1">
              <a:spcBef>
                <a:spcPts val="600"/>
              </a:spcBef>
              <a:tabLst/>
            </a:pPr>
            <a:r>
              <a:rPr lang="ja-JP" altLang="en-US" sz="2400" dirty="0"/>
              <a:t>自己点検の指摘事項</a:t>
            </a:r>
          </a:p>
          <a:p>
            <a:pPr marL="271463" indent="-271463" eaLnBrk="1" hangingPunct="1">
              <a:spcBef>
                <a:spcPts val="600"/>
              </a:spcBef>
              <a:tabLst/>
            </a:pPr>
            <a:r>
              <a:rPr lang="ja-JP" altLang="en-US" sz="2400" dirty="0"/>
              <a:t>外部監査の指摘事項</a:t>
            </a:r>
          </a:p>
          <a:p>
            <a:pPr marL="271463" indent="-271463" eaLnBrk="1" hangingPunct="1">
              <a:spcBef>
                <a:spcPts val="600"/>
              </a:spcBef>
              <a:tabLst/>
            </a:pPr>
            <a:r>
              <a:rPr lang="ja-JP" altLang="en-US" sz="2400" dirty="0"/>
              <a:t>逸脱</a:t>
            </a:r>
          </a:p>
          <a:p>
            <a:pPr marL="271463" indent="-271463" eaLnBrk="1" hangingPunct="1">
              <a:spcBef>
                <a:spcPts val="600"/>
              </a:spcBef>
              <a:tabLst/>
            </a:pPr>
            <a:r>
              <a:rPr lang="ja-JP" altLang="en-US" sz="2400" dirty="0"/>
              <a:t>日常的でない事象、現象、事故</a:t>
            </a:r>
          </a:p>
          <a:p>
            <a:pPr marL="271463" indent="-271463" eaLnBrk="1" hangingPunct="1">
              <a:spcBef>
                <a:spcPts val="600"/>
              </a:spcBef>
              <a:tabLst/>
            </a:pPr>
            <a:r>
              <a:rPr lang="ja-JP" altLang="en-US" sz="2400" dirty="0"/>
              <a:t>変更時再バリデーション時の期待されない結果</a:t>
            </a:r>
          </a:p>
          <a:p>
            <a:pPr marL="271463" indent="-271463" eaLnBrk="1" hangingPunct="1">
              <a:spcBef>
                <a:spcPts val="600"/>
              </a:spcBef>
              <a:tabLst/>
            </a:pPr>
            <a:r>
              <a:rPr lang="ja-JP" altLang="en-US" sz="2400" dirty="0"/>
              <a:t>年次照査時の逸脱、トレンド異常</a:t>
            </a:r>
          </a:p>
          <a:p>
            <a:pPr marL="271463" indent="-271463" eaLnBrk="1" hangingPunct="1">
              <a:spcBef>
                <a:spcPts val="600"/>
              </a:spcBef>
              <a:tabLst/>
            </a:pPr>
            <a:r>
              <a:rPr lang="ja-JP" altLang="en-US" sz="2400" dirty="0"/>
              <a:t>品質等に関する情報および品質不良等の処理</a:t>
            </a:r>
          </a:p>
          <a:p>
            <a:pPr marL="271463" indent="-271463" eaLnBrk="1" hangingPunct="1">
              <a:spcBef>
                <a:spcPts val="600"/>
              </a:spcBef>
              <a:tabLst/>
            </a:pPr>
            <a:r>
              <a:rPr lang="ja-JP" altLang="en-US" sz="2400" dirty="0"/>
              <a:t>回収に至った原因の調査</a:t>
            </a:r>
          </a:p>
        </p:txBody>
      </p:sp>
    </p:spTree>
    <p:extLst>
      <p:ext uri="{BB962C8B-B14F-4D97-AF65-F5344CB8AC3E}">
        <p14:creationId xmlns:p14="http://schemas.microsoft.com/office/powerpoint/2010/main" val="39745168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26533" y="1"/>
            <a:ext cx="10972800" cy="898526"/>
          </a:xfrm>
        </p:spPr>
        <p:txBody>
          <a:bodyPr/>
          <a:lstStyle/>
          <a:p>
            <a:r>
              <a:rPr kumimoji="1" lang="zh-CN" altLang="en-US" sz="2400" dirty="0"/>
              <a:t>自己点検</a:t>
            </a:r>
            <a:r>
              <a:rPr kumimoji="1" lang="ja-JP" altLang="en-US" sz="2400" dirty="0"/>
              <a:t>と</a:t>
            </a:r>
            <a:r>
              <a:rPr kumimoji="1" lang="en-US" altLang="ja-JP" sz="2400" dirty="0"/>
              <a:t>CAPA</a:t>
            </a:r>
            <a:endParaRPr kumimoji="1" lang="ja-JP" altLang="en-US" sz="32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2513"/>
            <a:ext cx="10880725" cy="3816429"/>
          </a:xfrm>
        </p:spPr>
        <p:style>
          <a:lnRef idx="2">
            <a:schemeClr val="dk1"/>
          </a:lnRef>
          <a:fillRef idx="1">
            <a:schemeClr val="lt1"/>
          </a:fillRef>
          <a:effectRef idx="0">
            <a:schemeClr val="dk1"/>
          </a:effectRef>
          <a:fontRef idx="minor">
            <a:schemeClr val="dk1"/>
          </a:fontRef>
        </p:style>
        <p:txBody>
          <a:bodyPr wrap="square">
            <a:spAutoFit/>
          </a:bodyPr>
          <a:lstStyle/>
          <a:p>
            <a:pPr marL="0" indent="0" algn="just" eaLnBrk="1">
              <a:buNone/>
            </a:pPr>
            <a:r>
              <a:rPr kumimoji="1" lang="zh-CN" altLang="en-US" dirty="0"/>
              <a:t>第</a:t>
            </a:r>
            <a:r>
              <a:rPr kumimoji="1" lang="en-US" altLang="zh-CN" dirty="0"/>
              <a:t>18</a:t>
            </a:r>
            <a:r>
              <a:rPr kumimoji="1" lang="zh-CN" altLang="en-US" dirty="0"/>
              <a:t>条 自己点検</a:t>
            </a:r>
            <a:endParaRPr kumimoji="1" lang="en-US" altLang="zh-CN" dirty="0"/>
          </a:p>
          <a:p>
            <a:pPr marL="0" indent="0" algn="just" eaLnBrk="1">
              <a:buNone/>
            </a:pPr>
            <a:r>
              <a:rPr lang="ja-JP" altLang="ja-JP" kern="100" dirty="0">
                <a:effectLst/>
                <a:cs typeface="Times New Roman" panose="02020603050405020304" pitchFamily="18" charset="0"/>
              </a:rPr>
              <a:t>製造業者等は、あらかじめ指定した者に、手順書等に基づき、次に掲げる業務を行わせなければならない。</a:t>
            </a:r>
          </a:p>
          <a:p>
            <a:pPr marL="896938" lvl="1" indent="-452438" algn="just" eaLnBrk="1">
              <a:buNone/>
            </a:pPr>
            <a:r>
              <a:rPr lang="ja-JP" altLang="ja-JP" kern="100" dirty="0">
                <a:effectLst/>
                <a:cs typeface="Times New Roman" panose="02020603050405020304" pitchFamily="18" charset="0"/>
              </a:rPr>
              <a:t>一　</a:t>
            </a:r>
            <a:r>
              <a:rPr lang="ja-JP" altLang="ja-JP" u="words" kern="100" dirty="0">
                <a:effectLst/>
                <a:cs typeface="Times New Roman" panose="02020603050405020304" pitchFamily="18" charset="0"/>
              </a:rPr>
              <a:t>製造・品質関連業務</a:t>
            </a:r>
            <a:r>
              <a:rPr lang="ja-JP" altLang="ja-JP" kern="100" dirty="0">
                <a:effectLst/>
                <a:cs typeface="Times New Roman" panose="02020603050405020304" pitchFamily="18" charset="0"/>
              </a:rPr>
              <a:t>について定期的に自己点検を行うこと。</a:t>
            </a:r>
          </a:p>
          <a:p>
            <a:pPr marL="896938" lvl="1" indent="-452438" algn="just" eaLnBrk="1">
              <a:buNone/>
            </a:pPr>
            <a:r>
              <a:rPr lang="ja-JP" altLang="ja-JP" kern="100" dirty="0">
                <a:effectLst/>
                <a:cs typeface="Times New Roman" panose="02020603050405020304" pitchFamily="18" charset="0"/>
              </a:rPr>
              <a:t>二　自己点検の結果を</a:t>
            </a:r>
            <a:r>
              <a:rPr lang="ja-JP" altLang="ja-JP" u="words" kern="100" dirty="0">
                <a:effectLst/>
                <a:cs typeface="Times New Roman" panose="02020603050405020304" pitchFamily="18" charset="0"/>
              </a:rPr>
              <a:t>品質保証に係る業務を担当する組織</a:t>
            </a:r>
            <a:r>
              <a:rPr lang="ja-JP" altLang="en-US" u="words" kern="100" dirty="0">
                <a:effectLst/>
                <a:cs typeface="Times New Roman" panose="02020603050405020304" pitchFamily="18" charset="0"/>
              </a:rPr>
              <a:t>および</a:t>
            </a:r>
            <a:r>
              <a:rPr lang="ja-JP" altLang="ja-JP" kern="100" dirty="0">
                <a:effectLst/>
                <a:cs typeface="Times New Roman" panose="02020603050405020304" pitchFamily="18" charset="0"/>
              </a:rPr>
              <a:t>製造管理者に対して文書により報告すること。</a:t>
            </a:r>
          </a:p>
          <a:p>
            <a:pPr marL="896938" lvl="1" indent="-452438" algn="just" eaLnBrk="1">
              <a:buNone/>
            </a:pPr>
            <a:r>
              <a:rPr lang="ja-JP" altLang="ja-JP" kern="100" dirty="0">
                <a:effectLst/>
                <a:cs typeface="Times New Roman" panose="02020603050405020304" pitchFamily="18" charset="0"/>
              </a:rPr>
              <a:t>三　自己点検の結果の記録を作成し、これを保管すること。</a:t>
            </a:r>
          </a:p>
          <a:p>
            <a:pPr marL="357188" indent="-357188" algn="just" eaLnBrk="1">
              <a:buNone/>
            </a:pPr>
            <a:r>
              <a:rPr lang="en-US" altLang="ja-JP" kern="100" dirty="0">
                <a:effectLst/>
                <a:cs typeface="Times New Roman" panose="02020603050405020304" pitchFamily="18" charset="0"/>
              </a:rPr>
              <a:t>2</a:t>
            </a:r>
            <a:r>
              <a:rPr lang="ja-JP" altLang="ja-JP" kern="100" dirty="0">
                <a:effectLst/>
                <a:cs typeface="Times New Roman" panose="02020603050405020304" pitchFamily="18" charset="0"/>
              </a:rPr>
              <a:t>　製造業者等は、前項第</a:t>
            </a:r>
            <a:r>
              <a:rPr lang="en-US" altLang="ja-JP" kern="100" dirty="0">
                <a:effectLst/>
                <a:cs typeface="Times New Roman" panose="02020603050405020304" pitchFamily="18" charset="0"/>
              </a:rPr>
              <a:t>1</a:t>
            </a:r>
            <a:r>
              <a:rPr lang="ja-JP" altLang="ja-JP" kern="100" dirty="0">
                <a:effectLst/>
                <a:cs typeface="Times New Roman" panose="02020603050405020304" pitchFamily="18" charset="0"/>
              </a:rPr>
              <a:t>号の自己点検の結果に基づき、</a:t>
            </a:r>
            <a:r>
              <a:rPr lang="ja-JP" altLang="ja-JP" u="words" kern="100" dirty="0">
                <a:effectLst/>
                <a:cs typeface="Times New Roman" panose="02020603050405020304" pitchFamily="18" charset="0"/>
              </a:rPr>
              <a:t>製造・品質関連業務</a:t>
            </a:r>
            <a:r>
              <a:rPr lang="ja-JP" altLang="ja-JP" kern="100" dirty="0">
                <a:effectLst/>
                <a:cs typeface="Times New Roman" panose="02020603050405020304" pitchFamily="18" charset="0"/>
              </a:rPr>
              <a:t>に関し</a:t>
            </a:r>
            <a:r>
              <a:rPr lang="ja-JP" altLang="ja-JP" kern="100" dirty="0">
                <a:solidFill>
                  <a:srgbClr val="FF0000"/>
                </a:solidFill>
                <a:effectLst/>
                <a:cs typeface="Times New Roman" panose="02020603050405020304" pitchFamily="18" charset="0"/>
              </a:rPr>
              <a:t>改善</a:t>
            </a:r>
            <a:r>
              <a:rPr lang="ja-JP" altLang="ja-JP" kern="100" dirty="0">
                <a:effectLst/>
                <a:cs typeface="Times New Roman" panose="02020603050405020304" pitchFamily="18" charset="0"/>
              </a:rPr>
              <a:t>が必要な場合においては、所要の措置を</a:t>
            </a:r>
            <a:r>
              <a:rPr lang="ja-JP" altLang="ja-JP" u="sng" kern="100" dirty="0">
                <a:effectLst/>
                <a:cs typeface="Times New Roman" panose="02020603050405020304" pitchFamily="18" charset="0"/>
              </a:rPr>
              <a:t>とる</a:t>
            </a:r>
            <a:r>
              <a:rPr lang="ja-JP" altLang="ja-JP" kern="100" dirty="0">
                <a:effectLst/>
                <a:cs typeface="Times New Roman" panose="02020603050405020304" pitchFamily="18" charset="0"/>
              </a:rPr>
              <a:t>とともに、当該措置の記録を作成し、これを保管すること。</a:t>
            </a:r>
          </a:p>
        </p:txBody>
      </p:sp>
      <p:sp>
        <p:nvSpPr>
          <p:cNvPr id="4" name="正方形/長方形 3">
            <a:extLst>
              <a:ext uri="{FF2B5EF4-FFF2-40B4-BE49-F238E27FC236}">
                <a16:creationId xmlns:a16="http://schemas.microsoft.com/office/drawing/2014/main" id="{EC6B5128-2C83-476A-A2B3-A6E29C60570A}"/>
              </a:ext>
            </a:extLst>
          </p:cNvPr>
          <p:cNvSpPr/>
          <p:nvPr/>
        </p:nvSpPr>
        <p:spPr>
          <a:xfrm>
            <a:off x="2053243" y="5305634"/>
            <a:ext cx="8086194" cy="8463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spcBef>
                <a:spcPts val="600"/>
              </a:spcBef>
              <a:buClr>
                <a:schemeClr val="accent1"/>
              </a:buClr>
              <a:buFont typeface="Wingdings" panose="05000000000000000000" pitchFamily="2" charset="2"/>
              <a:buChar char="n"/>
            </a:pPr>
            <a:r>
              <a:rPr lang="ja-JP" altLang="en-US" sz="2200" kern="0" dirty="0"/>
              <a:t>自己点検の結果を品質保証部門（</a:t>
            </a:r>
            <a:r>
              <a:rPr lang="en-US" altLang="ja-JP" sz="2200" kern="0" dirty="0"/>
              <a:t>QA</a:t>
            </a:r>
            <a:r>
              <a:rPr lang="ja-JP" altLang="en-US" sz="2200" kern="0" dirty="0"/>
              <a:t>）に報告し、確認を受けること。</a:t>
            </a:r>
            <a:endParaRPr lang="en-US" altLang="ja-JP" sz="2200" kern="0" dirty="0"/>
          </a:p>
          <a:p>
            <a:pPr marL="342900" indent="-342900">
              <a:spcBef>
                <a:spcPts val="600"/>
              </a:spcBef>
              <a:buClr>
                <a:schemeClr val="accent1"/>
              </a:buClr>
              <a:buFont typeface="Wingdings" panose="05000000000000000000" pitchFamily="2" charset="2"/>
              <a:buChar char="n"/>
            </a:pPr>
            <a:r>
              <a:rPr lang="ja-JP" altLang="en-US" sz="2200" kern="0" dirty="0"/>
              <a:t>自己点検の対象は明示されていないので、施行通知を参照すること。</a:t>
            </a:r>
          </a:p>
        </p:txBody>
      </p:sp>
      <p:pic>
        <p:nvPicPr>
          <p:cNvPr id="5" name="Picture 2" descr="C:\Documents and Settings\Kana\My Documents\My Pictures\Microsoft クリップ オーガナイザ\j0312656.wmf">
            <a:extLst>
              <a:ext uri="{FF2B5EF4-FFF2-40B4-BE49-F238E27FC236}">
                <a16:creationId xmlns:a16="http://schemas.microsoft.com/office/drawing/2014/main" id="{233F0824-65BB-4B57-B57C-0E1CD51102FD}"/>
              </a:ext>
            </a:extLst>
          </p:cNvPr>
          <p:cNvPicPr>
            <a:picLocks noChangeAspect="1" noChangeArrowheads="1"/>
          </p:cNvPicPr>
          <p:nvPr/>
        </p:nvPicPr>
        <p:blipFill>
          <a:blip r:embed="rId2" cstate="print"/>
          <a:srcRect/>
          <a:stretch>
            <a:fillRect/>
          </a:stretch>
        </p:blipFill>
        <p:spPr bwMode="auto">
          <a:xfrm>
            <a:off x="9564082" y="4665478"/>
            <a:ext cx="574675" cy="704850"/>
          </a:xfrm>
          <a:prstGeom prst="rect">
            <a:avLst/>
          </a:prstGeom>
          <a:noFill/>
          <a:ln w="9525">
            <a:noFill/>
            <a:miter lim="800000"/>
            <a:headEnd/>
            <a:tailEnd/>
          </a:ln>
        </p:spPr>
      </p:pic>
    </p:spTree>
    <p:extLst>
      <p:ext uri="{BB962C8B-B14F-4D97-AF65-F5344CB8AC3E}">
        <p14:creationId xmlns:p14="http://schemas.microsoft.com/office/powerpoint/2010/main" val="176026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4"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to="" calcmode="lin" valueType="num">
                                      <p:cBhvr>
                                        <p:cTn id="24"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3"/>
          <p:cNvSpPr>
            <a:spLocks noGrp="1"/>
          </p:cNvSpPr>
          <p:nvPr>
            <p:ph type="title"/>
          </p:nvPr>
        </p:nvSpPr>
        <p:spPr/>
        <p:txBody>
          <a:bodyPr/>
          <a:lstStyle/>
          <a:p>
            <a:r>
              <a:rPr lang="ja-JP" altLang="en-US" sz="2400" dirty="0"/>
              <a:t>六本木ヒルズの回転ドア死亡事故</a:t>
            </a:r>
          </a:p>
        </p:txBody>
      </p:sp>
      <p:sp>
        <p:nvSpPr>
          <p:cNvPr id="31747" name="Rectangle 3"/>
          <p:cNvSpPr>
            <a:spLocks noGrp="1" noChangeArrowheads="1"/>
          </p:cNvSpPr>
          <p:nvPr>
            <p:ph idx="1"/>
          </p:nvPr>
        </p:nvSpPr>
        <p:spPr>
          <a:xfrm>
            <a:off x="587375" y="1052513"/>
            <a:ext cx="10878080" cy="2831544"/>
          </a:xfrm>
          <a:ln/>
        </p:spPr>
        <p:style>
          <a:lnRef idx="2">
            <a:schemeClr val="dk1"/>
          </a:lnRef>
          <a:fillRef idx="1">
            <a:schemeClr val="lt1"/>
          </a:fillRef>
          <a:effectRef idx="0">
            <a:schemeClr val="dk1"/>
          </a:effectRef>
          <a:fontRef idx="minor">
            <a:schemeClr val="dk1"/>
          </a:fontRef>
        </p:style>
        <p:txBody>
          <a:bodyPr/>
          <a:lstStyle/>
          <a:p>
            <a:pPr eaLnBrk="1" hangingPunct="1">
              <a:spcBef>
                <a:spcPts val="600"/>
              </a:spcBef>
              <a:tabLst/>
            </a:pPr>
            <a:r>
              <a:rPr lang="en-US" altLang="ja-JP" sz="2400" dirty="0"/>
              <a:t>2004</a:t>
            </a:r>
            <a:r>
              <a:rPr lang="ja-JP" altLang="en-US" sz="2400" dirty="0"/>
              <a:t>年</a:t>
            </a:r>
            <a:r>
              <a:rPr lang="en-US" altLang="ja-JP" sz="2400" dirty="0"/>
              <a:t>3</a:t>
            </a:r>
            <a:r>
              <a:rPr lang="ja-JP" altLang="en-US" sz="2400" dirty="0"/>
              <a:t>月、六本木ヒルズで、</a:t>
            </a:r>
            <a:r>
              <a:rPr lang="en-US" altLang="ja-JP" sz="2400" dirty="0"/>
              <a:t>6</a:t>
            </a:r>
            <a:r>
              <a:rPr lang="ja-JP" altLang="en-US" sz="2400" dirty="0"/>
              <a:t>歳の男の子が回転ドアに挟まれて死亡した。</a:t>
            </a:r>
          </a:p>
          <a:p>
            <a:pPr eaLnBrk="1" hangingPunct="1">
              <a:spcBef>
                <a:spcPts val="600"/>
              </a:spcBef>
              <a:tabLst/>
            </a:pPr>
            <a:r>
              <a:rPr lang="ja-JP" altLang="en-US" sz="2400" dirty="0"/>
              <a:t>六本木ヒルズは、</a:t>
            </a:r>
            <a:r>
              <a:rPr lang="en-US" altLang="ja-JP" sz="2400" dirty="0"/>
              <a:t>2003</a:t>
            </a:r>
            <a:r>
              <a:rPr lang="ja-JP" altLang="en-US" sz="2400" dirty="0"/>
              <a:t>年</a:t>
            </a:r>
            <a:r>
              <a:rPr lang="en-US" altLang="ja-JP" sz="2400" dirty="0"/>
              <a:t>4</a:t>
            </a:r>
            <a:r>
              <a:rPr lang="ja-JP" altLang="en-US" sz="2400" dirty="0"/>
              <a:t>月のオープン直後から、回転ドアでの事故が多発し、死亡事故までの一年の間に、報告されただけでも</a:t>
            </a:r>
            <a:r>
              <a:rPr lang="en-US" altLang="ja-JP" sz="2400" dirty="0">
                <a:solidFill>
                  <a:srgbClr val="FF0000"/>
                </a:solidFill>
              </a:rPr>
              <a:t>32</a:t>
            </a:r>
            <a:r>
              <a:rPr lang="ja-JP" altLang="en-US" sz="2400" dirty="0">
                <a:solidFill>
                  <a:srgbClr val="FF0000"/>
                </a:solidFill>
              </a:rPr>
              <a:t>件</a:t>
            </a:r>
            <a:r>
              <a:rPr lang="ja-JP" altLang="en-US" sz="2400" dirty="0"/>
              <a:t>もの事故があったという。</a:t>
            </a:r>
          </a:p>
          <a:p>
            <a:pPr eaLnBrk="1" hangingPunct="1">
              <a:spcBef>
                <a:spcPts val="600"/>
              </a:spcBef>
              <a:tabLst/>
            </a:pPr>
            <a:r>
              <a:rPr lang="en-US" altLang="ja-JP" sz="2400" dirty="0"/>
              <a:t>2003</a:t>
            </a:r>
            <a:r>
              <a:rPr lang="ja-JP" altLang="en-US" sz="2400" dirty="0"/>
              <a:t>年</a:t>
            </a:r>
            <a:r>
              <a:rPr lang="en-US" altLang="ja-JP" sz="2400" dirty="0"/>
              <a:t>12</a:t>
            </a:r>
            <a:r>
              <a:rPr lang="ja-JP" altLang="en-US" sz="2400" dirty="0"/>
              <a:t>月には、</a:t>
            </a:r>
            <a:r>
              <a:rPr lang="en-US" altLang="ja-JP" sz="2400" dirty="0"/>
              <a:t>6</a:t>
            </a:r>
            <a:r>
              <a:rPr lang="ja-JP" altLang="en-US" sz="2400" dirty="0"/>
              <a:t>歳の女の子が頭と右ひざをドアに挟まれ、警備員らが助け出そうとしてもドアが動かず、</a:t>
            </a:r>
            <a:r>
              <a:rPr lang="en-US" altLang="ja-JP" sz="2400" dirty="0"/>
              <a:t>4</a:t>
            </a:r>
            <a:r>
              <a:rPr lang="ja-JP" altLang="en-US" sz="2400" dirty="0"/>
              <a:t>分後にようやく救出された。その時には、女の子の黒の</a:t>
            </a:r>
            <a:br>
              <a:rPr lang="en-US" altLang="ja-JP" sz="2400" dirty="0"/>
            </a:br>
            <a:r>
              <a:rPr lang="ja-JP" altLang="en-US" sz="2400" dirty="0"/>
              <a:t>タートルネックは血まみれになり、すぐに、病院へ搬送されたが、右耳の後ろを</a:t>
            </a:r>
            <a:r>
              <a:rPr lang="en-US" altLang="ja-JP" sz="2400" dirty="0"/>
              <a:t>11</a:t>
            </a:r>
            <a:r>
              <a:rPr lang="ja-JP" altLang="en-US" sz="2400" dirty="0"/>
              <a:t>針も縫った。</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587" y="3538500"/>
            <a:ext cx="4788224" cy="2669451"/>
          </a:xfrm>
          <a:prstGeom prst="rect">
            <a:avLst/>
          </a:prstGeom>
        </p:spPr>
      </p:pic>
    </p:spTree>
    <p:custDataLst>
      <p:tags r:id="rId1"/>
    </p:custDataLst>
    <p:extLst>
      <p:ext uri="{BB962C8B-B14F-4D97-AF65-F5344CB8AC3E}">
        <p14:creationId xmlns:p14="http://schemas.microsoft.com/office/powerpoint/2010/main" val="340880120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94093-0B5B-4ADA-85B3-7D432E68C177}"/>
              </a:ext>
            </a:extLst>
          </p:cNvPr>
          <p:cNvSpPr>
            <a:spLocks noGrp="1"/>
          </p:cNvSpPr>
          <p:nvPr>
            <p:ph type="title"/>
          </p:nvPr>
        </p:nvSpPr>
        <p:spPr>
          <a:xfrm>
            <a:off x="626533" y="1"/>
            <a:ext cx="10972800" cy="898526"/>
          </a:xfrm>
        </p:spPr>
        <p:txBody>
          <a:bodyPr/>
          <a:lstStyle/>
          <a:p>
            <a:r>
              <a:rPr kumimoji="1" lang="zh-TW" altLang="en-US" sz="2400" dirty="0"/>
              <a:t>教育訓練</a:t>
            </a:r>
            <a:r>
              <a:rPr kumimoji="1" lang="ja-JP" altLang="en-US" sz="2400" dirty="0"/>
              <a:t>と</a:t>
            </a:r>
            <a:r>
              <a:rPr kumimoji="1" lang="en-US" altLang="ja-JP" sz="2400" dirty="0"/>
              <a:t>CAPA</a:t>
            </a:r>
            <a:endParaRPr kumimoji="1" lang="ja-JP" altLang="en-US" sz="3200" dirty="0"/>
          </a:p>
        </p:txBody>
      </p:sp>
      <p:sp>
        <p:nvSpPr>
          <p:cNvPr id="3" name="コンテンツ プレースホルダー 2">
            <a:extLst>
              <a:ext uri="{FF2B5EF4-FFF2-40B4-BE49-F238E27FC236}">
                <a16:creationId xmlns:a16="http://schemas.microsoft.com/office/drawing/2014/main" id="{3527BAE0-4498-4627-91FE-53D8EAD06DB5}"/>
              </a:ext>
            </a:extLst>
          </p:cNvPr>
          <p:cNvSpPr>
            <a:spLocks noGrp="1"/>
          </p:cNvSpPr>
          <p:nvPr>
            <p:ph idx="1"/>
          </p:nvPr>
        </p:nvSpPr>
        <p:spPr>
          <a:xfrm>
            <a:off x="587375" y="1057622"/>
            <a:ext cx="10880725" cy="3816429"/>
          </a:xfrm>
        </p:spPr>
        <p:style>
          <a:lnRef idx="2">
            <a:schemeClr val="dk1"/>
          </a:lnRef>
          <a:fillRef idx="1">
            <a:schemeClr val="lt1"/>
          </a:fillRef>
          <a:effectRef idx="0">
            <a:schemeClr val="dk1"/>
          </a:effectRef>
          <a:fontRef idx="minor">
            <a:schemeClr val="dk1"/>
          </a:fontRef>
        </p:style>
        <p:txBody>
          <a:bodyPr wrap="square">
            <a:spAutoFit/>
          </a:bodyPr>
          <a:lstStyle/>
          <a:p>
            <a:pPr marL="0" indent="0" algn="just" eaLnBrk="1">
              <a:spcBef>
                <a:spcPts val="400"/>
              </a:spcBef>
              <a:buNone/>
            </a:pPr>
            <a:r>
              <a:rPr kumimoji="1" lang="zh-TW" altLang="en-US" dirty="0"/>
              <a:t>第</a:t>
            </a:r>
            <a:r>
              <a:rPr kumimoji="1" lang="en-US" altLang="zh-TW" dirty="0"/>
              <a:t>19</a:t>
            </a:r>
            <a:r>
              <a:rPr kumimoji="1" lang="zh-TW" altLang="en-US" dirty="0"/>
              <a:t>条 教育訓練</a:t>
            </a:r>
            <a:endParaRPr kumimoji="1" lang="en-US" altLang="zh-TW" dirty="0"/>
          </a:p>
          <a:p>
            <a:pPr marL="0" indent="0" algn="just" eaLnBrk="1">
              <a:spcBef>
                <a:spcPts val="400"/>
              </a:spcBef>
              <a:buNone/>
            </a:pPr>
            <a:r>
              <a:rPr lang="ja-JP" altLang="ja-JP" kern="100" dirty="0">
                <a:effectLst/>
                <a:cs typeface="Times New Roman" panose="02020603050405020304" pitchFamily="18" charset="0"/>
              </a:rPr>
              <a:t>製造業者等は、あらかじめ指定した者に、手順書等に基づき、次に掲げる業務を行わせなければならない。</a:t>
            </a:r>
          </a:p>
          <a:p>
            <a:pPr marL="898525" lvl="1" indent="-454025" algn="just" eaLnBrk="1">
              <a:spcBef>
                <a:spcPts val="400"/>
              </a:spcBef>
              <a:buNone/>
            </a:pPr>
            <a:r>
              <a:rPr lang="ja-JP" altLang="ja-JP" kern="100" dirty="0">
                <a:effectLst/>
                <a:cs typeface="Times New Roman" panose="02020603050405020304" pitchFamily="18" charset="0"/>
              </a:rPr>
              <a:t>一　</a:t>
            </a:r>
            <a:r>
              <a:rPr lang="ja-JP" altLang="ja-JP" u="words" kern="100" dirty="0">
                <a:effectLst/>
                <a:cs typeface="Times New Roman" panose="02020603050405020304" pitchFamily="18" charset="0"/>
              </a:rPr>
              <a:t>製造・品質関連業務</a:t>
            </a:r>
            <a:r>
              <a:rPr lang="ja-JP" altLang="ja-JP" kern="100" dirty="0">
                <a:effectLst/>
                <a:cs typeface="Times New Roman" panose="02020603050405020304" pitchFamily="18" charset="0"/>
              </a:rPr>
              <a:t>に従事する職員に対して、製造管理</a:t>
            </a:r>
            <a:r>
              <a:rPr lang="ja-JP" altLang="en-US" kern="100" dirty="0">
                <a:effectLst/>
                <a:cs typeface="Times New Roman" panose="02020603050405020304" pitchFamily="18" charset="0"/>
              </a:rPr>
              <a:t>および</a:t>
            </a:r>
            <a:r>
              <a:rPr lang="ja-JP" altLang="ja-JP" kern="100" dirty="0">
                <a:effectLst/>
                <a:cs typeface="Times New Roman" panose="02020603050405020304" pitchFamily="18" charset="0"/>
              </a:rPr>
              <a:t>品質管理に関する必要な教育訓練を計画的に実施すること。</a:t>
            </a:r>
          </a:p>
          <a:p>
            <a:pPr marL="898525" lvl="1" indent="-454025" algn="just" eaLnBrk="1">
              <a:spcBef>
                <a:spcPts val="400"/>
              </a:spcBef>
              <a:buNone/>
            </a:pPr>
            <a:r>
              <a:rPr lang="ja-JP" altLang="ja-JP" kern="100" dirty="0">
                <a:effectLst/>
                <a:cs typeface="Times New Roman" panose="02020603050405020304" pitchFamily="18" charset="0"/>
              </a:rPr>
              <a:t>二　教育訓練の実施状況を</a:t>
            </a:r>
            <a:r>
              <a:rPr lang="ja-JP" altLang="ja-JP" u="words" kern="100" dirty="0">
                <a:solidFill>
                  <a:schemeClr val="accent1"/>
                </a:solidFill>
                <a:effectLst/>
                <a:cs typeface="Times New Roman" panose="02020603050405020304" pitchFamily="18" charset="0"/>
              </a:rPr>
              <a:t>品質保証に係る業務を担当する組織</a:t>
            </a:r>
            <a:r>
              <a:rPr lang="ja-JP" altLang="en-US" u="words" kern="100" dirty="0">
                <a:effectLst/>
                <a:cs typeface="Times New Roman" panose="02020603050405020304" pitchFamily="18" charset="0"/>
              </a:rPr>
              <a:t>および</a:t>
            </a:r>
            <a:r>
              <a:rPr lang="ja-JP" altLang="ja-JP" kern="100" dirty="0">
                <a:effectLst/>
                <a:cs typeface="Times New Roman" panose="02020603050405020304" pitchFamily="18" charset="0"/>
              </a:rPr>
              <a:t>製造管理者に対して文書により報告すること。</a:t>
            </a:r>
          </a:p>
          <a:p>
            <a:pPr marL="898525" lvl="1" indent="-454025" algn="just" eaLnBrk="1">
              <a:spcBef>
                <a:spcPts val="400"/>
              </a:spcBef>
              <a:buNone/>
            </a:pPr>
            <a:r>
              <a:rPr lang="ja-JP" altLang="ja-JP" kern="0" dirty="0">
                <a:effectLst/>
                <a:cs typeface="Times New Roman" panose="02020603050405020304" pitchFamily="18" charset="0"/>
              </a:rPr>
              <a:t>三　教育訓練の実施の記録を作成し、これを保管すること。</a:t>
            </a:r>
            <a:endParaRPr lang="ja-JP" altLang="ja-JP" kern="100" dirty="0">
              <a:effectLst/>
              <a:cs typeface="Times New Roman" panose="02020603050405020304" pitchFamily="18" charset="0"/>
            </a:endParaRPr>
          </a:p>
          <a:p>
            <a:pPr marL="898525" lvl="1" indent="-454025" algn="just" eaLnBrk="1">
              <a:spcBef>
                <a:spcPts val="400"/>
              </a:spcBef>
              <a:buNone/>
            </a:pPr>
            <a:r>
              <a:rPr lang="ja-JP" altLang="ja-JP" u="words" kern="100" dirty="0">
                <a:effectLst/>
                <a:cs typeface="Times New Roman" panose="02020603050405020304" pitchFamily="18" charset="0"/>
              </a:rPr>
              <a:t>四　</a:t>
            </a:r>
            <a:r>
              <a:rPr lang="ja-JP" altLang="ja-JP" u="words" kern="100" dirty="0">
                <a:solidFill>
                  <a:schemeClr val="accent1"/>
                </a:solidFill>
                <a:effectLst/>
                <a:cs typeface="Times New Roman" panose="02020603050405020304" pitchFamily="18" charset="0"/>
              </a:rPr>
              <a:t>教育訓練の実効性を定期的に評価</a:t>
            </a:r>
            <a:r>
              <a:rPr lang="ja-JP" altLang="ja-JP" u="words" kern="100" dirty="0">
                <a:effectLst/>
                <a:cs typeface="Times New Roman" panose="02020603050405020304" pitchFamily="18" charset="0"/>
              </a:rPr>
              <a:t>し、必要に応じて</a:t>
            </a:r>
            <a:r>
              <a:rPr lang="ja-JP" altLang="ja-JP" u="words" kern="100" dirty="0">
                <a:solidFill>
                  <a:srgbClr val="FF0000"/>
                </a:solidFill>
                <a:effectLst/>
                <a:cs typeface="Times New Roman" panose="02020603050405020304" pitchFamily="18" charset="0"/>
              </a:rPr>
              <a:t>改善</a:t>
            </a:r>
            <a:r>
              <a:rPr lang="ja-JP" altLang="ja-JP" u="words" kern="100" dirty="0">
                <a:effectLst/>
                <a:cs typeface="Times New Roman" panose="02020603050405020304" pitchFamily="18" charset="0"/>
              </a:rPr>
              <a:t>を図るとともに、その記録を作成し、これを保管すること。</a:t>
            </a:r>
            <a:endParaRPr lang="ja-JP" altLang="ja-JP" kern="100" dirty="0">
              <a:effectLst/>
              <a:cs typeface="Times New Roman" panose="02020603050405020304" pitchFamily="18" charset="0"/>
            </a:endParaRPr>
          </a:p>
        </p:txBody>
      </p:sp>
      <p:sp>
        <p:nvSpPr>
          <p:cNvPr id="4" name="正方形/長方形 3">
            <a:extLst>
              <a:ext uri="{FF2B5EF4-FFF2-40B4-BE49-F238E27FC236}">
                <a16:creationId xmlns:a16="http://schemas.microsoft.com/office/drawing/2014/main" id="{DF5A699A-2AD2-4784-9878-F40422AC75B4}"/>
              </a:ext>
            </a:extLst>
          </p:cNvPr>
          <p:cNvSpPr/>
          <p:nvPr/>
        </p:nvSpPr>
        <p:spPr>
          <a:xfrm>
            <a:off x="587375" y="5008838"/>
            <a:ext cx="10880724" cy="118494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spcBef>
                <a:spcPts val="400"/>
              </a:spcBef>
              <a:buClr>
                <a:schemeClr val="accent1"/>
              </a:buClr>
              <a:buFont typeface="Wingdings" panose="05000000000000000000" pitchFamily="2" charset="2"/>
              <a:buChar char="n"/>
            </a:pPr>
            <a:r>
              <a:rPr lang="ja-JP" altLang="en-US" sz="2200" kern="0" dirty="0"/>
              <a:t>教育訓練の実施状況を品質保証部門（</a:t>
            </a:r>
            <a:r>
              <a:rPr lang="en-US" altLang="ja-JP" sz="2200" kern="0" dirty="0"/>
              <a:t>QA</a:t>
            </a:r>
            <a:r>
              <a:rPr lang="ja-JP" altLang="en-US" sz="2200" kern="0" dirty="0"/>
              <a:t>）に定期的に報告すること。</a:t>
            </a:r>
            <a:endParaRPr lang="en-US" altLang="ja-JP" sz="2200" kern="0" dirty="0"/>
          </a:p>
          <a:p>
            <a:pPr marL="342900" indent="-342900">
              <a:spcBef>
                <a:spcPts val="400"/>
              </a:spcBef>
              <a:buClr>
                <a:schemeClr val="accent1"/>
              </a:buClr>
              <a:buFont typeface="Wingdings" panose="05000000000000000000" pitchFamily="2" charset="2"/>
              <a:buChar char="n"/>
            </a:pPr>
            <a:r>
              <a:rPr lang="ja-JP" altLang="en-US" sz="2200" kern="0" dirty="0"/>
              <a:t>教育訓練システムが有効に機能していることを確認するため、教育訓練の実効性評価が追加された。</a:t>
            </a:r>
          </a:p>
        </p:txBody>
      </p:sp>
      <p:pic>
        <p:nvPicPr>
          <p:cNvPr id="5" name="Picture 2" descr="C:\Documents and Settings\Kana\My Documents\My Pictures\Microsoft クリップ オーガナイザ\j0312656.wmf">
            <a:extLst>
              <a:ext uri="{FF2B5EF4-FFF2-40B4-BE49-F238E27FC236}">
                <a16:creationId xmlns:a16="http://schemas.microsoft.com/office/drawing/2014/main" id="{70715D1F-A7C5-4E99-AB23-C579A592E9D4}"/>
              </a:ext>
            </a:extLst>
          </p:cNvPr>
          <p:cNvPicPr>
            <a:picLocks noChangeAspect="1" noChangeArrowheads="1"/>
          </p:cNvPicPr>
          <p:nvPr/>
        </p:nvPicPr>
        <p:blipFill>
          <a:blip r:embed="rId2" cstate="print"/>
          <a:srcRect/>
          <a:stretch>
            <a:fillRect/>
          </a:stretch>
        </p:blipFill>
        <p:spPr bwMode="auto">
          <a:xfrm>
            <a:off x="10703606" y="4521626"/>
            <a:ext cx="574675" cy="704850"/>
          </a:xfrm>
          <a:prstGeom prst="rect">
            <a:avLst/>
          </a:prstGeom>
          <a:noFill/>
          <a:ln w="9525">
            <a:noFill/>
            <a:miter lim="800000"/>
            <a:headEnd/>
            <a:tailEnd/>
          </a:ln>
        </p:spPr>
      </p:pic>
    </p:spTree>
    <p:extLst>
      <p:ext uri="{BB962C8B-B14F-4D97-AF65-F5344CB8AC3E}">
        <p14:creationId xmlns:p14="http://schemas.microsoft.com/office/powerpoint/2010/main" val="25879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24"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to="" calcmode="lin" valueType="num">
                                      <p:cBhvr>
                                        <p:cTn id="24"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898" name="AutoShape 2"/>
          <p:cNvSpPr>
            <a:spLocks noChangeArrowheads="1"/>
          </p:cNvSpPr>
          <p:nvPr/>
        </p:nvSpPr>
        <p:spPr bwMode="auto">
          <a:xfrm>
            <a:off x="3956277" y="3915605"/>
            <a:ext cx="4280059" cy="492125"/>
          </a:xfrm>
          <a:prstGeom prst="roundRect">
            <a:avLst>
              <a:gd name="adj" fmla="val 16667"/>
            </a:avLst>
          </a:prstGeom>
          <a:solidFill>
            <a:schemeClr val="bg1"/>
          </a:solidFill>
          <a:ln w="9525">
            <a:solidFill>
              <a:srgbClr val="000000"/>
            </a:solidFill>
            <a:round/>
            <a:headEnd/>
            <a:tailEnd/>
          </a:ln>
          <a:effectLst>
            <a:outerShdw dist="107763" dir="2700000" algn="ctr" rotWithShape="0">
              <a:schemeClr val="tx2">
                <a:alpha val="50000"/>
              </a:schemeClr>
            </a:outerShdw>
          </a:effectLst>
        </p:spPr>
        <p:txBody>
          <a:bodyPr wrap="none" anchor="ctr"/>
          <a:lstStyle/>
          <a:p>
            <a:pPr algn="ctr">
              <a:lnSpc>
                <a:spcPct val="80000"/>
              </a:lnSpc>
              <a:spcBef>
                <a:spcPct val="0"/>
              </a:spcBef>
              <a:defRPr/>
            </a:pPr>
            <a:endParaRPr kumimoji="1" lang="ja-JP" altLang="en-US" sz="2000" b="1" dirty="0">
              <a:latin typeface="MS UI Gothic" pitchFamily="50" charset="-128"/>
            </a:endParaRPr>
          </a:p>
        </p:txBody>
      </p:sp>
      <p:sp>
        <p:nvSpPr>
          <p:cNvPr id="32771" name="Rectangle 3"/>
          <p:cNvSpPr>
            <a:spLocks noChangeArrowheads="1"/>
          </p:cNvSpPr>
          <p:nvPr/>
        </p:nvSpPr>
        <p:spPr bwMode="auto">
          <a:xfrm>
            <a:off x="4567069" y="1975374"/>
            <a:ext cx="3055705" cy="2923877"/>
          </a:xfrm>
          <a:prstGeom prst="rect">
            <a:avLst/>
          </a:prstGeom>
          <a:noFill/>
          <a:ln w="12700">
            <a:noFill/>
            <a:miter lim="800000"/>
            <a:headEnd type="none" w="sm" len="sm"/>
            <a:tailEnd type="none" w="sm" len="sm"/>
          </a:ln>
        </p:spPr>
        <p:txBody>
          <a:bodyPr wrap="square" anchor="ctr" anchorCtr="0">
            <a:spAutoFit/>
          </a:bodyPr>
          <a:lstStyle/>
          <a:p>
            <a:pPr marL="457200" indent="-457200">
              <a:spcBef>
                <a:spcPts val="0"/>
              </a:spcBef>
              <a:buFontTx/>
              <a:buAutoNum type="arabicPeriod"/>
            </a:pPr>
            <a:r>
              <a:rPr lang="ja-JP" altLang="en-US" sz="2400" dirty="0"/>
              <a:t>はじめに</a:t>
            </a:r>
            <a:endParaRPr lang="en-US" altLang="ja-JP" sz="800" dirty="0"/>
          </a:p>
          <a:p>
            <a:pPr marL="457200" indent="-457200">
              <a:spcBef>
                <a:spcPts val="0"/>
              </a:spcBef>
              <a:buFontTx/>
              <a:buAutoNum type="arabicPeriod"/>
            </a:pPr>
            <a:r>
              <a:rPr lang="en-US" altLang="ja-JP" sz="2400" dirty="0"/>
              <a:t>CAPA</a:t>
            </a:r>
            <a:r>
              <a:rPr lang="ja-JP" altLang="en-US" sz="2400" dirty="0"/>
              <a:t>とは</a:t>
            </a:r>
            <a:endParaRPr lang="en-US" altLang="ja-JP" sz="800" dirty="0"/>
          </a:p>
          <a:p>
            <a:pPr marL="457200" indent="-457200">
              <a:spcBef>
                <a:spcPts val="0"/>
              </a:spcBef>
              <a:buFontTx/>
              <a:buAutoNum type="arabicPeriod"/>
            </a:pPr>
            <a:r>
              <a:rPr lang="en-US" altLang="ja-JP" sz="2400" dirty="0"/>
              <a:t>CAPA</a:t>
            </a:r>
            <a:r>
              <a:rPr lang="ja-JP" altLang="en-US" sz="2400" dirty="0"/>
              <a:t>の要点</a:t>
            </a:r>
            <a:endParaRPr kumimoji="1" lang="en-US" altLang="ja-JP" sz="800" dirty="0"/>
          </a:p>
          <a:p>
            <a:pPr marL="457200" indent="-457200">
              <a:spcBef>
                <a:spcPts val="0"/>
              </a:spcBef>
              <a:buFontTx/>
              <a:buAutoNum type="arabicPeriod"/>
            </a:pPr>
            <a:r>
              <a:rPr lang="ja-JP" altLang="en-US" sz="2400" dirty="0"/>
              <a:t>医療機器と</a:t>
            </a:r>
            <a:r>
              <a:rPr lang="en-US" altLang="ja-JP" sz="2400" dirty="0"/>
              <a:t>CAPA</a:t>
            </a:r>
            <a:endParaRPr lang="en-US" altLang="ja-JP" sz="800" dirty="0"/>
          </a:p>
          <a:p>
            <a:pPr marL="457200" indent="-457200">
              <a:spcBef>
                <a:spcPts val="0"/>
              </a:spcBef>
              <a:buFontTx/>
              <a:buAutoNum type="arabicPeriod"/>
            </a:pPr>
            <a:r>
              <a:rPr lang="ja-JP" altLang="en-US" sz="2400" dirty="0"/>
              <a:t>医薬品と</a:t>
            </a:r>
            <a:r>
              <a:rPr lang="en-US" altLang="ja-JP" sz="2400" dirty="0"/>
              <a:t>CAPA</a:t>
            </a:r>
          </a:p>
          <a:p>
            <a:pPr marL="457200" indent="-457200">
              <a:spcBef>
                <a:spcPts val="0"/>
              </a:spcBef>
              <a:buFontTx/>
              <a:buAutoNum type="arabicPeriod"/>
            </a:pPr>
            <a:endParaRPr lang="en-US" altLang="ja-JP" sz="800" dirty="0"/>
          </a:p>
          <a:p>
            <a:pPr marL="457200" indent="-457200">
              <a:spcBef>
                <a:spcPts val="0"/>
              </a:spcBef>
              <a:buFontTx/>
              <a:buAutoNum type="arabicPeriod"/>
            </a:pPr>
            <a:r>
              <a:rPr lang="ja-JP" altLang="en-US" sz="2400" dirty="0"/>
              <a:t>根本的原因の究明</a:t>
            </a:r>
            <a:endParaRPr lang="en-US" altLang="ja-JP" sz="2400" dirty="0"/>
          </a:p>
          <a:p>
            <a:pPr marL="457200" indent="-457200">
              <a:spcBef>
                <a:spcPts val="0"/>
              </a:spcBef>
              <a:buFontTx/>
              <a:buAutoNum type="arabicPeriod"/>
            </a:pPr>
            <a:endParaRPr lang="en-US" altLang="ja-JP" sz="800" dirty="0"/>
          </a:p>
          <a:p>
            <a:pPr marL="457200" indent="-457200">
              <a:spcBef>
                <a:spcPts val="0"/>
              </a:spcBef>
              <a:buFontTx/>
              <a:buAutoNum type="arabicPeriod"/>
            </a:pPr>
            <a:r>
              <a:rPr lang="ja-JP" altLang="en-US" sz="2400" dirty="0"/>
              <a:t>品質監査と</a:t>
            </a:r>
            <a:r>
              <a:rPr lang="en-US" altLang="ja-JP" sz="2400" dirty="0"/>
              <a:t>CAPA</a:t>
            </a:r>
            <a:endParaRPr lang="en-US" altLang="ja-JP" sz="800" dirty="0"/>
          </a:p>
        </p:txBody>
      </p:sp>
      <p:sp>
        <p:nvSpPr>
          <p:cNvPr id="32772" name="Rectangle 4"/>
          <p:cNvSpPr>
            <a:spLocks noGrp="1" noChangeArrowheads="1"/>
          </p:cNvSpPr>
          <p:nvPr>
            <p:ph type="title" idx="4294967295"/>
          </p:nvPr>
        </p:nvSpPr>
        <p:spPr/>
        <p:txBody>
          <a:bodyPr/>
          <a:lstStyle/>
          <a:p>
            <a:r>
              <a:rPr kumimoji="1" lang="en-US" altLang="ja-JP" dirty="0">
                <a:solidFill>
                  <a:schemeClr val="tx2"/>
                </a:solidFill>
              </a:rPr>
              <a:t>Table of contents</a:t>
            </a:r>
            <a:endParaRPr kumimoji="1" lang="ja-JP" altLang="en-US" dirty="0">
              <a:solidFill>
                <a:schemeClr val="tx2"/>
              </a:solidFill>
            </a:endParaRPr>
          </a:p>
        </p:txBody>
      </p:sp>
    </p:spTree>
    <p:extLst>
      <p:ext uri="{BB962C8B-B14F-4D97-AF65-F5344CB8AC3E}">
        <p14:creationId xmlns:p14="http://schemas.microsoft.com/office/powerpoint/2010/main" val="380337595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3"/>
          <p:cNvSpPr>
            <a:spLocks noGrp="1"/>
          </p:cNvSpPr>
          <p:nvPr>
            <p:ph type="title"/>
          </p:nvPr>
        </p:nvSpPr>
        <p:spPr/>
        <p:txBody>
          <a:bodyPr/>
          <a:lstStyle/>
          <a:p>
            <a:pPr marL="298450" indent="-285750" eaLnBrk="1" hangingPunct="1"/>
            <a:r>
              <a:rPr lang="ja-JP" altLang="en-US" sz="2400" dirty="0"/>
              <a:t>原因の究明と再発防止が最重要</a:t>
            </a:r>
            <a:endParaRPr lang="en-US" altLang="ja-JP" sz="2400" dirty="0"/>
          </a:p>
        </p:txBody>
      </p:sp>
      <p:pic>
        <p:nvPicPr>
          <p:cNvPr id="2" name="コンテンツ プレースホルダー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3900" y="4424363"/>
            <a:ext cx="1866900" cy="1514475"/>
          </a:xfrm>
          <a:ln/>
        </p:spPr>
        <p:style>
          <a:lnRef idx="2">
            <a:schemeClr val="dk1"/>
          </a:lnRef>
          <a:fillRef idx="1">
            <a:schemeClr val="lt1"/>
          </a:fillRef>
          <a:effectRef idx="0">
            <a:schemeClr val="dk1"/>
          </a:effectRef>
          <a:fontRef idx="minor">
            <a:schemeClr val="dk1"/>
          </a:fontRef>
        </p:style>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162" y="3866231"/>
            <a:ext cx="1971675" cy="2314575"/>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0043" y="4305300"/>
            <a:ext cx="2609850" cy="1752600"/>
          </a:xfrm>
          <a:prstGeom prst="rect">
            <a:avLst/>
          </a:prstGeom>
        </p:spPr>
      </p:pic>
      <p:sp>
        <p:nvSpPr>
          <p:cNvPr id="7" name="Rectangle 3"/>
          <p:cNvSpPr txBox="1">
            <a:spLocks noChangeArrowheads="1"/>
          </p:cNvSpPr>
          <p:nvPr/>
        </p:nvSpPr>
        <p:spPr bwMode="auto">
          <a:xfrm>
            <a:off x="587375" y="1052513"/>
            <a:ext cx="10880725" cy="2973122"/>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12700" indent="0" eaLnBrk="1" hangingPunct="1">
              <a:spcBef>
                <a:spcPts val="600"/>
              </a:spcBef>
              <a:buClrTx/>
              <a:buNone/>
              <a:tabLst/>
            </a:pPr>
            <a:r>
              <a:rPr lang="ja-JP" altLang="en-US" sz="2400" dirty="0"/>
              <a:t>日航ジャンボ機墜落事故</a:t>
            </a:r>
            <a:endParaRPr lang="en-US" altLang="ja-JP" sz="2400" dirty="0"/>
          </a:p>
          <a:p>
            <a:pPr marL="355600" indent="-342900" eaLnBrk="1" hangingPunct="1">
              <a:spcBef>
                <a:spcPts val="600"/>
              </a:spcBef>
              <a:tabLst/>
            </a:pPr>
            <a:r>
              <a:rPr lang="en-US" altLang="ja-JP" sz="2400" kern="0" dirty="0">
                <a:ea typeface="MS UI Gothic" panose="020B0600070205080204" pitchFamily="50" charset="-128"/>
              </a:rPr>
              <a:t>1985</a:t>
            </a:r>
            <a:r>
              <a:rPr lang="ja-JP" altLang="en-US" sz="2400" kern="0" dirty="0">
                <a:ea typeface="MS UI Gothic" panose="020B0600070205080204" pitchFamily="50" charset="-128"/>
              </a:rPr>
              <a:t>年（昭和</a:t>
            </a:r>
            <a:r>
              <a:rPr lang="en-US" altLang="ja-JP" sz="2400" kern="0" dirty="0">
                <a:ea typeface="MS UI Gothic" panose="020B0600070205080204" pitchFamily="50" charset="-128"/>
              </a:rPr>
              <a:t>60</a:t>
            </a:r>
            <a:r>
              <a:rPr lang="ja-JP" altLang="en-US" sz="2400" kern="0" dirty="0">
                <a:ea typeface="MS UI Gothic" panose="020B0600070205080204" pitchFamily="50" charset="-128"/>
              </a:rPr>
              <a:t>年）</a:t>
            </a:r>
            <a:r>
              <a:rPr lang="en-US" altLang="ja-JP" sz="2400" kern="0" dirty="0">
                <a:ea typeface="MS UI Gothic" panose="020B0600070205080204" pitchFamily="50" charset="-128"/>
              </a:rPr>
              <a:t>8</a:t>
            </a:r>
            <a:r>
              <a:rPr lang="ja-JP" altLang="en-US" sz="2400" kern="0" dirty="0">
                <a:ea typeface="MS UI Gothic" panose="020B0600070205080204" pitchFamily="50" charset="-128"/>
              </a:rPr>
              <a:t>月</a:t>
            </a:r>
            <a:r>
              <a:rPr lang="en-US" altLang="ja-JP" sz="2400" kern="0" dirty="0">
                <a:ea typeface="MS UI Gothic" panose="020B0600070205080204" pitchFamily="50" charset="-128"/>
              </a:rPr>
              <a:t>12</a:t>
            </a:r>
            <a:r>
              <a:rPr lang="ja-JP" altLang="en-US" sz="2400" kern="0" dirty="0">
                <a:ea typeface="MS UI Gothic" panose="020B0600070205080204" pitchFamily="50" charset="-128"/>
              </a:rPr>
              <a:t>日に発生。</a:t>
            </a:r>
            <a:endParaRPr lang="en-US" altLang="ja-JP" sz="2400" kern="0" dirty="0">
              <a:ea typeface="MS UI Gothic" panose="020B0600070205080204" pitchFamily="50" charset="-128"/>
            </a:endParaRPr>
          </a:p>
          <a:p>
            <a:pPr marL="355600" indent="-342900" eaLnBrk="1" hangingPunct="1">
              <a:spcBef>
                <a:spcPts val="600"/>
              </a:spcBef>
              <a:tabLst/>
            </a:pPr>
            <a:r>
              <a:rPr lang="ja-JP" altLang="en-US" sz="2400" kern="0" dirty="0">
                <a:ea typeface="MS UI Gothic" panose="020B0600070205080204" pitchFamily="50" charset="-128"/>
              </a:rPr>
              <a:t>日本航空</a:t>
            </a:r>
            <a:r>
              <a:rPr lang="en-US" altLang="ja-JP" sz="2400" kern="0" dirty="0">
                <a:ea typeface="MS UI Gothic" panose="020B0600070205080204" pitchFamily="50" charset="-128"/>
              </a:rPr>
              <a:t>123</a:t>
            </a:r>
            <a:r>
              <a:rPr lang="ja-JP" altLang="en-US" sz="2400" kern="0" dirty="0">
                <a:ea typeface="MS UI Gothic" panose="020B0600070205080204" pitchFamily="50" charset="-128"/>
              </a:rPr>
              <a:t>便ボーイング</a:t>
            </a:r>
            <a:r>
              <a:rPr lang="en-US" altLang="ja-JP" sz="2400" kern="0" dirty="0">
                <a:ea typeface="MS UI Gothic" panose="020B0600070205080204" pitchFamily="50" charset="-128"/>
              </a:rPr>
              <a:t>747SR100</a:t>
            </a:r>
            <a:r>
              <a:rPr lang="ja-JP" altLang="en-US" sz="2400" kern="0" dirty="0">
                <a:ea typeface="MS UI Gothic" panose="020B0600070205080204" pitchFamily="50" charset="-128"/>
              </a:rPr>
              <a:t>型機 （</a:t>
            </a:r>
            <a:r>
              <a:rPr lang="en-US" altLang="ja-JP" sz="2400" kern="0" dirty="0">
                <a:ea typeface="MS UI Gothic" panose="020B0600070205080204" pitchFamily="50" charset="-128"/>
              </a:rPr>
              <a:t>JA8119</a:t>
            </a:r>
            <a:r>
              <a:rPr lang="ja-JP" altLang="en-US" sz="2400" kern="0" dirty="0">
                <a:ea typeface="MS UI Gothic" panose="020B0600070205080204" pitchFamily="50" charset="-128"/>
              </a:rPr>
              <a:t>）</a:t>
            </a:r>
            <a:r>
              <a:rPr lang="en-US" altLang="ja-JP" sz="2400" kern="0" dirty="0">
                <a:ea typeface="MS UI Gothic" panose="020B0600070205080204" pitchFamily="50" charset="-128"/>
              </a:rPr>
              <a:t> </a:t>
            </a:r>
            <a:r>
              <a:rPr lang="ja-JP" altLang="en-US" sz="2400" kern="0" dirty="0">
                <a:ea typeface="MS UI Gothic" panose="020B0600070205080204" pitchFamily="50" charset="-128"/>
              </a:rPr>
              <a:t>羽田空港</a:t>
            </a:r>
            <a:r>
              <a:rPr lang="en-US" altLang="ja-JP" sz="2400" kern="0" dirty="0">
                <a:ea typeface="MS UI Gothic" panose="020B0600070205080204" pitchFamily="50" charset="-128"/>
              </a:rPr>
              <a:t>18:00</a:t>
            </a:r>
            <a:r>
              <a:rPr lang="ja-JP" altLang="en-US" sz="2400" kern="0" dirty="0">
                <a:ea typeface="MS UI Gothic" panose="020B0600070205080204" pitchFamily="50" charset="-128"/>
              </a:rPr>
              <a:t>発 伊丹空港行が、離陸</a:t>
            </a:r>
            <a:r>
              <a:rPr lang="en-US" altLang="ja-JP" sz="2400" kern="0" dirty="0">
                <a:ea typeface="MS UI Gothic" panose="020B0600070205080204" pitchFamily="50" charset="-128"/>
              </a:rPr>
              <a:t>12</a:t>
            </a:r>
            <a:r>
              <a:rPr lang="ja-JP" altLang="en-US" sz="2400" kern="0" dirty="0">
                <a:ea typeface="MS UI Gothic" panose="020B0600070205080204" pitchFamily="50" charset="-128"/>
              </a:rPr>
              <a:t>分後から</a:t>
            </a:r>
            <a:r>
              <a:rPr lang="en-US" altLang="ja-JP" sz="2400" kern="0" dirty="0">
                <a:ea typeface="MS UI Gothic" panose="020B0600070205080204" pitchFamily="50" charset="-128"/>
              </a:rPr>
              <a:t>32</a:t>
            </a:r>
            <a:r>
              <a:rPr lang="ja-JP" altLang="en-US" sz="2400" kern="0" dirty="0">
                <a:ea typeface="MS UI Gothic" panose="020B0600070205080204" pitchFamily="50" charset="-128"/>
              </a:rPr>
              <a:t>分間の迷走飛行の末、群馬県多野郡上野村の山中に墜落した。</a:t>
            </a:r>
            <a:endParaRPr lang="en-US" altLang="ja-JP" sz="2400" kern="0" dirty="0">
              <a:ea typeface="MS UI Gothic" panose="020B0600070205080204" pitchFamily="50" charset="-128"/>
            </a:endParaRPr>
          </a:p>
          <a:p>
            <a:pPr marL="355600" indent="-342900" eaLnBrk="1" hangingPunct="1">
              <a:spcBef>
                <a:spcPts val="600"/>
              </a:spcBef>
              <a:tabLst/>
            </a:pPr>
            <a:r>
              <a:rPr lang="ja-JP" altLang="en-US" sz="2400" kern="0" dirty="0">
                <a:ea typeface="MS UI Gothic" panose="020B0600070205080204" pitchFamily="50" charset="-128"/>
              </a:rPr>
              <a:t>搭乗員</a:t>
            </a:r>
            <a:r>
              <a:rPr lang="en-US" altLang="ja-JP" sz="2400" kern="0" dirty="0">
                <a:ea typeface="MS UI Gothic" panose="020B0600070205080204" pitchFamily="50" charset="-128"/>
              </a:rPr>
              <a:t>524</a:t>
            </a:r>
            <a:r>
              <a:rPr lang="ja-JP" altLang="en-US" sz="2400" kern="0" dirty="0">
                <a:ea typeface="MS UI Gothic" panose="020B0600070205080204" pitchFamily="50" charset="-128"/>
              </a:rPr>
              <a:t>名中</a:t>
            </a:r>
            <a:r>
              <a:rPr lang="en-US" altLang="ja-JP" sz="2400" kern="0" dirty="0">
                <a:ea typeface="MS UI Gothic" panose="020B0600070205080204" pitchFamily="50" charset="-128"/>
              </a:rPr>
              <a:t>520</a:t>
            </a:r>
            <a:r>
              <a:rPr lang="ja-JP" altLang="en-US" sz="2400" kern="0" dirty="0">
                <a:ea typeface="MS UI Gothic" panose="020B0600070205080204" pitchFamily="50" charset="-128"/>
              </a:rPr>
              <a:t>名が死亡した。</a:t>
            </a:r>
            <a:endParaRPr lang="en-US" altLang="ja-JP" sz="2400" kern="0" dirty="0">
              <a:ea typeface="MS UI Gothic" panose="020B0600070205080204" pitchFamily="50" charset="-128"/>
            </a:endParaRPr>
          </a:p>
          <a:p>
            <a:pPr marL="355600" indent="-342900" eaLnBrk="1" hangingPunct="1">
              <a:spcBef>
                <a:spcPts val="600"/>
              </a:spcBef>
              <a:tabLst/>
            </a:pPr>
            <a:r>
              <a:rPr lang="ja-JP" altLang="en-US" sz="2400" kern="0" dirty="0">
                <a:ea typeface="MS UI Gothic" panose="020B0600070205080204" pitchFamily="50" charset="-128"/>
              </a:rPr>
              <a:t>旅客機の単独事故としては、世界でも最大の犠牲者数を出した事故である。</a:t>
            </a:r>
          </a:p>
        </p:txBody>
      </p:sp>
    </p:spTree>
    <p:extLst>
      <p:ext uri="{BB962C8B-B14F-4D97-AF65-F5344CB8AC3E}">
        <p14:creationId xmlns:p14="http://schemas.microsoft.com/office/powerpoint/2010/main" val="279918651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是正処置の考え方と実施</a:t>
            </a:r>
          </a:p>
        </p:txBody>
      </p:sp>
      <p:sp>
        <p:nvSpPr>
          <p:cNvPr id="3" name="コンテンツ プレースホルダー 2"/>
          <p:cNvSpPr>
            <a:spLocks noGrp="1"/>
          </p:cNvSpPr>
          <p:nvPr>
            <p:ph idx="1"/>
          </p:nvPr>
        </p:nvSpPr>
        <p:spPr>
          <a:xfrm>
            <a:off x="587375" y="1052513"/>
            <a:ext cx="10880724" cy="4893647"/>
          </a:xfrm>
        </p:spPr>
        <p:style>
          <a:lnRef idx="2">
            <a:schemeClr val="dk1"/>
          </a:lnRef>
          <a:fillRef idx="1">
            <a:schemeClr val="lt1"/>
          </a:fillRef>
          <a:effectRef idx="0">
            <a:schemeClr val="dk1"/>
          </a:effectRef>
          <a:fontRef idx="minor">
            <a:schemeClr val="dk1"/>
          </a:fontRef>
        </p:style>
        <p:txBody>
          <a:bodyPr/>
          <a:lstStyle/>
          <a:p>
            <a:r>
              <a:rPr kumimoji="1" lang="ja-JP" altLang="en-US" sz="2400" dirty="0"/>
              <a:t>是正処置は、</a:t>
            </a:r>
            <a:r>
              <a:rPr kumimoji="1" lang="ja-JP" altLang="en-US" sz="2400" dirty="0">
                <a:solidFill>
                  <a:schemeClr val="accent1"/>
                </a:solidFill>
              </a:rPr>
              <a:t>個人的なものや製品単独なもの</a:t>
            </a:r>
            <a:r>
              <a:rPr kumimoji="1" lang="ja-JP" altLang="en-US" sz="2400" dirty="0"/>
              <a:t>に終わってしまっては、また再発するおそれがある。</a:t>
            </a:r>
          </a:p>
          <a:p>
            <a:r>
              <a:rPr kumimoji="1" lang="ja-JP" altLang="en-US" sz="2400" dirty="0"/>
              <a:t>組織のノウハウとして</a:t>
            </a:r>
            <a:r>
              <a:rPr kumimoji="1" lang="ja-JP" altLang="en-US" sz="2400" dirty="0">
                <a:solidFill>
                  <a:srgbClr val="FF0000"/>
                </a:solidFill>
              </a:rPr>
              <a:t>システムに組み込む</a:t>
            </a:r>
            <a:r>
              <a:rPr kumimoji="1" lang="ja-JP" altLang="en-US" sz="2400" dirty="0"/>
              <a:t>ことによって、再発防止がなされる。</a:t>
            </a:r>
            <a:endParaRPr kumimoji="1" lang="en-US" altLang="ja-JP" sz="2400" dirty="0"/>
          </a:p>
          <a:p>
            <a:pPr eaLnBrk="1"/>
            <a:r>
              <a:rPr kumimoji="1" lang="ja-JP" altLang="en-US" sz="2400" dirty="0"/>
              <a:t>例えば、ある担当者がよく理解して確実に行うという是正であれば、その時点では再発防止となっても、</a:t>
            </a:r>
            <a:r>
              <a:rPr kumimoji="1" lang="ja-JP" altLang="en-US" sz="2400" dirty="0">
                <a:solidFill>
                  <a:srgbClr val="FF0000"/>
                </a:solidFill>
              </a:rPr>
              <a:t>要員が代われば再発する</a:t>
            </a:r>
            <a:r>
              <a:rPr kumimoji="1" lang="ja-JP" altLang="en-US" sz="2400" dirty="0"/>
              <a:t>かも知れない。</a:t>
            </a:r>
            <a:endParaRPr kumimoji="1" lang="en-US" altLang="ja-JP" sz="2400" dirty="0"/>
          </a:p>
          <a:p>
            <a:r>
              <a:rPr kumimoji="1" lang="ja-JP" altLang="en-US" sz="2400" dirty="0"/>
              <a:t>ある製品で生じた問題を会議で発表し、水平展開を図り再発防止としても、しばらくすると再発するかも知れない。</a:t>
            </a:r>
            <a:endParaRPr kumimoji="1" lang="en-US" altLang="ja-JP" sz="2400" dirty="0"/>
          </a:p>
          <a:p>
            <a:r>
              <a:rPr kumimoji="1" lang="ja-JP" altLang="en-US" sz="2400" dirty="0"/>
              <a:t>再発しないようにチェックがなされる</a:t>
            </a:r>
            <a:r>
              <a:rPr kumimoji="1" lang="ja-JP" altLang="en-US" sz="2400" dirty="0">
                <a:solidFill>
                  <a:srgbClr val="FF0000"/>
                </a:solidFill>
              </a:rPr>
              <a:t>仕組み（システム）をつくる</a:t>
            </a:r>
            <a:r>
              <a:rPr kumimoji="1" lang="ja-JP" altLang="en-US" sz="2400" dirty="0"/>
              <a:t>こと、ノウハウとして活用できるデータベース化すること、などが必要となる。</a:t>
            </a:r>
          </a:p>
          <a:p>
            <a:r>
              <a:rPr kumimoji="1" lang="ja-JP" altLang="en-US" sz="2400" dirty="0"/>
              <a:t>是正処置と予防処置は「どの視点から見るか」によってどちらにもなりうる。ある人が間違ってしまった不適合を、他の人が情報として活用すれば、会社としては是正処置ととらえられるし、その人にとっては予防処置としてとらえられる。</a:t>
            </a:r>
          </a:p>
        </p:txBody>
      </p:sp>
    </p:spTree>
    <p:extLst>
      <p:ext uri="{BB962C8B-B14F-4D97-AF65-F5344CB8AC3E}">
        <p14:creationId xmlns:p14="http://schemas.microsoft.com/office/powerpoint/2010/main" val="2931242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是正処置の考え方と実施</a:t>
            </a:r>
          </a:p>
        </p:txBody>
      </p:sp>
      <p:sp>
        <p:nvSpPr>
          <p:cNvPr id="3" name="コンテンツ プレースホルダー 2"/>
          <p:cNvSpPr>
            <a:spLocks noGrp="1"/>
          </p:cNvSpPr>
          <p:nvPr>
            <p:ph idx="1"/>
          </p:nvPr>
        </p:nvSpPr>
        <p:spPr>
          <a:xfrm>
            <a:off x="587375" y="1052513"/>
            <a:ext cx="10880724" cy="4967514"/>
          </a:xfrm>
        </p:spPr>
        <p:style>
          <a:lnRef idx="2">
            <a:schemeClr val="dk1"/>
          </a:lnRef>
          <a:fillRef idx="1">
            <a:schemeClr val="lt1"/>
          </a:fillRef>
          <a:effectRef idx="0">
            <a:schemeClr val="dk1"/>
          </a:effectRef>
          <a:fontRef idx="minor">
            <a:schemeClr val="dk1"/>
          </a:fontRef>
        </p:style>
        <p:txBody>
          <a:bodyPr/>
          <a:lstStyle/>
          <a:p>
            <a:r>
              <a:rPr kumimoji="1" lang="ja-JP" altLang="en-US" sz="2400" dirty="0"/>
              <a:t>重要なことは、顧客苦情、不適合、ミス、ロスなどを未然に防ぐように、</a:t>
            </a:r>
            <a:r>
              <a:rPr kumimoji="1" lang="ja-JP" altLang="en-US" sz="2400" dirty="0">
                <a:solidFill>
                  <a:srgbClr val="FF0000"/>
                </a:solidFill>
              </a:rPr>
              <a:t>確実に仕組み（システム）に組み込む</a:t>
            </a:r>
            <a:r>
              <a:rPr kumimoji="1" lang="ja-JP" altLang="en-US" sz="2400" dirty="0"/>
              <a:t>方法を構築すること。</a:t>
            </a:r>
            <a:endParaRPr kumimoji="1" lang="en-US" altLang="ja-JP" sz="2400" dirty="0"/>
          </a:p>
          <a:p>
            <a:r>
              <a:rPr kumimoji="1" lang="ja-JP" altLang="en-US" sz="2400" dirty="0"/>
              <a:t>なぜこのような事態を引き起こすようになったのか、その“</a:t>
            </a:r>
            <a:r>
              <a:rPr kumimoji="1" lang="ja-JP" altLang="en-US" sz="2400" dirty="0">
                <a:solidFill>
                  <a:srgbClr val="FF0000"/>
                </a:solidFill>
              </a:rPr>
              <a:t>なぜ</a:t>
            </a:r>
            <a:r>
              <a:rPr kumimoji="1" lang="ja-JP" altLang="en-US" sz="2400" dirty="0"/>
              <a:t>”を見極める必要がある。</a:t>
            </a:r>
          </a:p>
          <a:p>
            <a:r>
              <a:rPr kumimoji="1" lang="ja-JP" altLang="en-US" sz="2400" dirty="0"/>
              <a:t>根本的原因として、</a:t>
            </a:r>
            <a:r>
              <a:rPr kumimoji="1" lang="ja-JP" altLang="en-US" sz="2400" dirty="0">
                <a:solidFill>
                  <a:srgbClr val="FF0000"/>
                </a:solidFill>
              </a:rPr>
              <a:t>システム（仕組み）的な欠陥・弱点・不備・矛盾・曖昧さを追求すること</a:t>
            </a:r>
            <a:r>
              <a:rPr kumimoji="1" lang="ja-JP" altLang="en-US" sz="2400" dirty="0"/>
              <a:t>。</a:t>
            </a:r>
            <a:endParaRPr kumimoji="1" lang="en-US" altLang="ja-JP" sz="2400" dirty="0"/>
          </a:p>
          <a:p>
            <a:r>
              <a:rPr kumimoji="1" lang="ja-JP" altLang="en-US" sz="2400" dirty="0"/>
              <a:t>是正処置（再発防止）の核心は、システム（仕組み）的な欠陥・弱点・不備・矛盾・曖昧さに対して対処すること。</a:t>
            </a:r>
          </a:p>
          <a:p>
            <a:r>
              <a:rPr kumimoji="1" lang="ja-JP" altLang="en-US" sz="2400" dirty="0"/>
              <a:t>人の規律・注意力・自覚などの人為的要素を是正処置とすると、いずれ再発する。</a:t>
            </a:r>
            <a:endParaRPr kumimoji="1" lang="en-US" altLang="ja-JP" sz="2400" dirty="0"/>
          </a:p>
          <a:p>
            <a:pPr lvl="1"/>
            <a:r>
              <a:rPr kumimoji="1" lang="ja-JP" altLang="en-US" sz="2400" dirty="0"/>
              <a:t>人間の本質は怠惰・怠慢である。規律や注意力に依存するシステムはいつまでも同じクオリティを持続できず、どこかで誰か（本人も含めて）が同じような問題を再発させる。</a:t>
            </a:r>
          </a:p>
          <a:p>
            <a:pPr lvl="1"/>
            <a:r>
              <a:rPr kumimoji="1" lang="ja-JP" altLang="en-US" sz="2400" dirty="0">
                <a:solidFill>
                  <a:srgbClr val="FF0000"/>
                </a:solidFill>
              </a:rPr>
              <a:t>“教育訓練を徹底させた”などという是正処置はあり得ない</a:t>
            </a:r>
            <a:r>
              <a:rPr kumimoji="1" lang="ja-JP" altLang="en-US" sz="2400" dirty="0"/>
              <a:t>。</a:t>
            </a:r>
          </a:p>
        </p:txBody>
      </p:sp>
    </p:spTree>
    <p:extLst>
      <p:ext uri="{BB962C8B-B14F-4D97-AF65-F5344CB8AC3E}">
        <p14:creationId xmlns:p14="http://schemas.microsoft.com/office/powerpoint/2010/main" val="27440550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周知徹底、教育訓練は是正処置にはならない</a:t>
            </a:r>
          </a:p>
        </p:txBody>
      </p:sp>
      <p:pic>
        <p:nvPicPr>
          <p:cNvPr id="4" name="Picture 4" descr="C:\Users\koichi\AppData\Local\Microsoft\Windows\Temporary Internet Files\Content.IE5\MZNLLZPP\MC90043395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8" y="1727184"/>
            <a:ext cx="18938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四角形吹き出し 4"/>
          <p:cNvSpPr>
            <a:spLocks noChangeArrowheads="1"/>
          </p:cNvSpPr>
          <p:nvPr/>
        </p:nvSpPr>
        <p:spPr bwMode="auto">
          <a:xfrm>
            <a:off x="4360864" y="1527136"/>
            <a:ext cx="2784475" cy="1057299"/>
          </a:xfrm>
          <a:prstGeom prst="wedgeRectCallout">
            <a:avLst>
              <a:gd name="adj1" fmla="val -71413"/>
              <a:gd name="adj2" fmla="val 13304"/>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lIns="0" tIns="0" rIns="0" bIns="0" anchor="ctr"/>
          <a:lstStyle>
            <a:lvl1pPr marL="176213"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t>このような事故が二度と起きないよう、安全管理を徹底させます。</a:t>
            </a:r>
            <a:endParaRPr lang="ja-JP" altLang="en-US" sz="2000" dirty="0">
              <a:ea typeface="MS UI Gothic" panose="020B0600070205080204" pitchFamily="50" charset="-128"/>
            </a:endParaRPr>
          </a:p>
        </p:txBody>
      </p:sp>
      <p:pic>
        <p:nvPicPr>
          <p:cNvPr id="6" name="Picture 5" descr="C:\Users\koichi\AppData\Local\Microsoft\Windows\Temporary Internet Files\Content.IE5\3SBMY9TC\MC90043395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7357" y="4398850"/>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四角形吹き出し 6"/>
          <p:cNvSpPr>
            <a:spLocks noChangeArrowheads="1"/>
          </p:cNvSpPr>
          <p:nvPr/>
        </p:nvSpPr>
        <p:spPr bwMode="auto">
          <a:xfrm>
            <a:off x="5468939" y="3831771"/>
            <a:ext cx="2784475" cy="1125994"/>
          </a:xfrm>
          <a:prstGeom prst="wedgeRectCallout">
            <a:avLst>
              <a:gd name="adj1" fmla="val 59106"/>
              <a:gd name="adj2" fmla="val 32514"/>
            </a:avLst>
          </a:prstGeom>
          <a:solidFill>
            <a:schemeClr val="bg1"/>
          </a:solidFill>
          <a:ln w="9525" algn="ctr">
            <a:solidFill>
              <a:schemeClr val="tx1"/>
            </a:solidFill>
            <a:miter lim="800000"/>
            <a:headEnd/>
            <a:tailEnd/>
          </a:ln>
          <a:effectLst>
            <a:outerShdw dist="107763" dir="2700000" algn="ctr" rotWithShape="0">
              <a:schemeClr val="bg2">
                <a:alpha val="50000"/>
              </a:schemeClr>
            </a:outerShdw>
          </a:effectLst>
        </p:spPr>
        <p:txBody>
          <a:bodyPr lIns="0" tIns="0" rIns="0" bIns="0" anchor="ctr"/>
          <a:lstStyle>
            <a:lvl1pPr marL="176213"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1pPr>
            <a:lvl2pPr marL="742950" indent="-285750"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2pPr>
            <a:lvl3pPr marL="1143000" indent="-228600"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3pPr>
            <a:lvl4pPr marL="1600200" indent="-228600"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4pPr>
            <a:lvl5pPr marL="2057400" indent="-228600" eaLnBrk="0" hangingPunct="0">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449263" algn="l"/>
                <a:tab pos="541338" algn="l"/>
              </a:tabLst>
              <a:defRPr kumimoji="1" sz="12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ea typeface="MS UI Gothic" panose="020B0600070205080204" pitchFamily="50" charset="-128"/>
              </a:rPr>
              <a:t>こういうことがないようなシステムに直して、再発防止を徹底していきます。</a:t>
            </a:r>
          </a:p>
        </p:txBody>
      </p:sp>
      <p:sp>
        <p:nvSpPr>
          <p:cNvPr id="9" name="正方形/長方形 8"/>
          <p:cNvSpPr/>
          <p:nvPr/>
        </p:nvSpPr>
        <p:spPr>
          <a:xfrm>
            <a:off x="7031215" y="1344918"/>
            <a:ext cx="1415772" cy="1569660"/>
          </a:xfrm>
          <a:prstGeom prst="rect">
            <a:avLst/>
          </a:prstGeom>
        </p:spPr>
        <p:txBody>
          <a:bodyPr wrap="none">
            <a:spAutoFit/>
          </a:bodyPr>
          <a:lstStyle/>
          <a:p>
            <a:r>
              <a:rPr lang="en-US" altLang="ja-JP" sz="9600" dirty="0">
                <a:solidFill>
                  <a:srgbClr val="FF0000"/>
                </a:solidFill>
              </a:rPr>
              <a:t>×</a:t>
            </a:r>
            <a:endParaRPr lang="ja-JP" altLang="en-US" sz="9600" dirty="0">
              <a:solidFill>
                <a:srgbClr val="FF0000"/>
              </a:solidFill>
            </a:endParaRPr>
          </a:p>
        </p:txBody>
      </p:sp>
      <p:sp>
        <p:nvSpPr>
          <p:cNvPr id="10" name="正方形/長方形 9"/>
          <p:cNvSpPr/>
          <p:nvPr/>
        </p:nvSpPr>
        <p:spPr>
          <a:xfrm>
            <a:off x="4036223" y="4070294"/>
            <a:ext cx="1415772" cy="1569660"/>
          </a:xfrm>
          <a:prstGeom prst="rect">
            <a:avLst/>
          </a:prstGeom>
        </p:spPr>
        <p:txBody>
          <a:bodyPr wrap="none">
            <a:spAutoFit/>
          </a:bodyPr>
          <a:lstStyle/>
          <a:p>
            <a:r>
              <a:rPr lang="ja-JP" altLang="en-US" sz="9600" dirty="0">
                <a:solidFill>
                  <a:srgbClr val="FF0000"/>
                </a:solidFill>
              </a:rPr>
              <a:t>○</a:t>
            </a:r>
          </a:p>
        </p:txBody>
      </p:sp>
    </p:spTree>
    <p:custDataLst>
      <p:tags r:id="rId1"/>
    </p:custDataLst>
    <p:extLst>
      <p:ext uri="{BB962C8B-B14F-4D97-AF65-F5344CB8AC3E}">
        <p14:creationId xmlns:p14="http://schemas.microsoft.com/office/powerpoint/2010/main" val="5195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bwMode="auto">
          <a:xfrm>
            <a:off x="4089175" y="3429000"/>
            <a:ext cx="4013650" cy="2421542"/>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t" anchorCtr="0" compatLnSpc="1">
            <a:prstTxWarp prst="textNoShape">
              <a:avLst/>
            </a:prstTxWarp>
          </a:bodyPr>
          <a:lstStyle/>
          <a:p>
            <a:endParaRPr lang="ja-JP" altLang="en-US">
              <a:solidFill>
                <a:schemeClr val="tx1"/>
              </a:solidFill>
              <a:latin typeface="Arial" charset="0"/>
              <a:ea typeface="MS UI Gothic" pitchFamily="50" charset="-128"/>
              <a:cs typeface="Arial" charset="0"/>
            </a:endParaRPr>
          </a:p>
        </p:txBody>
      </p:sp>
      <p:sp>
        <p:nvSpPr>
          <p:cNvPr id="2" name="タイトル 1"/>
          <p:cNvSpPr>
            <a:spLocks noGrp="1"/>
          </p:cNvSpPr>
          <p:nvPr>
            <p:ph type="title"/>
          </p:nvPr>
        </p:nvSpPr>
        <p:spPr/>
        <p:txBody>
          <a:bodyPr/>
          <a:lstStyle/>
          <a:p>
            <a:r>
              <a:rPr kumimoji="1" lang="ja-JP" altLang="en-US" sz="2400" dirty="0"/>
              <a:t>根本的原因（</a:t>
            </a:r>
            <a:r>
              <a:rPr kumimoji="1" lang="en-US" altLang="ja-JP" sz="2400" dirty="0"/>
              <a:t>Root Cause</a:t>
            </a:r>
            <a:r>
              <a:rPr kumimoji="1" lang="ja-JP" altLang="en-US" sz="2400" dirty="0"/>
              <a:t>）を見極める</a:t>
            </a:r>
          </a:p>
        </p:txBody>
      </p:sp>
      <p:sp>
        <p:nvSpPr>
          <p:cNvPr id="5" name="円/楕円 4"/>
          <p:cNvSpPr/>
          <p:nvPr/>
        </p:nvSpPr>
        <p:spPr bwMode="auto">
          <a:xfrm>
            <a:off x="5416830" y="4839038"/>
            <a:ext cx="1383738" cy="768743"/>
          </a:xfrm>
          <a:prstGeom prst="ellipse">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sz="2400" dirty="0">
                <a:solidFill>
                  <a:schemeClr val="bg1"/>
                </a:solidFill>
                <a:latin typeface="Arial" charset="0"/>
                <a:ea typeface="MS UI Gothic" pitchFamily="50" charset="-128"/>
                <a:cs typeface="Arial" charset="0"/>
              </a:rPr>
              <a:t>根本的原因</a:t>
            </a:r>
          </a:p>
        </p:txBody>
      </p:sp>
      <p:sp>
        <p:nvSpPr>
          <p:cNvPr id="6" name="円/楕円 5"/>
          <p:cNvSpPr/>
          <p:nvPr/>
        </p:nvSpPr>
        <p:spPr bwMode="auto">
          <a:xfrm>
            <a:off x="4451969" y="3679179"/>
            <a:ext cx="915749" cy="768743"/>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sz="2400" dirty="0">
                <a:solidFill>
                  <a:schemeClr val="bg1"/>
                </a:solidFill>
                <a:latin typeface="Arial" charset="0"/>
                <a:ea typeface="MS UI Gothic" pitchFamily="50" charset="-128"/>
                <a:cs typeface="Arial" charset="0"/>
              </a:rPr>
              <a:t>原因</a:t>
            </a:r>
          </a:p>
        </p:txBody>
      </p:sp>
      <p:sp>
        <p:nvSpPr>
          <p:cNvPr id="7" name="円/楕円 6"/>
          <p:cNvSpPr/>
          <p:nvPr/>
        </p:nvSpPr>
        <p:spPr bwMode="auto">
          <a:xfrm>
            <a:off x="5650826" y="3679180"/>
            <a:ext cx="915749" cy="768743"/>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sz="2400" dirty="0">
                <a:solidFill>
                  <a:schemeClr val="bg1"/>
                </a:solidFill>
                <a:latin typeface="Arial" charset="0"/>
                <a:ea typeface="MS UI Gothic" pitchFamily="50" charset="-128"/>
                <a:cs typeface="Arial" charset="0"/>
              </a:rPr>
              <a:t>原因</a:t>
            </a:r>
          </a:p>
        </p:txBody>
      </p:sp>
      <p:sp>
        <p:nvSpPr>
          <p:cNvPr id="8" name="円/楕円 7"/>
          <p:cNvSpPr/>
          <p:nvPr/>
        </p:nvSpPr>
        <p:spPr bwMode="auto">
          <a:xfrm>
            <a:off x="6849683" y="3679178"/>
            <a:ext cx="915749" cy="768743"/>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ctr" anchorCtr="0" compatLnSpc="1">
            <a:prstTxWarp prst="textNoShape">
              <a:avLst/>
            </a:prstTxWarp>
          </a:bodyPr>
          <a:lstStyle/>
          <a:p>
            <a:pPr algn="ctr"/>
            <a:r>
              <a:rPr lang="ja-JP" altLang="en-US" sz="2400" dirty="0">
                <a:solidFill>
                  <a:schemeClr val="bg1"/>
                </a:solidFill>
                <a:latin typeface="Arial" charset="0"/>
                <a:ea typeface="MS UI Gothic" pitchFamily="50" charset="-128"/>
                <a:cs typeface="Arial" charset="0"/>
              </a:rPr>
              <a:t>原因</a:t>
            </a:r>
          </a:p>
        </p:txBody>
      </p:sp>
      <p:sp>
        <p:nvSpPr>
          <p:cNvPr id="10" name="コンテンツ プレースホルダー 2"/>
          <p:cNvSpPr>
            <a:spLocks noGrp="1"/>
          </p:cNvSpPr>
          <p:nvPr>
            <p:ph idx="1"/>
          </p:nvPr>
        </p:nvSpPr>
        <p:spPr>
          <a:xfrm>
            <a:off x="587375" y="1052513"/>
            <a:ext cx="10878080" cy="2234458"/>
          </a:xfrm>
        </p:spPr>
        <p:style>
          <a:lnRef idx="2">
            <a:schemeClr val="dk1"/>
          </a:lnRef>
          <a:fillRef idx="1">
            <a:schemeClr val="lt1"/>
          </a:fillRef>
          <a:effectRef idx="0">
            <a:schemeClr val="dk1"/>
          </a:effectRef>
          <a:fontRef idx="minor">
            <a:schemeClr val="dk1"/>
          </a:fontRef>
        </p:style>
        <p:txBody>
          <a:bodyPr/>
          <a:lstStyle/>
          <a:p>
            <a:r>
              <a:rPr kumimoji="1" lang="ja-JP" altLang="en-US" sz="2400" dirty="0"/>
              <a:t>原因ではあるが、</a:t>
            </a:r>
            <a:r>
              <a:rPr kumimoji="1" lang="ja-JP" altLang="en-US" sz="2400" dirty="0">
                <a:solidFill>
                  <a:schemeClr val="accent1"/>
                </a:solidFill>
              </a:rPr>
              <a:t>根本的原因ではない</a:t>
            </a:r>
            <a:r>
              <a:rPr kumimoji="1" lang="ja-JP" altLang="en-US" sz="2400" dirty="0"/>
              <a:t>もの</a:t>
            </a:r>
            <a:endParaRPr kumimoji="1" lang="en-US" altLang="ja-JP" sz="2400" dirty="0"/>
          </a:p>
          <a:p>
            <a:pPr lvl="1"/>
            <a:r>
              <a:rPr kumimoji="1" lang="ja-JP" altLang="en-US" sz="2400" dirty="0"/>
              <a:t>教育訓練が不足していた</a:t>
            </a:r>
          </a:p>
          <a:p>
            <a:pPr lvl="1"/>
            <a:r>
              <a:rPr kumimoji="1" lang="ja-JP" altLang="en-US" sz="2400" dirty="0"/>
              <a:t>理解（認識）不足であった</a:t>
            </a:r>
          </a:p>
          <a:p>
            <a:pPr lvl="1"/>
            <a:r>
              <a:rPr kumimoji="1" lang="ja-JP" altLang="en-US" sz="2400" dirty="0"/>
              <a:t>～と思っていた</a:t>
            </a:r>
          </a:p>
          <a:p>
            <a:pPr lvl="1"/>
            <a:r>
              <a:rPr kumimoji="1" lang="ja-JP" altLang="en-US" sz="2400" dirty="0"/>
              <a:t>～が出来ていなかった</a:t>
            </a:r>
          </a:p>
        </p:txBody>
      </p:sp>
    </p:spTree>
    <p:extLst>
      <p:ext uri="{BB962C8B-B14F-4D97-AF65-F5344CB8AC3E}">
        <p14:creationId xmlns:p14="http://schemas.microsoft.com/office/powerpoint/2010/main" val="2247654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是正処置（再発防止）のためには、根本的原因の特定が重要</a:t>
            </a:r>
          </a:p>
        </p:txBody>
      </p:sp>
      <p:sp>
        <p:nvSpPr>
          <p:cNvPr id="3" name="コンテンツ プレースホルダー 2"/>
          <p:cNvSpPr>
            <a:spLocks noGrp="1"/>
          </p:cNvSpPr>
          <p:nvPr>
            <p:ph idx="1"/>
          </p:nvPr>
        </p:nvSpPr>
        <p:spPr>
          <a:xfrm>
            <a:off x="587375" y="1052513"/>
            <a:ext cx="10880724" cy="2012859"/>
          </a:xfrm>
        </p:spPr>
        <p:style>
          <a:lnRef idx="2">
            <a:schemeClr val="dk1"/>
          </a:lnRef>
          <a:fillRef idx="1">
            <a:schemeClr val="lt1"/>
          </a:fillRef>
          <a:effectRef idx="0">
            <a:schemeClr val="dk1"/>
          </a:effectRef>
          <a:fontRef idx="minor">
            <a:schemeClr val="dk1"/>
          </a:fontRef>
        </p:style>
        <p:txBody>
          <a:bodyPr/>
          <a:lstStyle/>
          <a:p>
            <a:r>
              <a:rPr kumimoji="1" lang="ja-JP" altLang="en-US" sz="2400" dirty="0"/>
              <a:t>発見された不適合事項に対して是正処置を実施する上で、最初に検討しなければならないことは、発生した不適合の原因を究明し、</a:t>
            </a:r>
            <a:r>
              <a:rPr kumimoji="1" lang="ja-JP" altLang="en-US" sz="2400" dirty="0">
                <a:solidFill>
                  <a:srgbClr val="FF0000"/>
                </a:solidFill>
              </a:rPr>
              <a:t>真の原因（根本的原因）</a:t>
            </a:r>
            <a:r>
              <a:rPr kumimoji="1" lang="ja-JP" altLang="en-US" sz="2400" dirty="0"/>
              <a:t>を特定することである。</a:t>
            </a:r>
            <a:endParaRPr kumimoji="1" lang="en-US" altLang="ja-JP" sz="2400" dirty="0"/>
          </a:p>
          <a:p>
            <a:r>
              <a:rPr kumimoji="1" lang="ja-JP" altLang="en-US" sz="2400" dirty="0"/>
              <a:t>しかし、いきなり真の原因（根本的原因）を特定するといっても、そう簡単に真の原因が見えてくるわけではない。</a:t>
            </a:r>
          </a:p>
        </p:txBody>
      </p:sp>
      <p:sp>
        <p:nvSpPr>
          <p:cNvPr id="4" name="コンテンツ プレースホルダ 2"/>
          <p:cNvSpPr txBox="1">
            <a:spLocks/>
          </p:cNvSpPr>
          <p:nvPr/>
        </p:nvSpPr>
        <p:spPr bwMode="auto">
          <a:xfrm>
            <a:off x="587375" y="3429000"/>
            <a:ext cx="10880724" cy="2709864"/>
          </a:xfrm>
          <a:prstGeom prst="rect">
            <a:avLst/>
          </a:prstGeom>
        </p:spPr>
        <p:style>
          <a:lnRef idx="2">
            <a:schemeClr val="dk1"/>
          </a:lnRef>
          <a:fillRef idx="1">
            <a:schemeClr val="lt1"/>
          </a:fillRef>
          <a:effectRef idx="0">
            <a:schemeClr val="dk1"/>
          </a:effectRef>
          <a:fontRef idx="minor">
            <a:schemeClr val="dk1"/>
          </a:fontRef>
        </p:style>
        <p:txBody>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93663" indent="0">
              <a:buNone/>
              <a:defRPr/>
            </a:pPr>
            <a:r>
              <a:rPr lang="ja-JP" altLang="en-US" sz="2200" dirty="0"/>
              <a:t>是正処置には必ず根本的原因（</a:t>
            </a:r>
            <a:r>
              <a:rPr lang="en-US" altLang="ja-JP" sz="2200" dirty="0"/>
              <a:t>Root Cause</a:t>
            </a:r>
            <a:r>
              <a:rPr lang="ja-JP" altLang="en-US" sz="2200" dirty="0"/>
              <a:t>）の除去がある。</a:t>
            </a:r>
            <a:endParaRPr lang="en-US" altLang="ja-JP" sz="2200" dirty="0"/>
          </a:p>
          <a:p>
            <a:pPr marL="93663" indent="0">
              <a:buNone/>
              <a:defRPr/>
            </a:pPr>
            <a:r>
              <a:rPr lang="ja-JP" altLang="en-US" sz="2200" dirty="0"/>
              <a:t>根本的原因を除去するためにはあらゆる原因を究明しなければならない。原因を究明して特定することが是正処置には欠かせない行動ということである。</a:t>
            </a:r>
            <a:endParaRPr lang="en-US" altLang="ja-JP" sz="2200" dirty="0"/>
          </a:p>
          <a:p>
            <a:pPr marL="93663" indent="0">
              <a:buNone/>
              <a:defRPr/>
            </a:pPr>
            <a:r>
              <a:rPr lang="ja-JP" altLang="en-US" sz="2200" dirty="0"/>
              <a:t>原因の究明なくして是正処置はあり得ない。</a:t>
            </a:r>
          </a:p>
          <a:p>
            <a:pPr marL="93663" indent="0">
              <a:buNone/>
              <a:defRPr/>
            </a:pPr>
            <a:r>
              <a:rPr lang="ja-JP" altLang="en-US" sz="2200" dirty="0"/>
              <a:t>そして、特定された原因を除去することは、二度と同じ不適合やその他の望ましくない状況を起こさないようにすることである。</a:t>
            </a:r>
            <a:endParaRPr lang="en-US" altLang="ja-JP" sz="2200" dirty="0"/>
          </a:p>
          <a:p>
            <a:pPr marL="93663" indent="0">
              <a:buNone/>
              <a:defRPr/>
            </a:pPr>
            <a:r>
              <a:rPr lang="ja-JP" altLang="en-US" sz="2200" dirty="0"/>
              <a:t>つまり再発防止をはかることである。</a:t>
            </a:r>
          </a:p>
        </p:txBody>
      </p:sp>
      <p:pic>
        <p:nvPicPr>
          <p:cNvPr id="5" name="Picture 2" descr="C:\Documents and Settings\Kana\My Documents\My Pictures\Microsoft クリップ オーガナイザ\j0312656.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1638" y="2961686"/>
            <a:ext cx="5746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26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不適合発生の原因　～</a:t>
            </a:r>
            <a:r>
              <a:rPr lang="ja-JP" altLang="en-US" sz="2400" dirty="0"/>
              <a:t>システムの運用がなされていないこと（不実行）～</a:t>
            </a:r>
            <a:endParaRPr kumimoji="1" lang="ja-JP" altLang="en-US" sz="2400" dirty="0"/>
          </a:p>
        </p:txBody>
      </p:sp>
      <p:sp>
        <p:nvSpPr>
          <p:cNvPr id="3" name="コンテンツ プレースホルダー 2"/>
          <p:cNvSpPr>
            <a:spLocks noGrp="1"/>
          </p:cNvSpPr>
          <p:nvPr>
            <p:ph idx="1"/>
          </p:nvPr>
        </p:nvSpPr>
        <p:spPr>
          <a:xfrm>
            <a:off x="587375" y="1052513"/>
            <a:ext cx="10880724" cy="1791260"/>
          </a:xfrm>
        </p:spPr>
        <p:style>
          <a:lnRef idx="2">
            <a:schemeClr val="dk1"/>
          </a:lnRef>
          <a:fillRef idx="1">
            <a:schemeClr val="lt1"/>
          </a:fillRef>
          <a:effectRef idx="0">
            <a:schemeClr val="dk1"/>
          </a:effectRef>
          <a:fontRef idx="minor">
            <a:schemeClr val="dk1"/>
          </a:fontRef>
        </p:style>
        <p:txBody>
          <a:bodyPr/>
          <a:lstStyle/>
          <a:p>
            <a:pPr marL="457200" indent="-368300">
              <a:buClr>
                <a:schemeClr val="tx1"/>
              </a:buClr>
              <a:buFont typeface="+mj-lt"/>
              <a:buAutoNum type="arabicPeriod"/>
            </a:pPr>
            <a:r>
              <a:rPr kumimoji="1" lang="ja-JP" altLang="en-US" sz="2400" dirty="0"/>
              <a:t>ルールが作られていないことに起因する場合</a:t>
            </a:r>
          </a:p>
          <a:p>
            <a:pPr marL="457200" indent="-368300">
              <a:buClr>
                <a:schemeClr val="tx1"/>
              </a:buClr>
              <a:buFont typeface="+mj-lt"/>
              <a:buAutoNum type="arabicPeriod"/>
            </a:pPr>
            <a:r>
              <a:rPr kumimoji="1" lang="ja-JP" altLang="en-US" sz="2400" dirty="0"/>
              <a:t>ルールが作られていても守るべき人に知らされていないことに起因する場合</a:t>
            </a:r>
          </a:p>
          <a:p>
            <a:pPr marL="457200" indent="-368300">
              <a:buClr>
                <a:schemeClr val="tx1"/>
              </a:buClr>
              <a:buFont typeface="+mj-lt"/>
              <a:buAutoNum type="arabicPeriod"/>
            </a:pPr>
            <a:r>
              <a:rPr kumimoji="1" lang="ja-JP" altLang="en-US" sz="2400" dirty="0"/>
              <a:t>ルールが守るべき人に知らされていても、守るべき人が守っていないことに起因する場合</a:t>
            </a:r>
          </a:p>
          <a:p>
            <a:pPr marL="457200" indent="-368300">
              <a:buClr>
                <a:schemeClr val="tx1"/>
              </a:buClr>
              <a:buFont typeface="+mj-lt"/>
              <a:buAutoNum type="arabicPeriod"/>
            </a:pPr>
            <a:r>
              <a:rPr kumimoji="1" lang="ja-JP" altLang="en-US" sz="2400" dirty="0"/>
              <a:t>ルールそのものが不具合を起こしやすいなどの欠陥に起因する場合</a:t>
            </a:r>
          </a:p>
        </p:txBody>
      </p:sp>
      <p:sp>
        <p:nvSpPr>
          <p:cNvPr id="4" name="コンテンツ プレースホルダー 2"/>
          <p:cNvSpPr txBox="1">
            <a:spLocks/>
          </p:cNvSpPr>
          <p:nvPr/>
        </p:nvSpPr>
        <p:spPr bwMode="auto">
          <a:xfrm>
            <a:off x="2124474" y="4251076"/>
            <a:ext cx="7929145" cy="1390892"/>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lang="ja-JP" altLang="en-US" sz="2400" kern="0" dirty="0"/>
              <a:t>１．</a:t>
            </a:r>
            <a:r>
              <a:rPr kumimoji="1" lang="ja-JP" altLang="en-US" sz="2400" kern="0" dirty="0"/>
              <a:t>または２．に起因すると思われる不適合が全体の約</a:t>
            </a:r>
            <a:r>
              <a:rPr lang="en-US" altLang="ja-JP" sz="2400" kern="0" dirty="0"/>
              <a:t>20%</a:t>
            </a:r>
            <a:r>
              <a:rPr kumimoji="1" lang="ja-JP" altLang="en-US" sz="2400" kern="0" dirty="0"/>
              <a:t>程度</a:t>
            </a:r>
          </a:p>
          <a:p>
            <a:pPr marL="0" indent="0">
              <a:buNone/>
            </a:pPr>
            <a:r>
              <a:rPr kumimoji="1" lang="ja-JP" altLang="en-US" sz="2400" kern="0" dirty="0"/>
              <a:t>３．に起因すると思われる不適合は</a:t>
            </a:r>
            <a:r>
              <a:rPr kumimoji="1" lang="ja-JP" altLang="en-US" sz="2400" kern="0" dirty="0">
                <a:solidFill>
                  <a:srgbClr val="FF0000"/>
                </a:solidFill>
              </a:rPr>
              <a:t>全体の</a:t>
            </a:r>
            <a:r>
              <a:rPr lang="en-US" altLang="ja-JP" sz="2400" kern="0" dirty="0">
                <a:solidFill>
                  <a:srgbClr val="FF0000"/>
                </a:solidFill>
              </a:rPr>
              <a:t>80%</a:t>
            </a:r>
            <a:endParaRPr kumimoji="1" lang="en-US" altLang="ja-JP" sz="2400" kern="0" dirty="0">
              <a:solidFill>
                <a:srgbClr val="FF0000"/>
              </a:solidFill>
            </a:endParaRPr>
          </a:p>
          <a:p>
            <a:pPr marL="0" indent="0">
              <a:buNone/>
            </a:pPr>
            <a:r>
              <a:rPr lang="ja-JP" altLang="en-US" sz="2400" kern="0" dirty="0"/>
              <a:t>４．</a:t>
            </a:r>
            <a:r>
              <a:rPr kumimoji="1" lang="ja-JP" altLang="en-US" sz="2400" kern="0" dirty="0"/>
              <a:t>に起因すると思われる不適合がまれにある</a:t>
            </a:r>
            <a:endParaRPr kumimoji="1" lang="en-US" altLang="ja-JP" sz="2400" kern="0" dirty="0"/>
          </a:p>
        </p:txBody>
      </p:sp>
      <p:sp>
        <p:nvSpPr>
          <p:cNvPr id="5" name="下矢印 4"/>
          <p:cNvSpPr/>
          <p:nvPr/>
        </p:nvSpPr>
        <p:spPr bwMode="auto">
          <a:xfrm>
            <a:off x="5553834" y="3161480"/>
            <a:ext cx="1084333" cy="534074"/>
          </a:xfrm>
          <a:prstGeom prst="down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bodyPr>
          <a:lstStyle/>
          <a:p>
            <a:endParaRPr lang="ja-JP" altLang="en-US">
              <a:solidFill>
                <a:schemeClr val="tx1"/>
              </a:solidFill>
              <a:latin typeface="Arial" charset="0"/>
              <a:ea typeface="MS UI Gothic" pitchFamily="50" charset="-128"/>
              <a:cs typeface="Arial" charset="0"/>
            </a:endParaRPr>
          </a:p>
        </p:txBody>
      </p:sp>
      <p:pic>
        <p:nvPicPr>
          <p:cNvPr id="6" name="Picture 2" descr="C:\Documents and Settings\Kana\My Documents\My Pictures\Microsoft クリップ オーガナイザ\j0312656.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0804" y="3622913"/>
            <a:ext cx="5746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742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4"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不適合発生の原因分析フロー</a:t>
            </a:r>
          </a:p>
        </p:txBody>
      </p:sp>
      <p:sp>
        <p:nvSpPr>
          <p:cNvPr id="6" name="コンテンツ プレースホルダー 2"/>
          <p:cNvSpPr txBox="1">
            <a:spLocks/>
          </p:cNvSpPr>
          <p:nvPr/>
        </p:nvSpPr>
        <p:spPr bwMode="auto">
          <a:xfrm>
            <a:off x="4281269" y="1074893"/>
            <a:ext cx="2273761" cy="37961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lgn="ctr">
              <a:buNone/>
            </a:pPr>
            <a:r>
              <a:rPr kumimoji="1" lang="ja-JP" altLang="en-US" sz="1800" kern="0" dirty="0">
                <a:solidFill>
                  <a:schemeClr val="bg1"/>
                </a:solidFill>
              </a:rPr>
              <a:t>不適合発生の原因</a:t>
            </a:r>
          </a:p>
        </p:txBody>
      </p:sp>
      <p:sp>
        <p:nvSpPr>
          <p:cNvPr id="7" name="フローチャート: 判断 6"/>
          <p:cNvSpPr/>
          <p:nvPr/>
        </p:nvSpPr>
        <p:spPr bwMode="auto">
          <a:xfrm>
            <a:off x="3744638" y="1868734"/>
            <a:ext cx="3362950" cy="731520"/>
          </a:xfrm>
          <a:prstGeom prst="flowChartDecision">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bodyPr>
          <a:lstStyle/>
          <a:p>
            <a:r>
              <a:rPr lang="ja-JP" altLang="en-US" sz="1600" dirty="0">
                <a:solidFill>
                  <a:schemeClr val="tx1"/>
                </a:solidFill>
                <a:latin typeface="Arial" charset="0"/>
                <a:ea typeface="MS UI Gothic" pitchFamily="50" charset="-128"/>
                <a:cs typeface="Arial" charset="0"/>
              </a:rPr>
              <a:t>文書化されたルールはあったか</a:t>
            </a:r>
            <a:r>
              <a:rPr lang="en-US" altLang="ja-JP" sz="1600" dirty="0">
                <a:solidFill>
                  <a:schemeClr val="tx1"/>
                </a:solidFill>
                <a:latin typeface="Arial" charset="0"/>
                <a:ea typeface="MS UI Gothic" pitchFamily="50" charset="-128"/>
                <a:cs typeface="Arial" charset="0"/>
              </a:rPr>
              <a:t>?</a:t>
            </a:r>
            <a:endParaRPr lang="ja-JP" altLang="en-US" sz="1600" dirty="0">
              <a:solidFill>
                <a:schemeClr val="tx1"/>
              </a:solidFill>
              <a:latin typeface="Arial" charset="0"/>
              <a:ea typeface="MS UI Gothic" pitchFamily="50" charset="-128"/>
              <a:cs typeface="Arial" charset="0"/>
            </a:endParaRPr>
          </a:p>
        </p:txBody>
      </p:sp>
      <p:sp>
        <p:nvSpPr>
          <p:cNvPr id="8" name="コンテンツ プレースホルダー 2"/>
          <p:cNvSpPr txBox="1">
            <a:spLocks/>
          </p:cNvSpPr>
          <p:nvPr/>
        </p:nvSpPr>
        <p:spPr bwMode="auto">
          <a:xfrm>
            <a:off x="7712309" y="2608457"/>
            <a:ext cx="2273761" cy="56788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kumimoji="1" lang="ja-JP" altLang="en-US" sz="1800" kern="0" dirty="0">
                <a:solidFill>
                  <a:srgbClr val="FF0000"/>
                </a:solidFill>
              </a:rPr>
              <a:t>文書化されたルールがなかった</a:t>
            </a:r>
          </a:p>
        </p:txBody>
      </p:sp>
      <p:sp>
        <p:nvSpPr>
          <p:cNvPr id="9" name="フローチャート: 判断 8"/>
          <p:cNvSpPr/>
          <p:nvPr/>
        </p:nvSpPr>
        <p:spPr bwMode="auto">
          <a:xfrm>
            <a:off x="3745651" y="3120632"/>
            <a:ext cx="3359091" cy="731520"/>
          </a:xfrm>
          <a:prstGeom prst="flowChartDecision">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bodyPr>
          <a:lstStyle/>
          <a:p>
            <a:r>
              <a:rPr lang="ja-JP" altLang="en-US" sz="1600" dirty="0">
                <a:solidFill>
                  <a:schemeClr val="tx1"/>
                </a:solidFill>
                <a:latin typeface="Arial" charset="0"/>
                <a:ea typeface="MS UI Gothic" pitchFamily="50" charset="-128"/>
                <a:cs typeface="Arial" charset="0"/>
              </a:rPr>
              <a:t>ルールを守るべき人に伝えられていたか</a:t>
            </a:r>
            <a:r>
              <a:rPr lang="en-US" altLang="ja-JP" sz="1600" dirty="0">
                <a:solidFill>
                  <a:schemeClr val="tx1"/>
                </a:solidFill>
                <a:latin typeface="Arial" charset="0"/>
                <a:ea typeface="MS UI Gothic" pitchFamily="50" charset="-128"/>
                <a:cs typeface="Arial" charset="0"/>
              </a:rPr>
              <a:t>?</a:t>
            </a:r>
            <a:endParaRPr lang="ja-JP" altLang="en-US" sz="1600" dirty="0">
              <a:solidFill>
                <a:schemeClr val="tx1"/>
              </a:solidFill>
              <a:latin typeface="Arial" charset="0"/>
              <a:ea typeface="MS UI Gothic" pitchFamily="50" charset="-128"/>
              <a:cs typeface="Arial" charset="0"/>
            </a:endParaRPr>
          </a:p>
        </p:txBody>
      </p:sp>
      <p:sp>
        <p:nvSpPr>
          <p:cNvPr id="10" name="コンテンツ プレースホルダー 2"/>
          <p:cNvSpPr txBox="1">
            <a:spLocks/>
          </p:cNvSpPr>
          <p:nvPr/>
        </p:nvSpPr>
        <p:spPr bwMode="auto">
          <a:xfrm>
            <a:off x="7712310" y="3785048"/>
            <a:ext cx="2273761" cy="62862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kumimoji="1" lang="ja-JP" altLang="en-US" sz="1800" kern="0" dirty="0">
                <a:solidFill>
                  <a:srgbClr val="FF0000"/>
                </a:solidFill>
              </a:rPr>
              <a:t>ルールはあったが知らなかった</a:t>
            </a:r>
          </a:p>
        </p:txBody>
      </p:sp>
      <p:sp>
        <p:nvSpPr>
          <p:cNvPr id="11" name="フローチャート: 判断 10"/>
          <p:cNvSpPr/>
          <p:nvPr/>
        </p:nvSpPr>
        <p:spPr bwMode="auto">
          <a:xfrm>
            <a:off x="3745651" y="4371016"/>
            <a:ext cx="3359091" cy="731520"/>
          </a:xfrm>
          <a:prstGeom prst="flowChartDecision">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bodyPr>
          <a:lstStyle/>
          <a:p>
            <a:r>
              <a:rPr lang="ja-JP" altLang="en-US" sz="1600" dirty="0">
                <a:solidFill>
                  <a:schemeClr val="tx1"/>
                </a:solidFill>
                <a:latin typeface="Arial" charset="0"/>
                <a:ea typeface="MS UI Gothic" pitchFamily="50" charset="-128"/>
                <a:cs typeface="Arial" charset="0"/>
              </a:rPr>
              <a:t>ルールどおりに実施していたか</a:t>
            </a:r>
            <a:r>
              <a:rPr lang="en-US" altLang="ja-JP" sz="1600" dirty="0">
                <a:solidFill>
                  <a:schemeClr val="tx1"/>
                </a:solidFill>
                <a:latin typeface="Arial" charset="0"/>
                <a:ea typeface="MS UI Gothic" pitchFamily="50" charset="-128"/>
                <a:cs typeface="Arial" charset="0"/>
              </a:rPr>
              <a:t>?</a:t>
            </a:r>
            <a:endParaRPr lang="ja-JP" altLang="en-US" sz="1600" dirty="0">
              <a:solidFill>
                <a:schemeClr val="tx1"/>
              </a:solidFill>
              <a:latin typeface="Arial" charset="0"/>
              <a:ea typeface="MS UI Gothic" pitchFamily="50" charset="-128"/>
              <a:cs typeface="Arial" charset="0"/>
            </a:endParaRPr>
          </a:p>
        </p:txBody>
      </p:sp>
      <p:sp>
        <p:nvSpPr>
          <p:cNvPr id="12" name="コンテンツ プレースホルダー 2"/>
          <p:cNvSpPr txBox="1">
            <a:spLocks/>
          </p:cNvSpPr>
          <p:nvPr/>
        </p:nvSpPr>
        <p:spPr bwMode="auto">
          <a:xfrm>
            <a:off x="1999262" y="5254743"/>
            <a:ext cx="2273761" cy="652764"/>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kumimoji="1" lang="ja-JP" altLang="en-US" sz="1800" kern="0" dirty="0">
                <a:solidFill>
                  <a:srgbClr val="FF0000"/>
                </a:solidFill>
              </a:rPr>
              <a:t>ルールに欠陥があり、ポカミスを起こしやすい</a:t>
            </a:r>
          </a:p>
        </p:txBody>
      </p:sp>
      <p:sp>
        <p:nvSpPr>
          <p:cNvPr id="13" name="コンテンツ プレースホルダー 2"/>
          <p:cNvSpPr txBox="1">
            <a:spLocks/>
          </p:cNvSpPr>
          <p:nvPr/>
        </p:nvSpPr>
        <p:spPr bwMode="auto">
          <a:xfrm>
            <a:off x="7479633" y="5254743"/>
            <a:ext cx="2503735" cy="652764"/>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0" indent="0">
              <a:buNone/>
            </a:pPr>
            <a:r>
              <a:rPr kumimoji="1" lang="ja-JP" altLang="en-US" sz="1800" kern="0" dirty="0">
                <a:solidFill>
                  <a:srgbClr val="FF0000"/>
                </a:solidFill>
              </a:rPr>
              <a:t>ルールがあることは知っていたが実行していなかった</a:t>
            </a:r>
          </a:p>
        </p:txBody>
      </p:sp>
      <p:cxnSp>
        <p:nvCxnSpPr>
          <p:cNvPr id="16" name="カギ線コネクタ 15"/>
          <p:cNvCxnSpPr>
            <a:stCxn id="7" idx="3"/>
            <a:endCxn id="8" idx="0"/>
          </p:cNvCxnSpPr>
          <p:nvPr/>
        </p:nvCxnSpPr>
        <p:spPr bwMode="auto">
          <a:xfrm>
            <a:off x="7107589" y="2234495"/>
            <a:ext cx="1741601" cy="373963"/>
          </a:xfrm>
          <a:prstGeom prst="bentConnector2">
            <a:avLst/>
          </a:prstGeom>
          <a:solidFill>
            <a:schemeClr val="bg1"/>
          </a:solidFill>
          <a:ln w="28575" cap="flat" cmpd="sng" algn="ctr">
            <a:solidFill>
              <a:schemeClr val="accent1"/>
            </a:solidFill>
            <a:prstDash val="solid"/>
            <a:round/>
            <a:headEnd type="none" w="med" len="med"/>
            <a:tailEnd type="triangle"/>
          </a:ln>
          <a:effectLst/>
        </p:spPr>
      </p:cxnSp>
      <p:cxnSp>
        <p:nvCxnSpPr>
          <p:cNvPr id="20" name="直線矢印コネクタ 19"/>
          <p:cNvCxnSpPr>
            <a:stCxn id="6" idx="2"/>
            <a:endCxn id="7" idx="0"/>
          </p:cNvCxnSpPr>
          <p:nvPr/>
        </p:nvCxnSpPr>
        <p:spPr bwMode="auto">
          <a:xfrm>
            <a:off x="5418149" y="1454508"/>
            <a:ext cx="7964" cy="414227"/>
          </a:xfrm>
          <a:prstGeom prst="straightConnector1">
            <a:avLst/>
          </a:prstGeom>
          <a:solidFill>
            <a:schemeClr val="bg1"/>
          </a:solidFill>
          <a:ln w="28575" cap="flat" cmpd="sng" algn="ctr">
            <a:solidFill>
              <a:schemeClr val="accent1"/>
            </a:solidFill>
            <a:prstDash val="solid"/>
            <a:round/>
            <a:headEnd type="none" w="med" len="med"/>
            <a:tailEnd type="triangle"/>
          </a:ln>
          <a:effectLst/>
        </p:spPr>
      </p:cxnSp>
      <p:cxnSp>
        <p:nvCxnSpPr>
          <p:cNvPr id="23" name="直線矢印コネクタ 22"/>
          <p:cNvCxnSpPr>
            <a:stCxn id="7" idx="2"/>
            <a:endCxn id="9" idx="0"/>
          </p:cNvCxnSpPr>
          <p:nvPr/>
        </p:nvCxnSpPr>
        <p:spPr bwMode="auto">
          <a:xfrm flipH="1">
            <a:off x="5425197" y="2600254"/>
            <a:ext cx="917" cy="520378"/>
          </a:xfrm>
          <a:prstGeom prst="straightConnector1">
            <a:avLst/>
          </a:prstGeom>
          <a:solidFill>
            <a:schemeClr val="bg1"/>
          </a:solidFill>
          <a:ln w="28575" cap="flat" cmpd="sng" algn="ctr">
            <a:solidFill>
              <a:schemeClr val="accent1"/>
            </a:solidFill>
            <a:prstDash val="solid"/>
            <a:round/>
            <a:headEnd type="none" w="med" len="med"/>
            <a:tailEnd type="triangle"/>
          </a:ln>
          <a:effectLst/>
        </p:spPr>
      </p:cxnSp>
      <p:cxnSp>
        <p:nvCxnSpPr>
          <p:cNvPr id="26" name="直線矢印コネクタ 25"/>
          <p:cNvCxnSpPr>
            <a:stCxn id="9" idx="2"/>
            <a:endCxn id="11" idx="0"/>
          </p:cNvCxnSpPr>
          <p:nvPr/>
        </p:nvCxnSpPr>
        <p:spPr bwMode="auto">
          <a:xfrm>
            <a:off x="5425196" y="3852152"/>
            <a:ext cx="0" cy="518864"/>
          </a:xfrm>
          <a:prstGeom prst="straightConnector1">
            <a:avLst/>
          </a:prstGeom>
          <a:solidFill>
            <a:schemeClr val="bg1"/>
          </a:solidFill>
          <a:ln w="28575" cap="flat" cmpd="sng" algn="ctr">
            <a:solidFill>
              <a:schemeClr val="accent1"/>
            </a:solidFill>
            <a:prstDash val="solid"/>
            <a:round/>
            <a:headEnd type="none" w="med" len="med"/>
            <a:tailEnd type="triangle"/>
          </a:ln>
          <a:effectLst/>
        </p:spPr>
      </p:cxnSp>
      <p:cxnSp>
        <p:nvCxnSpPr>
          <p:cNvPr id="29" name="カギ線コネクタ 28"/>
          <p:cNvCxnSpPr>
            <a:stCxn id="9" idx="3"/>
            <a:endCxn id="10" idx="0"/>
          </p:cNvCxnSpPr>
          <p:nvPr/>
        </p:nvCxnSpPr>
        <p:spPr bwMode="auto">
          <a:xfrm>
            <a:off x="7104742" y="3486392"/>
            <a:ext cx="1744449" cy="298656"/>
          </a:xfrm>
          <a:prstGeom prst="bentConnector2">
            <a:avLst/>
          </a:prstGeom>
          <a:solidFill>
            <a:schemeClr val="bg1"/>
          </a:solidFill>
          <a:ln w="28575" cap="flat" cmpd="sng" algn="ctr">
            <a:solidFill>
              <a:schemeClr val="accent1"/>
            </a:solidFill>
            <a:prstDash val="solid"/>
            <a:round/>
            <a:headEnd type="none" w="med" len="med"/>
            <a:tailEnd type="triangle"/>
          </a:ln>
          <a:effectLst/>
        </p:spPr>
      </p:cxnSp>
      <p:cxnSp>
        <p:nvCxnSpPr>
          <p:cNvPr id="32" name="カギ線コネクタ 31"/>
          <p:cNvCxnSpPr>
            <a:stCxn id="11" idx="3"/>
            <a:endCxn id="13" idx="0"/>
          </p:cNvCxnSpPr>
          <p:nvPr/>
        </p:nvCxnSpPr>
        <p:spPr bwMode="auto">
          <a:xfrm>
            <a:off x="7104742" y="4736777"/>
            <a:ext cx="1626759" cy="517967"/>
          </a:xfrm>
          <a:prstGeom prst="bentConnector2">
            <a:avLst/>
          </a:prstGeom>
          <a:solidFill>
            <a:schemeClr val="bg1"/>
          </a:solidFill>
          <a:ln w="28575" cap="flat" cmpd="sng" algn="ctr">
            <a:solidFill>
              <a:schemeClr val="accent1"/>
            </a:solidFill>
            <a:prstDash val="solid"/>
            <a:round/>
            <a:headEnd type="none" w="med" len="med"/>
            <a:tailEnd type="triangle"/>
          </a:ln>
          <a:effectLst/>
        </p:spPr>
      </p:cxnSp>
      <p:cxnSp>
        <p:nvCxnSpPr>
          <p:cNvPr id="35" name="カギ線コネクタ 34"/>
          <p:cNvCxnSpPr>
            <a:stCxn id="11" idx="1"/>
            <a:endCxn id="12" idx="0"/>
          </p:cNvCxnSpPr>
          <p:nvPr/>
        </p:nvCxnSpPr>
        <p:spPr bwMode="auto">
          <a:xfrm rot="10800000" flipV="1">
            <a:off x="3136142" y="4736776"/>
            <a:ext cx="609508" cy="517967"/>
          </a:xfrm>
          <a:prstGeom prst="bentConnector2">
            <a:avLst/>
          </a:prstGeom>
          <a:solidFill>
            <a:schemeClr val="bg1"/>
          </a:solidFill>
          <a:ln w="28575" cap="flat" cmpd="sng" algn="ctr">
            <a:solidFill>
              <a:schemeClr val="accent1"/>
            </a:solidFill>
            <a:prstDash val="solid"/>
            <a:round/>
            <a:headEnd type="none" w="med" len="med"/>
            <a:tailEnd type="triangle"/>
          </a:ln>
          <a:effectLst/>
        </p:spPr>
      </p:cxnSp>
      <p:sp>
        <p:nvSpPr>
          <p:cNvPr id="38" name="正方形/長方形 37"/>
          <p:cNvSpPr/>
          <p:nvPr/>
        </p:nvSpPr>
        <p:spPr>
          <a:xfrm>
            <a:off x="7174359" y="1957496"/>
            <a:ext cx="415498" cy="276999"/>
          </a:xfrm>
          <a:prstGeom prst="rect">
            <a:avLst/>
          </a:prstGeom>
        </p:spPr>
        <p:txBody>
          <a:bodyPr wrap="none">
            <a:spAutoFit/>
          </a:bodyPr>
          <a:lstStyle/>
          <a:p>
            <a:r>
              <a:rPr lang="en-US" altLang="ja-JP" dirty="0">
                <a:cs typeface="Arial" charset="0"/>
              </a:rPr>
              <a:t>NO</a:t>
            </a:r>
            <a:endParaRPr lang="ja-JP" altLang="en-US" dirty="0"/>
          </a:p>
        </p:txBody>
      </p:sp>
      <p:sp>
        <p:nvSpPr>
          <p:cNvPr id="39" name="正方形/長方形 38"/>
          <p:cNvSpPr/>
          <p:nvPr/>
        </p:nvSpPr>
        <p:spPr>
          <a:xfrm>
            <a:off x="5525111" y="2747822"/>
            <a:ext cx="492443" cy="276999"/>
          </a:xfrm>
          <a:prstGeom prst="rect">
            <a:avLst/>
          </a:prstGeom>
        </p:spPr>
        <p:txBody>
          <a:bodyPr wrap="none">
            <a:spAutoFit/>
          </a:bodyPr>
          <a:lstStyle/>
          <a:p>
            <a:r>
              <a:rPr lang="en-US" altLang="ja-JP" dirty="0">
                <a:cs typeface="Arial" charset="0"/>
              </a:rPr>
              <a:t>YES</a:t>
            </a:r>
            <a:endParaRPr lang="ja-JP" altLang="en-US" dirty="0"/>
          </a:p>
        </p:txBody>
      </p:sp>
      <p:sp>
        <p:nvSpPr>
          <p:cNvPr id="40" name="正方形/長方形 39"/>
          <p:cNvSpPr/>
          <p:nvPr/>
        </p:nvSpPr>
        <p:spPr>
          <a:xfrm>
            <a:off x="5525111" y="3956151"/>
            <a:ext cx="492443" cy="276999"/>
          </a:xfrm>
          <a:prstGeom prst="rect">
            <a:avLst/>
          </a:prstGeom>
        </p:spPr>
        <p:txBody>
          <a:bodyPr wrap="none">
            <a:spAutoFit/>
          </a:bodyPr>
          <a:lstStyle/>
          <a:p>
            <a:r>
              <a:rPr lang="en-US" altLang="ja-JP" dirty="0">
                <a:cs typeface="Arial" charset="0"/>
              </a:rPr>
              <a:t>YES</a:t>
            </a:r>
            <a:endParaRPr lang="ja-JP" altLang="en-US" dirty="0"/>
          </a:p>
        </p:txBody>
      </p:sp>
      <p:sp>
        <p:nvSpPr>
          <p:cNvPr id="41" name="正方形/長方形 40"/>
          <p:cNvSpPr/>
          <p:nvPr/>
        </p:nvSpPr>
        <p:spPr>
          <a:xfrm>
            <a:off x="3249599" y="4415396"/>
            <a:ext cx="492443" cy="276999"/>
          </a:xfrm>
          <a:prstGeom prst="rect">
            <a:avLst/>
          </a:prstGeom>
        </p:spPr>
        <p:txBody>
          <a:bodyPr wrap="none">
            <a:spAutoFit/>
          </a:bodyPr>
          <a:lstStyle/>
          <a:p>
            <a:r>
              <a:rPr lang="en-US" altLang="ja-JP" dirty="0">
                <a:cs typeface="Arial" charset="0"/>
              </a:rPr>
              <a:t>YES</a:t>
            </a:r>
            <a:endParaRPr lang="ja-JP" altLang="en-US" dirty="0"/>
          </a:p>
        </p:txBody>
      </p:sp>
      <p:sp>
        <p:nvSpPr>
          <p:cNvPr id="42" name="正方形/長方形 41"/>
          <p:cNvSpPr/>
          <p:nvPr/>
        </p:nvSpPr>
        <p:spPr>
          <a:xfrm>
            <a:off x="7174359" y="4464501"/>
            <a:ext cx="415498" cy="276999"/>
          </a:xfrm>
          <a:prstGeom prst="rect">
            <a:avLst/>
          </a:prstGeom>
        </p:spPr>
        <p:txBody>
          <a:bodyPr wrap="none">
            <a:spAutoFit/>
          </a:bodyPr>
          <a:lstStyle/>
          <a:p>
            <a:r>
              <a:rPr lang="en-US" altLang="ja-JP" dirty="0">
                <a:cs typeface="Arial" charset="0"/>
              </a:rPr>
              <a:t>NO</a:t>
            </a:r>
            <a:endParaRPr lang="ja-JP" altLang="en-US" dirty="0"/>
          </a:p>
        </p:txBody>
      </p:sp>
      <p:sp>
        <p:nvSpPr>
          <p:cNvPr id="43" name="正方形/長方形 42"/>
          <p:cNvSpPr/>
          <p:nvPr/>
        </p:nvSpPr>
        <p:spPr>
          <a:xfrm>
            <a:off x="3744638" y="4982217"/>
            <a:ext cx="732893" cy="276999"/>
          </a:xfrm>
          <a:prstGeom prst="rect">
            <a:avLst/>
          </a:prstGeom>
        </p:spPr>
        <p:txBody>
          <a:bodyPr wrap="none">
            <a:spAutoFit/>
          </a:bodyPr>
          <a:lstStyle/>
          <a:p>
            <a:r>
              <a:rPr lang="ja-JP" altLang="en-US" dirty="0">
                <a:cs typeface="Arial" charset="0"/>
              </a:rPr>
              <a:t>（その他）</a:t>
            </a:r>
            <a:endParaRPr lang="ja-JP" altLang="en-US" dirty="0"/>
          </a:p>
        </p:txBody>
      </p:sp>
      <p:sp>
        <p:nvSpPr>
          <p:cNvPr id="58" name="正方形/長方形 57"/>
          <p:cNvSpPr/>
          <p:nvPr/>
        </p:nvSpPr>
        <p:spPr>
          <a:xfrm>
            <a:off x="7174359" y="3174319"/>
            <a:ext cx="415498" cy="276999"/>
          </a:xfrm>
          <a:prstGeom prst="rect">
            <a:avLst/>
          </a:prstGeom>
        </p:spPr>
        <p:txBody>
          <a:bodyPr wrap="none">
            <a:spAutoFit/>
          </a:bodyPr>
          <a:lstStyle/>
          <a:p>
            <a:r>
              <a:rPr lang="en-US" altLang="ja-JP" dirty="0">
                <a:cs typeface="Arial" charset="0"/>
              </a:rPr>
              <a:t>NO</a:t>
            </a:r>
            <a:endParaRPr lang="ja-JP" altLang="en-US" dirty="0"/>
          </a:p>
        </p:txBody>
      </p:sp>
    </p:spTree>
    <p:extLst>
      <p:ext uri="{BB962C8B-B14F-4D97-AF65-F5344CB8AC3E}">
        <p14:creationId xmlns:p14="http://schemas.microsoft.com/office/powerpoint/2010/main" val="678528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02" name="Rectangle 2"/>
          <p:cNvSpPr>
            <a:spLocks noGrp="1" noChangeArrowheads="1"/>
          </p:cNvSpPr>
          <p:nvPr>
            <p:ph type="title"/>
          </p:nvPr>
        </p:nvSpPr>
        <p:spPr/>
        <p:txBody>
          <a:bodyPr/>
          <a:lstStyle/>
          <a:p>
            <a:r>
              <a:rPr lang="ja-JP" altLang="en-US" sz="2400" dirty="0"/>
              <a:t>ブロークン・ウィンドウ理論</a:t>
            </a:r>
          </a:p>
        </p:txBody>
      </p:sp>
      <p:sp>
        <p:nvSpPr>
          <p:cNvPr id="3123203" name="Rectangle 3"/>
          <p:cNvSpPr>
            <a:spLocks noGrp="1" noChangeArrowheads="1"/>
          </p:cNvSpPr>
          <p:nvPr>
            <p:ph type="body" sz="half" idx="1"/>
          </p:nvPr>
        </p:nvSpPr>
        <p:spPr>
          <a:xfrm>
            <a:off x="587375" y="1052513"/>
            <a:ext cx="10880725" cy="2169825"/>
          </a:xfrm>
        </p:spPr>
        <p:style>
          <a:lnRef idx="2">
            <a:schemeClr val="dk1"/>
          </a:lnRef>
          <a:fillRef idx="1">
            <a:schemeClr val="lt1"/>
          </a:fillRef>
          <a:effectRef idx="0">
            <a:schemeClr val="dk1"/>
          </a:effectRef>
          <a:fontRef idx="minor">
            <a:schemeClr val="dk1"/>
          </a:fontRef>
        </p:style>
        <p:txBody>
          <a:bodyPr>
            <a:spAutoFit/>
          </a:bodyPr>
          <a:lstStyle/>
          <a:p>
            <a:pPr marL="0" indent="0">
              <a:spcBef>
                <a:spcPts val="600"/>
              </a:spcBef>
              <a:buNone/>
              <a:tabLst/>
            </a:pPr>
            <a:r>
              <a:rPr lang="ja-JP" altLang="en-US" sz="2400" dirty="0"/>
              <a:t>「割れた窓を放置しておくと、連鎖的にその場所で凶悪犯罪が起きる。」</a:t>
            </a:r>
            <a:endParaRPr lang="en-US" altLang="ja-JP" sz="2400" dirty="0"/>
          </a:p>
          <a:p>
            <a:pPr marL="0" indent="0">
              <a:spcBef>
                <a:spcPts val="600"/>
              </a:spcBef>
              <a:buNone/>
              <a:tabLst/>
            </a:pPr>
            <a:r>
              <a:rPr lang="ja-JP" altLang="en-US" sz="2400" dirty="0"/>
              <a:t>フィリップ・ジンバルド教授の実験</a:t>
            </a:r>
            <a:endParaRPr lang="en-US" altLang="ja-JP" sz="2400" dirty="0"/>
          </a:p>
          <a:p>
            <a:pPr marL="0" indent="0">
              <a:spcBef>
                <a:spcPts val="600"/>
              </a:spcBef>
              <a:buNone/>
              <a:tabLst/>
            </a:pPr>
            <a:r>
              <a:rPr lang="ja-JP" altLang="en-US" sz="2400" dirty="0"/>
              <a:t>車のナンバーを外し、ボンネットを開けて放置しても、</a:t>
            </a:r>
            <a:r>
              <a:rPr lang="en-US" altLang="ja-JP" sz="2400" dirty="0"/>
              <a:t>1</a:t>
            </a:r>
            <a:r>
              <a:rPr lang="ja-JP" altLang="en-US" sz="2400" dirty="0"/>
              <a:t>週間で何も起きなかった。</a:t>
            </a:r>
            <a:endParaRPr lang="en-US" altLang="ja-JP" sz="2400" dirty="0"/>
          </a:p>
          <a:p>
            <a:pPr marL="0" indent="0">
              <a:spcBef>
                <a:spcPts val="600"/>
              </a:spcBef>
              <a:buNone/>
              <a:tabLst/>
            </a:pPr>
            <a:r>
              <a:rPr lang="ja-JP" altLang="en-US" sz="2400" dirty="0"/>
              <a:t>しかし、フロントガラスを割ったところ、</a:t>
            </a:r>
            <a:r>
              <a:rPr lang="en-US" altLang="ja-JP" sz="2400" dirty="0"/>
              <a:t>10</a:t>
            </a:r>
            <a:r>
              <a:rPr lang="ja-JP" altLang="en-US" sz="2400" dirty="0"/>
              <a:t>分後に</a:t>
            </a:r>
            <a:r>
              <a:rPr lang="en-US" altLang="ja-JP" sz="2400" dirty="0"/>
              <a:t>2</a:t>
            </a:r>
            <a:r>
              <a:rPr lang="ja-JP" altLang="en-US" sz="2400" dirty="0"/>
              <a:t>名の親子がバッテリーを持ち去って、続いてタイヤが持ち去られ、さらに落書きがされて、そして</a:t>
            </a:r>
            <a:r>
              <a:rPr lang="en-US" altLang="ja-JP" sz="2400" dirty="0"/>
              <a:t>1</a:t>
            </a:r>
            <a:r>
              <a:rPr lang="ja-JP" altLang="en-US" sz="2400" dirty="0"/>
              <a:t>週間後に完全に破壊された。</a:t>
            </a:r>
          </a:p>
        </p:txBody>
      </p:sp>
      <p:sp>
        <p:nvSpPr>
          <p:cNvPr id="4" name="下矢印 3"/>
          <p:cNvSpPr/>
          <p:nvPr/>
        </p:nvSpPr>
        <p:spPr bwMode="auto">
          <a:xfrm>
            <a:off x="5443678" y="3764037"/>
            <a:ext cx="1318846" cy="594587"/>
          </a:xfrm>
          <a:prstGeom prst="downArrow">
            <a:avLst/>
          </a:prstGeom>
          <a:ln>
            <a:headEnd/>
            <a:tailEnd/>
          </a:ln>
        </p:spPr>
        <p:style>
          <a:lnRef idx="0">
            <a:schemeClr val="accent2"/>
          </a:lnRef>
          <a:fillRef idx="3">
            <a:schemeClr val="accent2"/>
          </a:fillRef>
          <a:effectRef idx="3">
            <a:schemeClr val="accent2"/>
          </a:effectRef>
          <a:fontRef idx="minor">
            <a:schemeClr val="lt1"/>
          </a:fontRef>
        </p:style>
        <p:txBody>
          <a:bodyPr lIns="0" tIns="0" rIns="0" bIns="0" rtlCol="0" anchor="ctr" anchorCtr="0"/>
          <a:lstStyle/>
          <a:p>
            <a:pPr marL="176213" algn="ctr">
              <a:tabLst>
                <a:tab pos="449263" algn="l"/>
                <a:tab pos="541338" algn="l"/>
              </a:tabLst>
            </a:pPr>
            <a:endParaRPr kumimoji="1" lang="ja-JP" altLang="en-US" sz="1800" dirty="0"/>
          </a:p>
        </p:txBody>
      </p:sp>
      <p:sp>
        <p:nvSpPr>
          <p:cNvPr id="5" name="Rectangle 3"/>
          <p:cNvSpPr txBox="1">
            <a:spLocks noChangeArrowheads="1"/>
          </p:cNvSpPr>
          <p:nvPr/>
        </p:nvSpPr>
        <p:spPr bwMode="auto">
          <a:xfrm>
            <a:off x="587374" y="5221017"/>
            <a:ext cx="10880725" cy="904863"/>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spAutoFit/>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S UI Gothic" pitchFamily="50" charset="-128"/>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S UI Gothic" pitchFamily="50" charset="-128"/>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S UI Gothic" pitchFamily="50" charset="-128"/>
                <a:cs typeface="+mn-cs"/>
              </a:defRPr>
            </a:lvl3pPr>
            <a:lvl4pPr marL="1419225" indent="-1809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S UI Gothic" pitchFamily="50" charset="-128"/>
                <a:cs typeface="+mn-cs"/>
              </a:defRPr>
            </a:lvl4pPr>
            <a:lvl5pPr marL="1766888" indent="-168275" algn="l" rtl="0" eaLnBrk="0" fontAlgn="base" hangingPunct="0">
              <a:spcBef>
                <a:spcPct val="20000"/>
              </a:spcBef>
              <a:spcAft>
                <a:spcPct val="0"/>
              </a:spcAft>
              <a:buFont typeface="Arial" charset="0"/>
              <a:buChar char="-"/>
              <a:tabLst>
                <a:tab pos="800100" algn="l"/>
              </a:tabLst>
              <a:defRPr sz="1400">
                <a:solidFill>
                  <a:schemeClr val="dk1"/>
                </a:solidFill>
                <a:latin typeface="+mn-lt"/>
                <a:ea typeface="MS UI Gothic" pitchFamily="50" charset="-128"/>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marL="355600" indent="-342900" eaLnBrk="1" hangingPunct="1">
              <a:buClr>
                <a:srgbClr val="FF0000"/>
              </a:buClr>
              <a:buFont typeface="Wingdings" pitchFamily="2" charset="2"/>
              <a:buChar char="l"/>
              <a:tabLst/>
            </a:pPr>
            <a:r>
              <a:rPr lang="ja-JP" altLang="en-US" sz="2400" kern="0" dirty="0"/>
              <a:t>誰にも管理されていないと感じた場合には、そのものを略奪や破壊しても罪悪感が薄い</a:t>
            </a:r>
            <a:endParaRPr lang="en-US" altLang="ja-JP" sz="2400" kern="0" dirty="0"/>
          </a:p>
          <a:p>
            <a:pPr marL="355600" indent="-342900" eaLnBrk="1" hangingPunct="1">
              <a:buClr>
                <a:srgbClr val="FF0000"/>
              </a:buClr>
              <a:buFont typeface="Wingdings" pitchFamily="2" charset="2"/>
              <a:buChar char="l"/>
              <a:tabLst/>
            </a:pPr>
            <a:r>
              <a:rPr lang="ja-JP" altLang="en-US" sz="2400" kern="0" dirty="0">
                <a:solidFill>
                  <a:srgbClr val="FF0000"/>
                </a:solidFill>
              </a:rPr>
              <a:t>管理された状態（</a:t>
            </a:r>
            <a:r>
              <a:rPr lang="en-US" altLang="ja-JP" sz="2400" kern="0" dirty="0">
                <a:solidFill>
                  <a:srgbClr val="FF0000"/>
                </a:solidFill>
              </a:rPr>
              <a:t>State of Control</a:t>
            </a:r>
            <a:r>
              <a:rPr lang="ja-JP" altLang="en-US" sz="2400" kern="0" dirty="0">
                <a:solidFill>
                  <a:srgbClr val="FF0000"/>
                </a:solidFill>
              </a:rPr>
              <a:t>）</a:t>
            </a:r>
            <a:r>
              <a:rPr lang="ja-JP" altLang="en-US" sz="2400" kern="0" dirty="0"/>
              <a:t>に置くこと</a:t>
            </a:r>
          </a:p>
        </p:txBody>
      </p:sp>
    </p:spTree>
    <p:custDataLst>
      <p:tags r:id="rId1"/>
    </p:custDataLst>
    <p:extLst>
      <p:ext uri="{BB962C8B-B14F-4D97-AF65-F5344CB8AC3E}">
        <p14:creationId xmlns:p14="http://schemas.microsoft.com/office/powerpoint/2010/main" val="35307800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ja-JP" altLang="en-US" sz="2400" dirty="0">
                <a:ea typeface="MS UI Gothic" pitchFamily="50" charset="-128"/>
              </a:rPr>
              <a:t>原因調査　～分析手法～</a:t>
            </a:r>
            <a:endParaRPr lang="en-US" altLang="ja-JP" sz="2400" dirty="0">
              <a:ea typeface="MS UI Gothic" pitchFamily="50" charset="-128"/>
            </a:endParaRPr>
          </a:p>
        </p:txBody>
      </p:sp>
      <p:sp>
        <p:nvSpPr>
          <p:cNvPr id="48131" name="Rectangle 3"/>
          <p:cNvSpPr>
            <a:spLocks noGrp="1" noChangeArrowheads="1"/>
          </p:cNvSpPr>
          <p:nvPr>
            <p:ph type="body" idx="1"/>
          </p:nvPr>
        </p:nvSpPr>
        <p:spPr>
          <a:xfrm>
            <a:off x="587375" y="1052513"/>
            <a:ext cx="10878080" cy="3554819"/>
          </a:xfrm>
        </p:spPr>
        <p:style>
          <a:lnRef idx="2">
            <a:schemeClr val="accent1"/>
          </a:lnRef>
          <a:fillRef idx="1">
            <a:schemeClr val="lt1"/>
          </a:fillRef>
          <a:effectRef idx="0">
            <a:schemeClr val="accent1"/>
          </a:effectRef>
          <a:fontRef idx="minor">
            <a:schemeClr val="dk1"/>
          </a:fontRef>
        </p:style>
        <p:txBody>
          <a:bodyPr/>
          <a:lstStyle/>
          <a:p>
            <a:pPr>
              <a:spcBef>
                <a:spcPts val="600"/>
              </a:spcBef>
            </a:pPr>
            <a:r>
              <a:rPr lang="ja-JP" altLang="en-US" sz="2400" dirty="0">
                <a:ea typeface="MS UI Gothic" pitchFamily="50" charset="-128"/>
              </a:rPr>
              <a:t>分析手法</a:t>
            </a:r>
            <a:endParaRPr lang="en-US" altLang="ja-JP" sz="2400" dirty="0">
              <a:ea typeface="MS UI Gothic" pitchFamily="50" charset="-128"/>
            </a:endParaRPr>
          </a:p>
          <a:p>
            <a:pPr lvl="1">
              <a:spcBef>
                <a:spcPts val="600"/>
              </a:spcBef>
            </a:pPr>
            <a:r>
              <a:rPr lang="en-US" altLang="ja-JP" sz="2400" dirty="0">
                <a:ea typeface="MS UI Gothic" pitchFamily="50" charset="-128"/>
              </a:rPr>
              <a:t>5Whys</a:t>
            </a:r>
          </a:p>
          <a:p>
            <a:pPr lvl="1">
              <a:spcBef>
                <a:spcPts val="600"/>
              </a:spcBef>
            </a:pPr>
            <a:r>
              <a:rPr lang="en-US" altLang="ja-JP" sz="2400" dirty="0">
                <a:ea typeface="MS UI Gothic" pitchFamily="50" charset="-128"/>
              </a:rPr>
              <a:t>KJ</a:t>
            </a:r>
            <a:r>
              <a:rPr lang="ja-JP" altLang="en-US" sz="2400" dirty="0">
                <a:ea typeface="MS UI Gothic" pitchFamily="50" charset="-128"/>
              </a:rPr>
              <a:t>法</a:t>
            </a:r>
            <a:endParaRPr lang="en-US" altLang="ja-JP" sz="2400" dirty="0">
              <a:ea typeface="MS UI Gothic" pitchFamily="50" charset="-128"/>
            </a:endParaRPr>
          </a:p>
          <a:p>
            <a:pPr lvl="1">
              <a:spcBef>
                <a:spcPts val="600"/>
              </a:spcBef>
            </a:pPr>
            <a:r>
              <a:rPr lang="ja-JP" altLang="en-US" sz="2400" dirty="0">
                <a:ea typeface="MS UI Gothic" pitchFamily="50" charset="-128"/>
              </a:rPr>
              <a:t>フィッシュボーン分析</a:t>
            </a:r>
            <a:endParaRPr lang="en-US" altLang="ja-JP" sz="2400" dirty="0">
              <a:ea typeface="MS UI Gothic" pitchFamily="50" charset="-128"/>
            </a:endParaRPr>
          </a:p>
          <a:p>
            <a:pPr lvl="1">
              <a:spcBef>
                <a:spcPts val="600"/>
              </a:spcBef>
            </a:pPr>
            <a:r>
              <a:rPr lang="en-US" altLang="ja-JP" sz="2400" dirty="0">
                <a:ea typeface="MS UI Gothic" pitchFamily="50" charset="-128"/>
              </a:rPr>
              <a:t>3</a:t>
            </a:r>
            <a:r>
              <a:rPr lang="ja-JP" altLang="en-US" sz="2400" dirty="0">
                <a:ea typeface="MS UI Gothic" pitchFamily="50" charset="-128"/>
              </a:rPr>
              <a:t>人以上で討議</a:t>
            </a:r>
          </a:p>
          <a:p>
            <a:pPr lvl="1">
              <a:spcBef>
                <a:spcPts val="600"/>
              </a:spcBef>
            </a:pPr>
            <a:r>
              <a:rPr lang="en-US" altLang="ja-JP" sz="2400" dirty="0">
                <a:ea typeface="MS UI Gothic" pitchFamily="50" charset="-128"/>
              </a:rPr>
              <a:t>FTA</a:t>
            </a:r>
          </a:p>
          <a:p>
            <a:pPr lvl="1">
              <a:spcBef>
                <a:spcPts val="600"/>
              </a:spcBef>
            </a:pPr>
            <a:r>
              <a:rPr lang="en-US" altLang="ja-JP" sz="2400" dirty="0">
                <a:ea typeface="MS UI Gothic" pitchFamily="50" charset="-128"/>
              </a:rPr>
              <a:t>FMEA</a:t>
            </a:r>
          </a:p>
          <a:p>
            <a:pPr marL="446087" lvl="1" indent="0">
              <a:spcBef>
                <a:spcPts val="600"/>
              </a:spcBef>
              <a:buNone/>
            </a:pPr>
            <a:r>
              <a:rPr lang="ja-JP" altLang="en-US" sz="2400" dirty="0">
                <a:ea typeface="MS UI Gothic" pitchFamily="50" charset="-128"/>
              </a:rPr>
              <a:t>など。</a:t>
            </a:r>
            <a:endParaRPr lang="en-US" altLang="ja-JP" sz="2400" dirty="0">
              <a:ea typeface="MS UI Gothic" pitchFamily="50" charset="-128"/>
            </a:endParaRPr>
          </a:p>
        </p:txBody>
      </p:sp>
    </p:spTree>
    <p:extLst>
      <p:ext uri="{BB962C8B-B14F-4D97-AF65-F5344CB8AC3E}">
        <p14:creationId xmlns:p14="http://schemas.microsoft.com/office/powerpoint/2010/main" val="383292710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MS UI Gothic" pitchFamily="50" charset="-128"/>
              </a:rPr>
              <a:t>原因調査　～分析手法～</a:t>
            </a:r>
            <a:br>
              <a:rPr lang="en-US" altLang="ja-JP" dirty="0">
                <a:ea typeface="MS UI Gothic" pitchFamily="50" charset="-128"/>
              </a:rPr>
            </a:br>
            <a:r>
              <a:rPr lang="en-US" altLang="ja-JP" sz="2400" dirty="0">
                <a:ea typeface="MS UI Gothic" pitchFamily="50" charset="-128"/>
              </a:rPr>
              <a:t>5Whys</a:t>
            </a:r>
            <a:endParaRPr kumimoji="1" lang="ja-JP" altLang="en-US" dirty="0"/>
          </a:p>
        </p:txBody>
      </p:sp>
      <p:sp>
        <p:nvSpPr>
          <p:cNvPr id="3" name="コンテンツ プレースホルダー 2"/>
          <p:cNvSpPr>
            <a:spLocks noGrp="1"/>
          </p:cNvSpPr>
          <p:nvPr>
            <p:ph idx="1"/>
          </p:nvPr>
        </p:nvSpPr>
        <p:spPr>
          <a:xfrm>
            <a:off x="590161" y="1052513"/>
            <a:ext cx="10878080" cy="2603790"/>
          </a:xfrm>
        </p:spPr>
        <p:style>
          <a:lnRef idx="2">
            <a:schemeClr val="dk1"/>
          </a:lnRef>
          <a:fillRef idx="1">
            <a:schemeClr val="lt1"/>
          </a:fillRef>
          <a:effectRef idx="0">
            <a:schemeClr val="dk1"/>
          </a:effectRef>
          <a:fontRef idx="minor">
            <a:schemeClr val="dk1"/>
          </a:fontRef>
        </p:style>
        <p:txBody>
          <a:bodyPr/>
          <a:lstStyle/>
          <a:p>
            <a:r>
              <a:rPr kumimoji="1" lang="ja-JP" altLang="en-US" sz="2400" dirty="0"/>
              <a:t>「なぜなぜ分析」とは</a:t>
            </a:r>
            <a:endParaRPr kumimoji="1" lang="en-US" altLang="ja-JP" sz="2400" dirty="0"/>
          </a:p>
          <a:p>
            <a:pPr marL="444500" lvl="1" indent="0">
              <a:buNone/>
            </a:pPr>
            <a:r>
              <a:rPr kumimoji="1" lang="ja-JP" altLang="en-US" sz="2400" dirty="0"/>
              <a:t>当事者本人が自分自身に対して質問を投げかけながら</a:t>
            </a:r>
            <a:endParaRPr kumimoji="1" lang="en-US" altLang="ja-JP" sz="2400" dirty="0"/>
          </a:p>
          <a:p>
            <a:pPr marL="444500" lvl="1" indent="0">
              <a:buNone/>
            </a:pPr>
            <a:r>
              <a:rPr kumimoji="1" lang="ja-JP" altLang="en-US" sz="2400" dirty="0"/>
              <a:t>「</a:t>
            </a:r>
            <a:r>
              <a:rPr kumimoji="1" lang="en-US" altLang="ja-JP" sz="2400" dirty="0"/>
              <a:t>1</a:t>
            </a:r>
            <a:r>
              <a:rPr kumimoji="1" lang="ja-JP" altLang="en-US" sz="2400" dirty="0"/>
              <a:t>次質問→回答→</a:t>
            </a:r>
            <a:r>
              <a:rPr kumimoji="1" lang="en-US" altLang="ja-JP" sz="2400" dirty="0"/>
              <a:t>2</a:t>
            </a:r>
            <a:r>
              <a:rPr kumimoji="1" lang="ja-JP" altLang="en-US" sz="2400" dirty="0"/>
              <a:t>次質問→回答→</a:t>
            </a:r>
            <a:r>
              <a:rPr kumimoji="1" lang="en-US" altLang="ja-JP" sz="2400" dirty="0"/>
              <a:t>3</a:t>
            </a:r>
            <a:r>
              <a:rPr kumimoji="1" lang="ja-JP" altLang="en-US" sz="2400" dirty="0"/>
              <a:t>次質問→回答→</a:t>
            </a:r>
            <a:r>
              <a:rPr kumimoji="1" lang="en-US" altLang="ja-JP" sz="2400" dirty="0"/>
              <a:t>4</a:t>
            </a:r>
            <a:r>
              <a:rPr kumimoji="1" lang="ja-JP" altLang="en-US" sz="2400" dirty="0"/>
              <a:t>次質問→回答」</a:t>
            </a:r>
            <a:endParaRPr kumimoji="1" lang="en-US" altLang="ja-JP" sz="2400" dirty="0"/>
          </a:p>
          <a:p>
            <a:pPr marL="444500" lvl="1" indent="0">
              <a:buNone/>
            </a:pPr>
            <a:r>
              <a:rPr kumimoji="1" lang="ja-JP" altLang="en-US" sz="2400" dirty="0"/>
              <a:t>と次第に原因の核心に向かう方向で質問の内容を掘り下げていき、最後には原因の核心に到達して、真の原因とその除去方法を浮き彫りにさせる方法である。</a:t>
            </a:r>
            <a:endParaRPr kumimoji="1" lang="en-US" altLang="ja-JP" sz="2400" dirty="0"/>
          </a:p>
          <a:p>
            <a:pPr marL="444500" lvl="1" indent="0">
              <a:buNone/>
            </a:pPr>
            <a:r>
              <a:rPr kumimoji="1" lang="ja-JP" altLang="en-US" sz="2400" dirty="0"/>
              <a:t>「５</a:t>
            </a:r>
            <a:r>
              <a:rPr kumimoji="1" lang="en-US" altLang="ja-JP" sz="2400" dirty="0"/>
              <a:t>Whys</a:t>
            </a:r>
            <a:r>
              <a:rPr kumimoji="1" lang="ja-JP" altLang="en-US" sz="2400" dirty="0"/>
              <a:t>」「なぜなぜ解析」 「なぜなぜ手法」「なぜなぜ数回」とも呼ばれている。</a:t>
            </a:r>
          </a:p>
        </p:txBody>
      </p:sp>
      <p:sp>
        <p:nvSpPr>
          <p:cNvPr id="4" name="コンテンツ プレースホルダー 2"/>
          <p:cNvSpPr txBox="1">
            <a:spLocks/>
          </p:cNvSpPr>
          <p:nvPr/>
        </p:nvSpPr>
        <p:spPr bwMode="auto">
          <a:xfrm>
            <a:off x="1489321" y="4321694"/>
            <a:ext cx="9221351" cy="1790653"/>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marL="266700" indent="-266700" algn="l" rtl="0" eaLnBrk="0" fontAlgn="base" hangingPunct="0">
              <a:spcBef>
                <a:spcPct val="20000"/>
              </a:spcBef>
              <a:spcAft>
                <a:spcPct val="0"/>
              </a:spcAft>
              <a:buClr>
                <a:schemeClr val="accent1"/>
              </a:buClr>
              <a:buFont typeface="Wingdings" pitchFamily="2" charset="2"/>
              <a:buChar char="n"/>
              <a:tabLst>
                <a:tab pos="800100" algn="l"/>
              </a:tabLst>
              <a:defRPr sz="1600">
                <a:solidFill>
                  <a:schemeClr val="dk1"/>
                </a:solidFill>
                <a:latin typeface="+mn-lt"/>
                <a:ea typeface="+mn-ea"/>
                <a:cs typeface="+mn-cs"/>
              </a:defRPr>
            </a:lvl1pPr>
            <a:lvl2pPr marL="711200" indent="-265113" algn="l" rtl="0" eaLnBrk="0" fontAlgn="base" hangingPunct="0">
              <a:spcBef>
                <a:spcPct val="20000"/>
              </a:spcBef>
              <a:spcAft>
                <a:spcPct val="0"/>
              </a:spcAft>
              <a:buClr>
                <a:srgbClr val="FF0000"/>
              </a:buClr>
              <a:buFont typeface="Wingdings" pitchFamily="2" charset="2"/>
              <a:buChar char="l"/>
              <a:tabLst>
                <a:tab pos="800100" algn="l"/>
              </a:tabLst>
              <a:defRPr sz="1400">
                <a:solidFill>
                  <a:schemeClr val="dk1"/>
                </a:solidFill>
                <a:latin typeface="+mn-lt"/>
                <a:ea typeface="+mn-ea"/>
                <a:cs typeface="+mn-cs"/>
              </a:defRPr>
            </a:lvl2pPr>
            <a:lvl3pPr marL="1058863" indent="-168275" algn="l" rtl="0" eaLnBrk="0" fontAlgn="base" hangingPunct="0">
              <a:spcBef>
                <a:spcPct val="20000"/>
              </a:spcBef>
              <a:spcAft>
                <a:spcPct val="0"/>
              </a:spcAft>
              <a:buChar char="•"/>
              <a:tabLst>
                <a:tab pos="800100" algn="l"/>
              </a:tabLst>
              <a:defRPr sz="1400">
                <a:solidFill>
                  <a:schemeClr val="dk1"/>
                </a:solidFill>
                <a:latin typeface="+mn-lt"/>
                <a:ea typeface="+mn-ea"/>
                <a:cs typeface="+mn-cs"/>
              </a:defRPr>
            </a:lvl3pPr>
            <a:lvl4pPr marL="1419225" indent="-1809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4pPr>
            <a:lvl5pPr marL="1766888" indent="-168275" algn="l" rtl="0" eaLnBrk="0" fontAlgn="base" hangingPunct="0">
              <a:spcBef>
                <a:spcPct val="20000"/>
              </a:spcBef>
              <a:spcAft>
                <a:spcPct val="0"/>
              </a:spcAft>
              <a:buFont typeface="Arial" pitchFamily="34" charset="0"/>
              <a:buChar char="-"/>
              <a:tabLst>
                <a:tab pos="800100" algn="l"/>
              </a:tabLst>
              <a:defRPr sz="1400">
                <a:solidFill>
                  <a:schemeClr val="dk1"/>
                </a:solidFill>
                <a:latin typeface="+mn-lt"/>
                <a:ea typeface="+mn-ea"/>
                <a:cs typeface="+mn-cs"/>
              </a:defRPr>
            </a:lvl5pPr>
            <a:lvl6pPr marL="22240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6pPr>
            <a:lvl7pPr marL="26812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7pPr>
            <a:lvl8pPr marL="31384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8pPr>
            <a:lvl9pPr marL="3595688" indent="-168275" algn="l" rtl="0" fontAlgn="base">
              <a:spcBef>
                <a:spcPct val="20000"/>
              </a:spcBef>
              <a:spcAft>
                <a:spcPct val="0"/>
              </a:spcAft>
              <a:buFont typeface="Arial" charset="0"/>
              <a:buChar char="-"/>
              <a:tabLst>
                <a:tab pos="800100" algn="l"/>
              </a:tabLst>
              <a:defRPr sz="1400">
                <a:solidFill>
                  <a:schemeClr val="dk1"/>
                </a:solidFill>
                <a:latin typeface="+mn-lt"/>
                <a:ea typeface="+mn-ea"/>
                <a:cs typeface="+mn-cs"/>
              </a:defRPr>
            </a:lvl9pPr>
          </a:lstStyle>
          <a:p>
            <a:pPr>
              <a:buClr>
                <a:srgbClr val="FF0000"/>
              </a:buClr>
              <a:buFont typeface="Wingdings" panose="05000000000000000000" pitchFamily="2" charset="2"/>
              <a:buChar char="l"/>
            </a:pPr>
            <a:r>
              <a:rPr kumimoji="1" lang="ja-JP" altLang="en-US" sz="2400" kern="0" dirty="0"/>
              <a:t>文書化されたルールがなかった→なぜルールがなかったのか</a:t>
            </a:r>
            <a:r>
              <a:rPr kumimoji="1" lang="en-US" altLang="ja-JP" sz="2400" kern="0" dirty="0"/>
              <a:t>?</a:t>
            </a:r>
            <a:endParaRPr kumimoji="1" lang="ja-JP" altLang="en-US" sz="2400" kern="0" dirty="0"/>
          </a:p>
          <a:p>
            <a:pPr>
              <a:buClr>
                <a:srgbClr val="FF0000"/>
              </a:buClr>
              <a:buFont typeface="Wingdings" panose="05000000000000000000" pitchFamily="2" charset="2"/>
              <a:buChar char="l"/>
            </a:pPr>
            <a:r>
              <a:rPr kumimoji="1" lang="ja-JP" altLang="en-US" sz="2400" kern="0" dirty="0"/>
              <a:t>ルールはあったが知らなかった→なぜルールを知らされなかったのか</a:t>
            </a:r>
            <a:r>
              <a:rPr kumimoji="1" lang="en-US" altLang="ja-JP" sz="2400" kern="0" dirty="0"/>
              <a:t>?</a:t>
            </a:r>
            <a:endParaRPr kumimoji="1" lang="ja-JP" altLang="en-US" sz="2400" kern="0" dirty="0"/>
          </a:p>
          <a:p>
            <a:pPr>
              <a:buClr>
                <a:srgbClr val="FF0000"/>
              </a:buClr>
              <a:buFont typeface="Wingdings" panose="05000000000000000000" pitchFamily="2" charset="2"/>
              <a:buChar char="l"/>
            </a:pPr>
            <a:r>
              <a:rPr kumimoji="1" lang="ja-JP" altLang="en-US" sz="2400" kern="0" dirty="0"/>
              <a:t>ルールがあることは知っていたが実行しなかった→なぜ実行しなかったのか</a:t>
            </a:r>
            <a:r>
              <a:rPr kumimoji="1" lang="en-US" altLang="ja-JP" sz="2400" kern="0" dirty="0"/>
              <a:t>?</a:t>
            </a:r>
            <a:endParaRPr kumimoji="1" lang="ja-JP" altLang="en-US" sz="2400" kern="0" dirty="0"/>
          </a:p>
          <a:p>
            <a:pPr>
              <a:buClr>
                <a:srgbClr val="FF0000"/>
              </a:buClr>
              <a:buFont typeface="Wingdings" panose="05000000000000000000" pitchFamily="2" charset="2"/>
              <a:buChar char="l"/>
            </a:pPr>
            <a:r>
              <a:rPr kumimoji="1" lang="ja-JP" altLang="en-US" sz="2400" kern="0" dirty="0"/>
              <a:t>その他（システムの欠陥） </a:t>
            </a:r>
          </a:p>
        </p:txBody>
      </p:sp>
      <p:pic>
        <p:nvPicPr>
          <p:cNvPr id="5" name="Picture 2" descr="C:\Documents and Settings\Kana\My Documents\My Pictures\Microsoft クリップ オーガナイザ\j0312656.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3781" y="3810290"/>
            <a:ext cx="5746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57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ja-JP" altLang="en-US" dirty="0">
                <a:ea typeface="MS UI Gothic" pitchFamily="50" charset="-128"/>
              </a:rPr>
              <a:t>原因調査　～分析手法～</a:t>
            </a:r>
            <a:br>
              <a:rPr lang="en-US" altLang="ja-JP" dirty="0">
                <a:ea typeface="MS UI Gothic" pitchFamily="50" charset="-128"/>
              </a:rPr>
            </a:br>
            <a:r>
              <a:rPr lang="en-US" altLang="ja-JP" sz="2400" dirty="0">
                <a:ea typeface="MS UI Gothic" pitchFamily="50" charset="-128"/>
              </a:rPr>
              <a:t>FTA</a:t>
            </a:r>
            <a:endParaRPr lang="en-US" altLang="ja-JP" dirty="0"/>
          </a:p>
        </p:txBody>
      </p:sp>
      <p:sp>
        <p:nvSpPr>
          <p:cNvPr id="664581" name="Rectangle 5"/>
          <p:cNvSpPr>
            <a:spLocks noGrp="1" noChangeArrowheads="1"/>
          </p:cNvSpPr>
          <p:nvPr>
            <p:ph type="body" idx="1"/>
          </p:nvPr>
        </p:nvSpPr>
        <p:spPr>
          <a:xfrm>
            <a:off x="587375" y="1052513"/>
            <a:ext cx="10878079" cy="4016484"/>
          </a:xfrm>
        </p:spPr>
        <p:style>
          <a:lnRef idx="2">
            <a:schemeClr val="dk1"/>
          </a:lnRef>
          <a:fillRef idx="1">
            <a:schemeClr val="lt1"/>
          </a:fillRef>
          <a:effectRef idx="0">
            <a:schemeClr val="dk1"/>
          </a:effectRef>
          <a:fontRef idx="minor">
            <a:schemeClr val="dk1"/>
          </a:fontRef>
        </p:style>
        <p:txBody>
          <a:bodyPr/>
          <a:lstStyle/>
          <a:p>
            <a:pPr>
              <a:spcBef>
                <a:spcPts val="600"/>
              </a:spcBef>
            </a:pPr>
            <a:r>
              <a:rPr lang="en-US" altLang="ja-JP" sz="2400" dirty="0"/>
              <a:t>FTA : Fault Tree Analysis</a:t>
            </a:r>
            <a:r>
              <a:rPr lang="ja-JP" altLang="en-US" sz="2400" dirty="0"/>
              <a:t>とは</a:t>
            </a:r>
            <a:endParaRPr lang="en-US" altLang="ja-JP" sz="2400" dirty="0"/>
          </a:p>
          <a:p>
            <a:pPr marL="541338" lvl="1" indent="-276225">
              <a:spcBef>
                <a:spcPts val="600"/>
              </a:spcBef>
            </a:pPr>
            <a:r>
              <a:rPr lang="ja-JP" altLang="ja-JP" sz="2400" dirty="0"/>
              <a:t>故障の木解析と呼ばれ、主として他のリスクアセスメント手法によって特定した危害を分析する手段</a:t>
            </a:r>
            <a:r>
              <a:rPr lang="ja-JP" altLang="en-US" sz="2400" dirty="0"/>
              <a:t>。</a:t>
            </a:r>
            <a:endParaRPr lang="en-US" altLang="ja-JP" sz="2400" dirty="0"/>
          </a:p>
          <a:p>
            <a:pPr marL="541338" lvl="1" indent="-276225">
              <a:spcBef>
                <a:spcPts val="600"/>
              </a:spcBef>
            </a:pPr>
            <a:r>
              <a:rPr lang="en-US" altLang="ja-JP" sz="2400" dirty="0"/>
              <a:t>FMEA</a:t>
            </a:r>
            <a:r>
              <a:rPr lang="ja-JP" altLang="ja-JP" sz="2400" dirty="0"/>
              <a:t>とは対称的に、想定した「好ましくない結果」</a:t>
            </a:r>
            <a:r>
              <a:rPr lang="ja-JP" altLang="en-US" sz="2400" dirty="0"/>
              <a:t> （危害発生の事故等）</a:t>
            </a:r>
            <a:r>
              <a:rPr lang="ja-JP" altLang="ja-JP" sz="2400" dirty="0"/>
              <a:t>から出発する演繹的な方法</a:t>
            </a:r>
            <a:r>
              <a:rPr lang="ja-JP" altLang="en-US" sz="2400" dirty="0"/>
              <a:t>。</a:t>
            </a:r>
            <a:br>
              <a:rPr lang="en-US" altLang="ja-JP" sz="2400" dirty="0"/>
            </a:br>
            <a:r>
              <a:rPr lang="ja-JP" altLang="en-US" sz="2400" dirty="0"/>
              <a:t>その事象をもたらす可能性のある原因や事象を、それ以上分解できない基本事象まで遡って分析する原因解析型手法。</a:t>
            </a:r>
            <a:endParaRPr lang="en-US" altLang="ja-JP" sz="2400" dirty="0"/>
          </a:p>
          <a:p>
            <a:pPr marL="541338" lvl="1" indent="-276225">
              <a:spcBef>
                <a:spcPts val="600"/>
              </a:spcBef>
            </a:pPr>
            <a:r>
              <a:rPr lang="ja-JP" altLang="ja-JP" sz="2400" dirty="0"/>
              <a:t>製品の「好ましくない結果」を想定し、その原因となる部品・モジュールの故障を特定するために使用される</a:t>
            </a:r>
            <a:r>
              <a:rPr lang="ja-JP" altLang="en-US" sz="2400" dirty="0"/>
              <a:t>。実際にはトラブル発生後に原因を探ることを目的に用いられることが多い。</a:t>
            </a:r>
            <a:endParaRPr lang="en-US" altLang="ja-JP" sz="2400" dirty="0"/>
          </a:p>
        </p:txBody>
      </p:sp>
    </p:spTree>
    <p:extLst>
      <p:ext uri="{BB962C8B-B14F-4D97-AF65-F5344CB8AC3E}">
        <p14:creationId xmlns:p14="http://schemas.microsoft.com/office/powerpoint/2010/main" val="417792294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実習問題</a:t>
            </a:r>
            <a:r>
              <a:rPr kumimoji="1" lang="en-US" altLang="ja-JP" sz="2400" dirty="0"/>
              <a:t>1</a:t>
            </a:r>
            <a:endParaRPr kumimoji="1" lang="ja-JP" altLang="en-US" sz="2400" dirty="0"/>
          </a:p>
        </p:txBody>
      </p:sp>
      <p:sp>
        <p:nvSpPr>
          <p:cNvPr id="3" name="コンテンツ プレースホルダー 2"/>
          <p:cNvSpPr>
            <a:spLocks noGrp="1"/>
          </p:cNvSpPr>
          <p:nvPr>
            <p:ph idx="1"/>
          </p:nvPr>
        </p:nvSpPr>
        <p:spPr>
          <a:xfrm>
            <a:off x="587375" y="1052513"/>
            <a:ext cx="10878080" cy="3785652"/>
          </a:xfrm>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kumimoji="1" lang="en-US" altLang="ja-JP" sz="2400" dirty="0"/>
              <a:t>CRO</a:t>
            </a:r>
            <a:r>
              <a:rPr kumimoji="1" lang="ja-JP" altLang="en-US" sz="2400" dirty="0"/>
              <a:t>のモニターが治験薬を回収するために医療機関を訪問した。</a:t>
            </a:r>
            <a:endParaRPr kumimoji="1" lang="en-US" altLang="ja-JP" sz="2400" dirty="0"/>
          </a:p>
          <a:p>
            <a:pPr marL="0" indent="0">
              <a:buNone/>
            </a:pPr>
            <a:r>
              <a:rPr kumimoji="1" lang="ja-JP" altLang="en-US" sz="2400" dirty="0"/>
              <a:t>当該医薬品企業の</a:t>
            </a:r>
            <a:r>
              <a:rPr kumimoji="1" lang="en-US" altLang="ja-JP" sz="2400" dirty="0"/>
              <a:t>SOP</a:t>
            </a:r>
            <a:r>
              <a:rPr kumimoji="1" lang="ja-JP" altLang="en-US" sz="2400" dirty="0"/>
              <a:t>では、治験薬の倉庫へ運搬は専門の輸送業者に依頼することとなっていた。</a:t>
            </a:r>
            <a:endParaRPr kumimoji="1" lang="en-US" altLang="ja-JP" sz="2400" dirty="0"/>
          </a:p>
          <a:p>
            <a:pPr marL="0" indent="0">
              <a:buNone/>
            </a:pPr>
            <a:r>
              <a:rPr kumimoji="1" lang="ja-JP" altLang="en-US" sz="2400" dirty="0"/>
              <a:t>しかしながら輸送業者の受付時間を超えていたため、モニターは独自の判断で治験薬を自身で持ち帰った。</a:t>
            </a:r>
            <a:endParaRPr kumimoji="1" lang="en-US" altLang="ja-JP" sz="2400" dirty="0"/>
          </a:p>
          <a:p>
            <a:pPr marL="0" indent="0">
              <a:buNone/>
            </a:pPr>
            <a:r>
              <a:rPr kumimoji="1" lang="ja-JP" altLang="en-US" sz="2400" dirty="0"/>
              <a:t>帰社する電車の網棚に回収した治験薬を置き、当該モニターは疲れていたこともあり、眠ってしまった。</a:t>
            </a:r>
            <a:endParaRPr kumimoji="1" lang="en-US" altLang="ja-JP" sz="2400" dirty="0"/>
          </a:p>
          <a:p>
            <a:pPr marL="0" indent="0">
              <a:buNone/>
            </a:pPr>
            <a:r>
              <a:rPr kumimoji="1" lang="ja-JP" altLang="en-US" sz="2400" dirty="0"/>
              <a:t>駅に到着した際に網棚に置いたはずの治験薬がなくなっていることに気が付いた。</a:t>
            </a:r>
            <a:endParaRPr kumimoji="1" lang="en-US" altLang="ja-JP" sz="2400" dirty="0"/>
          </a:p>
          <a:p>
            <a:pPr marL="0" indent="0">
              <a:buNone/>
            </a:pPr>
            <a:r>
              <a:rPr kumimoji="1" lang="ja-JP" altLang="en-US" sz="2400" dirty="0"/>
              <a:t>警察や鉄道会社に届けたが、当該治験薬は未だに発見されていない。</a:t>
            </a:r>
          </a:p>
        </p:txBody>
      </p:sp>
    </p:spTree>
    <p:extLst>
      <p:ext uri="{BB962C8B-B14F-4D97-AF65-F5344CB8AC3E}">
        <p14:creationId xmlns:p14="http://schemas.microsoft.com/office/powerpoint/2010/main" val="41803816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実習問題</a:t>
            </a:r>
            <a:r>
              <a:rPr kumimoji="1" lang="en-US" altLang="ja-JP" sz="2400" dirty="0"/>
              <a:t>2</a:t>
            </a:r>
            <a:endParaRPr kumimoji="1" lang="ja-JP" altLang="en-US" sz="2400" dirty="0"/>
          </a:p>
        </p:txBody>
      </p:sp>
      <p:sp>
        <p:nvSpPr>
          <p:cNvPr id="3" name="コンテンツ プレースホルダー 2"/>
          <p:cNvSpPr>
            <a:spLocks noGrp="1"/>
          </p:cNvSpPr>
          <p:nvPr>
            <p:ph idx="1"/>
          </p:nvPr>
        </p:nvSpPr>
        <p:spPr>
          <a:xfrm>
            <a:off x="587375" y="1052513"/>
            <a:ext cx="10878080" cy="830997"/>
          </a:xfrm>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kumimoji="1" lang="ja-JP" altLang="en-US" sz="2400" dirty="0"/>
              <a:t>医薬品の冷蔵保存において、</a:t>
            </a:r>
            <a:r>
              <a:rPr kumimoji="1" lang="en-US" altLang="ja-JP" sz="2400" dirty="0"/>
              <a:t>2℃</a:t>
            </a:r>
            <a:r>
              <a:rPr kumimoji="1" lang="ja-JP" altLang="en-US" sz="2400" dirty="0"/>
              <a:t>～</a:t>
            </a:r>
            <a:r>
              <a:rPr kumimoji="1" lang="en-US" altLang="ja-JP" sz="2400" dirty="0"/>
              <a:t>8℃</a:t>
            </a:r>
            <a:r>
              <a:rPr kumimoji="1" lang="ja-JP" altLang="en-US" sz="2400" dirty="0"/>
              <a:t>と規定されているが、オペレータは毎朝のチェックにおいてちょうど</a:t>
            </a:r>
            <a:r>
              <a:rPr kumimoji="1" lang="en-US" altLang="ja-JP" sz="2400" dirty="0"/>
              <a:t>8℃</a:t>
            </a:r>
            <a:r>
              <a:rPr kumimoji="1" lang="ja-JP" altLang="en-US" sz="2400" dirty="0"/>
              <a:t>であることを確認したため、問題がないとし何も報告しなかった。</a:t>
            </a:r>
            <a:endParaRPr kumimoji="1" lang="en-US" altLang="ja-JP" sz="2400" dirty="0"/>
          </a:p>
        </p:txBody>
      </p:sp>
    </p:spTree>
    <p:extLst>
      <p:ext uri="{BB962C8B-B14F-4D97-AF65-F5344CB8AC3E}">
        <p14:creationId xmlns:p14="http://schemas.microsoft.com/office/powerpoint/2010/main" val="3218717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実習問題</a:t>
            </a:r>
            <a:r>
              <a:rPr kumimoji="1" lang="en-US" altLang="ja-JP" dirty="0"/>
              <a:t>3</a:t>
            </a:r>
            <a:endParaRPr kumimoji="1" lang="ja-JP" altLang="en-US" dirty="0"/>
          </a:p>
        </p:txBody>
      </p:sp>
      <p:sp>
        <p:nvSpPr>
          <p:cNvPr id="3" name="コンテンツ プレースホルダー 2"/>
          <p:cNvSpPr>
            <a:spLocks noGrp="1"/>
          </p:cNvSpPr>
          <p:nvPr>
            <p:ph idx="1"/>
          </p:nvPr>
        </p:nvSpPr>
        <p:spPr>
          <a:xfrm>
            <a:off x="587375" y="1052513"/>
            <a:ext cx="10878080" cy="3637919"/>
          </a:xfrm>
        </p:spPr>
        <p:style>
          <a:lnRef idx="2">
            <a:schemeClr val="dk1"/>
          </a:lnRef>
          <a:fillRef idx="1">
            <a:schemeClr val="lt1"/>
          </a:fillRef>
          <a:effectRef idx="0">
            <a:schemeClr val="dk1"/>
          </a:effectRef>
          <a:fontRef idx="minor">
            <a:schemeClr val="dk1"/>
          </a:fontRef>
        </p:style>
        <p:txBody>
          <a:bodyPr wrap="square">
            <a:spAutoFit/>
          </a:bodyPr>
          <a:lstStyle/>
          <a:p>
            <a:pPr marL="0" indent="0">
              <a:buNone/>
            </a:pPr>
            <a:r>
              <a:rPr kumimoji="1" lang="ja-JP" altLang="en-US" dirty="0"/>
              <a:t>クラス</a:t>
            </a:r>
            <a:r>
              <a:rPr kumimoji="1" lang="en-US" altLang="ja-JP" dirty="0"/>
              <a:t>Ⅲ</a:t>
            </a:r>
            <a:r>
              <a:rPr kumimoji="1" lang="ja-JP" altLang="en-US" dirty="0"/>
              <a:t>の医療機器のパーツ製造において、</a:t>
            </a:r>
            <a:r>
              <a:rPr kumimoji="1" lang="en-US" altLang="ja-JP" dirty="0"/>
              <a:t>LED</a:t>
            </a:r>
            <a:r>
              <a:rPr kumimoji="1" lang="ja-JP" altLang="en-US" dirty="0"/>
              <a:t>を誤って反対側に装着し、出荷してしまった。</a:t>
            </a:r>
            <a:endParaRPr kumimoji="1" lang="en-US" altLang="ja-JP" dirty="0"/>
          </a:p>
          <a:p>
            <a:r>
              <a:rPr kumimoji="1" lang="ja-JP" altLang="en-US" dirty="0"/>
              <a:t>サービスマンが装着しようとした際に、</a:t>
            </a:r>
            <a:r>
              <a:rPr kumimoji="1" lang="en-US" altLang="ja-JP" dirty="0"/>
              <a:t>LED</a:t>
            </a:r>
            <a:r>
              <a:rPr kumimoji="1" lang="ja-JP" altLang="en-US" dirty="0"/>
              <a:t>が反対側に装着されていることに気付き、品質保証部に連絡をしてきた。</a:t>
            </a:r>
            <a:endParaRPr kumimoji="1" lang="en-US" altLang="ja-JP" dirty="0"/>
          </a:p>
          <a:p>
            <a:r>
              <a:rPr kumimoji="1" lang="ja-JP" altLang="en-US" dirty="0"/>
              <a:t>本パーツをそのまま取り付けた場合、手術時に医師が患者の疾患を観察する際、正常な画像が得られない事態が発生する。</a:t>
            </a:r>
            <a:endParaRPr kumimoji="1" lang="en-US" altLang="ja-JP" dirty="0"/>
          </a:p>
          <a:p>
            <a:r>
              <a:rPr kumimoji="1" lang="ja-JP" altLang="en-US" dirty="0"/>
              <a:t>製造担当者は、製造後の確認または検証が必要かどうかわからなかったため、通常の製品で検証を担当している者に尋ねたところ、必要ないのではないかと言われた。そのため、検証をしないまま出荷してしまった。</a:t>
            </a:r>
          </a:p>
        </p:txBody>
      </p:sp>
    </p:spTree>
    <p:extLst>
      <p:ext uri="{BB962C8B-B14F-4D97-AF65-F5344CB8AC3E}">
        <p14:creationId xmlns:p14="http://schemas.microsoft.com/office/powerpoint/2010/main" val="1233195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2898" name="AutoShape 2"/>
          <p:cNvSpPr>
            <a:spLocks noChangeArrowheads="1"/>
          </p:cNvSpPr>
          <p:nvPr/>
        </p:nvSpPr>
        <p:spPr bwMode="auto">
          <a:xfrm>
            <a:off x="3956277" y="4356180"/>
            <a:ext cx="4280059" cy="492125"/>
          </a:xfrm>
          <a:prstGeom prst="roundRect">
            <a:avLst>
              <a:gd name="adj" fmla="val 16667"/>
            </a:avLst>
          </a:prstGeom>
          <a:solidFill>
            <a:schemeClr val="bg1"/>
          </a:solidFill>
          <a:ln w="9525">
            <a:solidFill>
              <a:srgbClr val="000000"/>
            </a:solidFill>
            <a:round/>
            <a:headEnd/>
            <a:tailEnd/>
          </a:ln>
          <a:effectLst>
            <a:outerShdw dist="107763" dir="2700000" algn="ctr" rotWithShape="0">
              <a:schemeClr val="tx2">
                <a:alpha val="50000"/>
              </a:schemeClr>
            </a:outerShdw>
          </a:effectLst>
        </p:spPr>
        <p:txBody>
          <a:bodyPr wrap="none" anchor="ctr"/>
          <a:lstStyle/>
          <a:p>
            <a:pPr algn="ctr">
              <a:lnSpc>
                <a:spcPct val="80000"/>
              </a:lnSpc>
              <a:spcBef>
                <a:spcPct val="0"/>
              </a:spcBef>
              <a:defRPr/>
            </a:pPr>
            <a:endParaRPr kumimoji="1" lang="ja-JP" altLang="en-US" sz="2000" b="1" dirty="0">
              <a:latin typeface="MS UI Gothic" pitchFamily="50" charset="-128"/>
            </a:endParaRPr>
          </a:p>
        </p:txBody>
      </p:sp>
      <p:sp>
        <p:nvSpPr>
          <p:cNvPr id="32771" name="Rectangle 3"/>
          <p:cNvSpPr>
            <a:spLocks noChangeArrowheads="1"/>
          </p:cNvSpPr>
          <p:nvPr/>
        </p:nvSpPr>
        <p:spPr bwMode="auto">
          <a:xfrm>
            <a:off x="4567069" y="2036929"/>
            <a:ext cx="3055705" cy="2800767"/>
          </a:xfrm>
          <a:prstGeom prst="rect">
            <a:avLst/>
          </a:prstGeom>
          <a:noFill/>
          <a:ln w="12700">
            <a:noFill/>
            <a:miter lim="800000"/>
            <a:headEnd type="none" w="sm" len="sm"/>
            <a:tailEnd type="none" w="sm" len="sm"/>
          </a:ln>
        </p:spPr>
        <p:txBody>
          <a:bodyPr wrap="square" anchor="ctr" anchorCtr="0">
            <a:spAutoFit/>
          </a:bodyPr>
          <a:lstStyle/>
          <a:p>
            <a:pPr marL="457200" indent="-457200">
              <a:spcBef>
                <a:spcPts val="0"/>
              </a:spcBef>
              <a:buFontTx/>
              <a:buAutoNum type="arabicPeriod"/>
            </a:pPr>
            <a:r>
              <a:rPr lang="ja-JP" altLang="en-US" sz="2400" dirty="0"/>
              <a:t>はじめに</a:t>
            </a:r>
            <a:endParaRPr lang="en-US" altLang="ja-JP" sz="800" dirty="0"/>
          </a:p>
          <a:p>
            <a:pPr marL="457200" indent="-457200">
              <a:spcBef>
                <a:spcPts val="0"/>
              </a:spcBef>
              <a:buFontTx/>
              <a:buAutoNum type="arabicPeriod"/>
            </a:pPr>
            <a:r>
              <a:rPr lang="en-US" altLang="ja-JP" sz="2400" dirty="0"/>
              <a:t>CAPA</a:t>
            </a:r>
            <a:r>
              <a:rPr lang="ja-JP" altLang="en-US" sz="2400" dirty="0"/>
              <a:t>とは</a:t>
            </a:r>
            <a:endParaRPr lang="en-US" altLang="ja-JP" sz="800" dirty="0"/>
          </a:p>
          <a:p>
            <a:pPr marL="457200" indent="-457200">
              <a:spcBef>
                <a:spcPts val="0"/>
              </a:spcBef>
              <a:buFontTx/>
              <a:buAutoNum type="arabicPeriod"/>
            </a:pPr>
            <a:r>
              <a:rPr lang="en-US" altLang="ja-JP" sz="2400" dirty="0"/>
              <a:t>CAPA</a:t>
            </a:r>
            <a:r>
              <a:rPr lang="ja-JP" altLang="en-US" sz="2400" dirty="0"/>
              <a:t>の要点</a:t>
            </a:r>
            <a:endParaRPr kumimoji="1" lang="en-US" altLang="ja-JP" sz="800" dirty="0"/>
          </a:p>
          <a:p>
            <a:pPr marL="457200" indent="-457200">
              <a:spcBef>
                <a:spcPts val="0"/>
              </a:spcBef>
              <a:buFontTx/>
              <a:buAutoNum type="arabicPeriod"/>
            </a:pPr>
            <a:r>
              <a:rPr lang="ja-JP" altLang="en-US" sz="2400" dirty="0"/>
              <a:t>医療機器と</a:t>
            </a:r>
            <a:r>
              <a:rPr lang="en-US" altLang="ja-JP" sz="2400" dirty="0"/>
              <a:t>CAPA</a:t>
            </a:r>
            <a:endParaRPr lang="en-US" altLang="ja-JP" sz="800" dirty="0"/>
          </a:p>
          <a:p>
            <a:pPr marL="457200" indent="-457200">
              <a:spcBef>
                <a:spcPts val="0"/>
              </a:spcBef>
              <a:buFontTx/>
              <a:buAutoNum type="arabicPeriod"/>
            </a:pPr>
            <a:r>
              <a:rPr lang="ja-JP" altLang="en-US" sz="2400" dirty="0"/>
              <a:t>医薬品と</a:t>
            </a:r>
            <a:r>
              <a:rPr lang="en-US" altLang="ja-JP" sz="2400" dirty="0"/>
              <a:t>CAPA</a:t>
            </a:r>
            <a:endParaRPr lang="en-US" altLang="ja-JP" sz="800" dirty="0"/>
          </a:p>
          <a:p>
            <a:pPr marL="457200" indent="-457200">
              <a:spcBef>
                <a:spcPts val="0"/>
              </a:spcBef>
              <a:buFontTx/>
              <a:buAutoNum type="arabicPeriod"/>
            </a:pPr>
            <a:r>
              <a:rPr lang="ja-JP" altLang="en-US" sz="2400" dirty="0"/>
              <a:t>根本的原因の究明</a:t>
            </a:r>
            <a:endParaRPr lang="en-US" altLang="ja-JP" sz="2400" dirty="0"/>
          </a:p>
          <a:p>
            <a:pPr marL="457200" indent="-457200">
              <a:spcBef>
                <a:spcPts val="0"/>
              </a:spcBef>
              <a:buFontTx/>
              <a:buAutoNum type="arabicPeriod"/>
            </a:pPr>
            <a:endParaRPr lang="en-US" altLang="ja-JP" sz="800" dirty="0"/>
          </a:p>
          <a:p>
            <a:pPr marL="457200" indent="-457200">
              <a:spcBef>
                <a:spcPts val="0"/>
              </a:spcBef>
              <a:buFontTx/>
              <a:buAutoNum type="arabicPeriod"/>
            </a:pPr>
            <a:r>
              <a:rPr lang="ja-JP" altLang="en-US" sz="2400" dirty="0"/>
              <a:t>品質監査と</a:t>
            </a:r>
            <a:r>
              <a:rPr lang="en-US" altLang="ja-JP" sz="2400" dirty="0"/>
              <a:t>CAPA</a:t>
            </a:r>
            <a:endParaRPr lang="en-US" altLang="ja-JP" sz="800" dirty="0"/>
          </a:p>
        </p:txBody>
      </p:sp>
      <p:sp>
        <p:nvSpPr>
          <p:cNvPr id="32772" name="Rectangle 4"/>
          <p:cNvSpPr>
            <a:spLocks noGrp="1" noChangeArrowheads="1"/>
          </p:cNvSpPr>
          <p:nvPr>
            <p:ph type="title" idx="4294967295"/>
          </p:nvPr>
        </p:nvSpPr>
        <p:spPr/>
        <p:txBody>
          <a:bodyPr/>
          <a:lstStyle/>
          <a:p>
            <a:r>
              <a:rPr kumimoji="1" lang="en-US" altLang="ja-JP" dirty="0">
                <a:solidFill>
                  <a:schemeClr val="tx2"/>
                </a:solidFill>
              </a:rPr>
              <a:t>Table of contents</a:t>
            </a:r>
            <a:endParaRPr kumimoji="1" lang="ja-JP" altLang="en-US" dirty="0">
              <a:solidFill>
                <a:schemeClr val="tx2"/>
              </a:solidFill>
            </a:endParaRPr>
          </a:p>
        </p:txBody>
      </p:sp>
    </p:spTree>
    <p:extLst>
      <p:ext uri="{BB962C8B-B14F-4D97-AF65-F5344CB8AC3E}">
        <p14:creationId xmlns:p14="http://schemas.microsoft.com/office/powerpoint/2010/main" val="420546615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623888" y="1052513"/>
            <a:ext cx="10878080" cy="90794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457200" indent="-457200">
              <a:spcBef>
                <a:spcPts val="600"/>
              </a:spcBef>
              <a:buFont typeface="+mj-lt"/>
              <a:buAutoNum type="arabicPeriod"/>
            </a:pPr>
            <a:r>
              <a:rPr lang="ja-JP" altLang="en-US" sz="2400" dirty="0">
                <a:solidFill>
                  <a:schemeClr val="tx1"/>
                </a:solidFill>
              </a:rPr>
              <a:t>自社の</a:t>
            </a:r>
            <a:r>
              <a:rPr lang="en-US" altLang="ja-JP" sz="2400" dirty="0">
                <a:solidFill>
                  <a:srgbClr val="FF0000"/>
                </a:solidFill>
              </a:rPr>
              <a:t>QMS</a:t>
            </a:r>
            <a:r>
              <a:rPr lang="ja-JP" altLang="en-US" sz="2400" dirty="0">
                <a:solidFill>
                  <a:srgbClr val="FF0000"/>
                </a:solidFill>
              </a:rPr>
              <a:t>が規制要件に適合</a:t>
            </a:r>
            <a:r>
              <a:rPr lang="ja-JP" altLang="en-US" sz="2400" dirty="0">
                <a:solidFill>
                  <a:schemeClr val="tx1"/>
                </a:solidFill>
              </a:rPr>
              <a:t>していることを確認する。</a:t>
            </a:r>
            <a:endParaRPr lang="en-US" altLang="ja-JP" sz="2400" dirty="0">
              <a:solidFill>
                <a:schemeClr val="tx1"/>
              </a:solidFill>
            </a:endParaRPr>
          </a:p>
          <a:p>
            <a:pPr marL="457200" indent="-457200">
              <a:spcBef>
                <a:spcPts val="600"/>
              </a:spcBef>
              <a:buClr>
                <a:schemeClr val="tx1"/>
              </a:buClr>
              <a:buFont typeface="+mj-lt"/>
              <a:buAutoNum type="arabicPeriod"/>
            </a:pPr>
            <a:r>
              <a:rPr lang="en-US" altLang="ja-JP" sz="2400" dirty="0">
                <a:solidFill>
                  <a:srgbClr val="FF0000"/>
                </a:solidFill>
              </a:rPr>
              <a:t>QMS</a:t>
            </a:r>
            <a:r>
              <a:rPr lang="ja-JP" altLang="en-US" sz="2400" dirty="0">
                <a:solidFill>
                  <a:srgbClr val="FF0000"/>
                </a:solidFill>
              </a:rPr>
              <a:t>の有効性</a:t>
            </a:r>
            <a:r>
              <a:rPr lang="ja-JP" altLang="en-US" sz="2400" dirty="0">
                <a:solidFill>
                  <a:schemeClr val="tx1"/>
                </a:solidFill>
              </a:rPr>
              <a:t>を確認する。</a:t>
            </a:r>
            <a:endParaRPr lang="en-US" altLang="ja-JP" sz="2400" dirty="0">
              <a:solidFill>
                <a:schemeClr val="tx1"/>
              </a:solidFill>
            </a:endParaRPr>
          </a:p>
        </p:txBody>
      </p:sp>
      <p:sp>
        <p:nvSpPr>
          <p:cNvPr id="75779" name="タイトル 1"/>
          <p:cNvSpPr>
            <a:spLocks noGrp="1"/>
          </p:cNvSpPr>
          <p:nvPr>
            <p:ph type="title" idx="4294967295"/>
          </p:nvPr>
        </p:nvSpPr>
        <p:spPr/>
        <p:txBody>
          <a:bodyPr/>
          <a:lstStyle/>
          <a:p>
            <a:r>
              <a:rPr kumimoji="1" lang="ja-JP" altLang="en-US" dirty="0"/>
              <a:t>監査の目的</a:t>
            </a:r>
          </a:p>
        </p:txBody>
      </p:sp>
    </p:spTree>
    <p:extLst>
      <p:ext uri="{BB962C8B-B14F-4D97-AF65-F5344CB8AC3E}">
        <p14:creationId xmlns:p14="http://schemas.microsoft.com/office/powerpoint/2010/main" val="29285189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626533" y="1052513"/>
            <a:ext cx="10878080" cy="3724096"/>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p>
            <a:pPr>
              <a:spcBef>
                <a:spcPts val="600"/>
              </a:spcBef>
            </a:pPr>
            <a:r>
              <a:rPr lang="ja-JP" altLang="ja-JP" sz="2400" dirty="0">
                <a:solidFill>
                  <a:schemeClr val="tx1"/>
                </a:solidFill>
              </a:rPr>
              <a:t>§８２０</a:t>
            </a:r>
            <a:r>
              <a:rPr lang="en-US" altLang="ja-JP" sz="2400" dirty="0">
                <a:solidFill>
                  <a:schemeClr val="tx1"/>
                </a:solidFill>
              </a:rPr>
              <a:t>.</a:t>
            </a:r>
            <a:r>
              <a:rPr lang="ja-JP" altLang="ja-JP" sz="2400" dirty="0">
                <a:solidFill>
                  <a:schemeClr val="tx1"/>
                </a:solidFill>
              </a:rPr>
              <a:t>２２　　品質監査</a:t>
            </a:r>
          </a:p>
          <a:p>
            <a:pPr lvl="1">
              <a:spcBef>
                <a:spcPts val="600"/>
              </a:spcBef>
            </a:pPr>
            <a:r>
              <a:rPr lang="ja-JP" altLang="ja-JP" sz="2400" dirty="0">
                <a:solidFill>
                  <a:schemeClr val="tx1"/>
                </a:solidFill>
              </a:rPr>
              <a:t>各製造業者は、品質監査の手順を確立し、そのような監査を次の目的で行うこと。</a:t>
            </a:r>
            <a:endParaRPr lang="en-US" altLang="ja-JP" sz="2400" dirty="0">
              <a:solidFill>
                <a:schemeClr val="tx1"/>
              </a:solidFill>
            </a:endParaRPr>
          </a:p>
          <a:p>
            <a:pPr lvl="1">
              <a:spcBef>
                <a:spcPts val="600"/>
              </a:spcBef>
            </a:pPr>
            <a:r>
              <a:rPr lang="ja-JP" altLang="ja-JP" sz="2400" dirty="0">
                <a:solidFill>
                  <a:schemeClr val="tx1"/>
                </a:solidFill>
              </a:rPr>
              <a:t>すなわち</a:t>
            </a:r>
            <a:r>
              <a:rPr lang="ja-JP" altLang="ja-JP" sz="2400" dirty="0">
                <a:solidFill>
                  <a:srgbClr val="FF0000"/>
                </a:solidFill>
              </a:rPr>
              <a:t>品質システムが確立された品質システム要求事項に適合されていることを確実にするため、及び品質システムの有効性を判定するため</a:t>
            </a:r>
            <a:r>
              <a:rPr lang="ja-JP" altLang="ja-JP" sz="2400" dirty="0">
                <a:solidFill>
                  <a:schemeClr val="tx1"/>
                </a:solidFill>
              </a:rPr>
              <a:t>である。</a:t>
            </a:r>
            <a:endParaRPr lang="en-US" altLang="ja-JP" sz="2400" dirty="0">
              <a:solidFill>
                <a:schemeClr val="tx1"/>
              </a:solidFill>
            </a:endParaRPr>
          </a:p>
          <a:p>
            <a:pPr lvl="1">
              <a:spcBef>
                <a:spcPts val="600"/>
              </a:spcBef>
            </a:pPr>
            <a:r>
              <a:rPr lang="ja-JP" altLang="en-US" sz="2400" dirty="0">
                <a:solidFill>
                  <a:schemeClr val="tx1"/>
                </a:solidFill>
              </a:rPr>
              <a:t>品質監査は、</a:t>
            </a:r>
            <a:r>
              <a:rPr lang="ja-JP" altLang="en-US" sz="2400" dirty="0">
                <a:solidFill>
                  <a:schemeClr val="accent1"/>
                </a:solidFill>
              </a:rPr>
              <a:t>監査される事項に直接の責任を持たない者</a:t>
            </a:r>
            <a:r>
              <a:rPr lang="ja-JP" altLang="en-US" sz="2400" dirty="0">
                <a:solidFill>
                  <a:schemeClr val="tx1"/>
                </a:solidFill>
              </a:rPr>
              <a:t>によって実施されること。不具合事項の再監査を含む</a:t>
            </a:r>
            <a:r>
              <a:rPr lang="ja-JP" altLang="en-US" sz="2400" dirty="0">
                <a:solidFill>
                  <a:srgbClr val="FF0000"/>
                </a:solidFill>
              </a:rPr>
              <a:t>是正処置</a:t>
            </a:r>
            <a:r>
              <a:rPr lang="ja-JP" altLang="en-US" sz="2400" dirty="0">
                <a:solidFill>
                  <a:schemeClr val="tx1"/>
                </a:solidFill>
              </a:rPr>
              <a:t>を必要な場合、講じること。</a:t>
            </a:r>
            <a:endParaRPr lang="en-US" altLang="ja-JP" sz="2400" dirty="0">
              <a:solidFill>
                <a:schemeClr val="tx1"/>
              </a:solidFill>
            </a:endParaRPr>
          </a:p>
          <a:p>
            <a:pPr lvl="1">
              <a:spcBef>
                <a:spcPts val="600"/>
              </a:spcBef>
            </a:pPr>
            <a:r>
              <a:rPr lang="ja-JP" altLang="en-US" sz="2400" dirty="0">
                <a:solidFill>
                  <a:schemeClr val="tx1"/>
                </a:solidFill>
              </a:rPr>
              <a:t>毎回の品質監査の結果の報告、及び再監査があれはその結果の報告書を作成し、そのような</a:t>
            </a:r>
            <a:r>
              <a:rPr lang="ja-JP" altLang="en-US" sz="2400" dirty="0">
                <a:solidFill>
                  <a:schemeClr val="accent1"/>
                </a:solidFill>
              </a:rPr>
              <a:t>報告書は監査された事項に責任をもつ管理者によってレビュされること</a:t>
            </a:r>
            <a:r>
              <a:rPr lang="ja-JP" altLang="en-US" sz="2400" dirty="0">
                <a:solidFill>
                  <a:schemeClr val="tx1"/>
                </a:solidFill>
              </a:rPr>
              <a:t>。監査及び再監査を行った日付及び結果は文書化されること。</a:t>
            </a:r>
          </a:p>
        </p:txBody>
      </p:sp>
      <p:sp>
        <p:nvSpPr>
          <p:cNvPr id="75779" name="タイトル 1"/>
          <p:cNvSpPr>
            <a:spLocks noGrp="1"/>
          </p:cNvSpPr>
          <p:nvPr>
            <p:ph type="title" idx="4294967295"/>
          </p:nvPr>
        </p:nvSpPr>
        <p:spPr/>
        <p:txBody>
          <a:bodyPr/>
          <a:lstStyle/>
          <a:p>
            <a:r>
              <a:rPr kumimoji="1" lang="en-US" altLang="ja-JP" sz="1600" dirty="0"/>
              <a:t>21 CFR Part 820 QSR</a:t>
            </a:r>
            <a:br>
              <a:rPr kumimoji="1" lang="en-US" altLang="ja-JP" dirty="0"/>
            </a:br>
            <a:r>
              <a:rPr kumimoji="1" lang="en-US" altLang="ja-JP" dirty="0"/>
              <a:t>820.22 </a:t>
            </a:r>
            <a:r>
              <a:rPr kumimoji="1" lang="ja-JP" altLang="en-US" dirty="0"/>
              <a:t>品質監査</a:t>
            </a:r>
          </a:p>
        </p:txBody>
      </p:sp>
    </p:spTree>
    <p:extLst>
      <p:ext uri="{BB962C8B-B14F-4D97-AF65-F5344CB8AC3E}">
        <p14:creationId xmlns:p14="http://schemas.microsoft.com/office/powerpoint/2010/main" val="10788028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626533" y="1052513"/>
            <a:ext cx="10878080" cy="500136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zh-CN" altLang="en-US" sz="2200" dirty="0">
                <a:solidFill>
                  <a:schemeClr val="tx1"/>
                </a:solidFill>
              </a:rPr>
              <a:t>第９章　自己点検</a:t>
            </a:r>
            <a:endParaRPr lang="en-US" altLang="zh-CN" sz="2200" dirty="0">
              <a:solidFill>
                <a:schemeClr val="tx1"/>
              </a:solidFill>
            </a:endParaRPr>
          </a:p>
          <a:p>
            <a:r>
              <a:rPr lang="ja-JP" altLang="en-US" sz="2200" dirty="0"/>
              <a:t>原則</a:t>
            </a:r>
            <a:endParaRPr lang="en-US" altLang="ja-JP" sz="2200" dirty="0"/>
          </a:p>
          <a:p>
            <a:r>
              <a:rPr lang="ja-JP" altLang="en-US" sz="2200" dirty="0"/>
              <a:t>自己点検は、</a:t>
            </a:r>
            <a:r>
              <a:rPr lang="en-US" altLang="ja-JP" sz="2200" dirty="0"/>
              <a:t>GMP</a:t>
            </a:r>
            <a:r>
              <a:rPr lang="ja-JP" altLang="en-US" sz="2200" dirty="0"/>
              <a:t>原則の実施及び適合状況をモニターし、 また</a:t>
            </a:r>
            <a:r>
              <a:rPr lang="ja-JP" altLang="en-US" sz="2200" dirty="0">
                <a:solidFill>
                  <a:srgbClr val="FF0000"/>
                </a:solidFill>
              </a:rPr>
              <a:t>必要な是正処置を提案するため</a:t>
            </a:r>
            <a:r>
              <a:rPr lang="ja-JP" altLang="en-US" sz="2200" dirty="0"/>
              <a:t>に実行されること。</a:t>
            </a:r>
            <a:endParaRPr lang="en-US" altLang="ja-JP" sz="2200" dirty="0"/>
          </a:p>
          <a:p>
            <a:pPr marL="449263" indent="-449263"/>
            <a:r>
              <a:rPr lang="en-US" altLang="ja-JP" sz="2200" dirty="0"/>
              <a:t>9.1. </a:t>
            </a:r>
            <a:r>
              <a:rPr lang="ja-JP" altLang="en-US" sz="2200" dirty="0"/>
              <a:t>人的事項、建物、設備、文書記録、製造、品質管理、医薬品の配送、苦情及び回収の手はず、及び自己点検は、 それらが</a:t>
            </a:r>
            <a:r>
              <a:rPr lang="ja-JP" altLang="en-US" sz="2200" dirty="0">
                <a:solidFill>
                  <a:srgbClr val="FF0000"/>
                </a:solidFill>
              </a:rPr>
              <a:t>品質保証の原則に適合しているか検証</a:t>
            </a:r>
            <a:r>
              <a:rPr lang="ja-JP" altLang="en-US" sz="2200" dirty="0"/>
              <a:t>するため、 あらかじめ定められたプログラムに従った間隔にて点検されること。</a:t>
            </a:r>
            <a:endParaRPr lang="en-US" altLang="ja-JP" sz="2200" dirty="0"/>
          </a:p>
          <a:p>
            <a:pPr marL="449263" indent="-449263"/>
            <a:r>
              <a:rPr lang="en-US" altLang="ja-JP" sz="2200" dirty="0"/>
              <a:t>9.2. </a:t>
            </a:r>
            <a:r>
              <a:rPr lang="ja-JP" altLang="en-US" sz="2200" dirty="0"/>
              <a:t>自己点検は独立し、また詳細な方法にて、社内で指定され、能力・権限のある者により実施されること。外部の専門家による独立した監査もまた有用である。</a:t>
            </a:r>
            <a:endParaRPr lang="en-US" altLang="ja-JP" sz="2200" dirty="0">
              <a:solidFill>
                <a:schemeClr val="tx1"/>
              </a:solidFill>
            </a:endParaRPr>
          </a:p>
          <a:p>
            <a:pPr marL="449263" indent="-449263"/>
            <a:r>
              <a:rPr lang="en-US" altLang="ja-JP" sz="2200" dirty="0"/>
              <a:t>9.3. </a:t>
            </a:r>
            <a:r>
              <a:rPr lang="ja-JP" altLang="en-US" sz="2200" dirty="0"/>
              <a:t>すべての自己点検は記録されること。報告書には自己点検中に行われたすべての指摘事項及び、該当する場合には、</a:t>
            </a:r>
            <a:r>
              <a:rPr lang="ja-JP" altLang="en-US" sz="2200" dirty="0">
                <a:solidFill>
                  <a:srgbClr val="FF0000"/>
                </a:solidFill>
              </a:rPr>
              <a:t>是正処置についての提案</a:t>
            </a:r>
            <a:r>
              <a:rPr lang="ja-JP" altLang="en-US" sz="2200" dirty="0"/>
              <a:t>を含むこと。 また、それ以降にとられた措置に関する記述もまた記録されること。</a:t>
            </a:r>
            <a:endParaRPr lang="en-US" altLang="ja-JP" sz="2200" dirty="0"/>
          </a:p>
        </p:txBody>
      </p:sp>
      <p:sp>
        <p:nvSpPr>
          <p:cNvPr id="75779" name="タイトル 1"/>
          <p:cNvSpPr>
            <a:spLocks noGrp="1"/>
          </p:cNvSpPr>
          <p:nvPr>
            <p:ph type="title" idx="4294967295"/>
          </p:nvPr>
        </p:nvSpPr>
        <p:spPr/>
        <p:txBody>
          <a:bodyPr/>
          <a:lstStyle/>
          <a:p>
            <a:r>
              <a:rPr kumimoji="1" lang="en-US" altLang="ja-JP" dirty="0"/>
              <a:t>PIC/S GMP Self Inspection</a:t>
            </a:r>
            <a:r>
              <a:rPr kumimoji="1" lang="ja-JP" altLang="en-US" dirty="0"/>
              <a:t>（</a:t>
            </a:r>
            <a:r>
              <a:rPr lang="zh-CN" altLang="en-US" dirty="0"/>
              <a:t>自己点検</a:t>
            </a:r>
            <a:r>
              <a:rPr lang="ja-JP" altLang="en-US" dirty="0"/>
              <a:t>）</a:t>
            </a:r>
            <a:endParaRPr kumimoji="1" lang="ja-JP" altLang="en-US" dirty="0"/>
          </a:p>
        </p:txBody>
      </p:sp>
    </p:spTree>
    <p:extLst>
      <p:ext uri="{BB962C8B-B14F-4D97-AF65-F5344CB8AC3E}">
        <p14:creationId xmlns:p14="http://schemas.microsoft.com/office/powerpoint/2010/main" val="44631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02" name="Rectangle 2"/>
          <p:cNvSpPr>
            <a:spLocks noGrp="1" noChangeArrowheads="1"/>
          </p:cNvSpPr>
          <p:nvPr>
            <p:ph type="title"/>
          </p:nvPr>
        </p:nvSpPr>
        <p:spPr/>
        <p:txBody>
          <a:bodyPr/>
          <a:lstStyle/>
          <a:p>
            <a:r>
              <a:rPr lang="ja-JP" altLang="en-US" sz="2400" dirty="0"/>
              <a:t>ブロークン・ウィンドウ理論</a:t>
            </a:r>
          </a:p>
        </p:txBody>
      </p:sp>
      <p:sp>
        <p:nvSpPr>
          <p:cNvPr id="3123203" name="Rectangle 3"/>
          <p:cNvSpPr>
            <a:spLocks noGrp="1" noChangeArrowheads="1"/>
          </p:cNvSpPr>
          <p:nvPr>
            <p:ph type="body" sz="half" idx="1"/>
          </p:nvPr>
        </p:nvSpPr>
        <p:spPr>
          <a:xfrm>
            <a:off x="587375" y="1052513"/>
            <a:ext cx="10878080" cy="4770537"/>
          </a:xfrm>
        </p:spPr>
        <p:style>
          <a:lnRef idx="2">
            <a:schemeClr val="dk1"/>
          </a:lnRef>
          <a:fillRef idx="1">
            <a:schemeClr val="lt1"/>
          </a:fillRef>
          <a:effectRef idx="0">
            <a:schemeClr val="dk1"/>
          </a:effectRef>
          <a:fontRef idx="minor">
            <a:schemeClr val="dk1"/>
          </a:fontRef>
        </p:style>
        <p:txBody>
          <a:bodyPr>
            <a:spAutoFit/>
          </a:bodyPr>
          <a:lstStyle/>
          <a:p>
            <a:pPr>
              <a:spcBef>
                <a:spcPts val="600"/>
              </a:spcBef>
              <a:tabLst/>
            </a:pPr>
            <a:r>
              <a:rPr lang="ja-JP" altLang="en-US" sz="2400" dirty="0"/>
              <a:t>ニューヨークの地下鉄の治安回復</a:t>
            </a:r>
          </a:p>
          <a:p>
            <a:pPr marL="787400" lvl="1" indent="-342900">
              <a:spcBef>
                <a:spcPts val="600"/>
              </a:spcBef>
              <a:tabLst/>
            </a:pPr>
            <a:r>
              <a:rPr lang="ja-JP" altLang="en-US" dirty="0"/>
              <a:t>「落書きを消す」</a:t>
            </a:r>
            <a:endParaRPr lang="en-US" altLang="ja-JP" dirty="0"/>
          </a:p>
          <a:p>
            <a:pPr marL="787400" lvl="1" indent="-342900">
              <a:spcBef>
                <a:spcPts val="600"/>
              </a:spcBef>
              <a:tabLst/>
            </a:pPr>
            <a:r>
              <a:rPr lang="en-US" altLang="ja-JP" dirty="0"/>
              <a:t>1984</a:t>
            </a:r>
            <a:r>
              <a:rPr lang="ja-JP" altLang="en-US" dirty="0"/>
              <a:t>年に開始し、</a:t>
            </a:r>
            <a:r>
              <a:rPr lang="en-US" altLang="ja-JP" dirty="0"/>
              <a:t>91</a:t>
            </a:r>
            <a:r>
              <a:rPr lang="ja-JP" altLang="en-US" dirty="0"/>
              <a:t>年に大半の落書きが消されてから犯罪発生数が減少を始めた。</a:t>
            </a:r>
            <a:endParaRPr lang="en-US" altLang="ja-JP" dirty="0"/>
          </a:p>
          <a:p>
            <a:pPr marL="787400" lvl="1" indent="-342900">
              <a:spcBef>
                <a:spcPts val="600"/>
              </a:spcBef>
              <a:tabLst/>
            </a:pPr>
            <a:r>
              <a:rPr lang="ja-JP" altLang="en-US" dirty="0"/>
              <a:t>その後、軽犯罪の取り締まりを強化して、その結果、</a:t>
            </a:r>
            <a:r>
              <a:rPr lang="en-US" altLang="ja-JP" dirty="0"/>
              <a:t>94</a:t>
            </a:r>
            <a:r>
              <a:rPr lang="ja-JP" altLang="en-US" dirty="0"/>
              <a:t>年には凶悪犯罪がなんと半減した。</a:t>
            </a:r>
            <a:endParaRPr lang="en-US" altLang="ja-JP" dirty="0"/>
          </a:p>
          <a:p>
            <a:pPr>
              <a:spcBef>
                <a:spcPts val="600"/>
              </a:spcBef>
              <a:tabLst/>
            </a:pPr>
            <a:r>
              <a:rPr lang="ja-JP" altLang="en-US" sz="2400" dirty="0"/>
              <a:t>札幌警察がブロークン・ウィンドウ理論を取り入れた。</a:t>
            </a:r>
            <a:endParaRPr lang="en-US" altLang="ja-JP" sz="2400" dirty="0"/>
          </a:p>
          <a:p>
            <a:pPr lvl="1">
              <a:spcBef>
                <a:spcPts val="600"/>
              </a:spcBef>
              <a:tabLst/>
            </a:pPr>
            <a:r>
              <a:rPr lang="ja-JP" altLang="en-US" dirty="0"/>
              <a:t>すすき野で違法駐車を徹底的に取り締まることから始めた。</a:t>
            </a:r>
            <a:endParaRPr lang="en-US" altLang="ja-JP" dirty="0"/>
          </a:p>
          <a:p>
            <a:pPr lvl="1">
              <a:spcBef>
                <a:spcPts val="600"/>
              </a:spcBef>
              <a:tabLst/>
            </a:pPr>
            <a:r>
              <a:rPr lang="en-US" altLang="ja-JP" dirty="0"/>
              <a:t>1</a:t>
            </a:r>
            <a:r>
              <a:rPr lang="ja-JP" altLang="en-US" dirty="0"/>
              <a:t>日</a:t>
            </a:r>
            <a:r>
              <a:rPr lang="en-US" altLang="ja-JP" dirty="0"/>
              <a:t>700</a:t>
            </a:r>
            <a:r>
              <a:rPr lang="ja-JP" altLang="en-US" dirty="0"/>
              <a:t>台あったものが</a:t>
            </a:r>
            <a:r>
              <a:rPr lang="en-US" altLang="ja-JP" dirty="0"/>
              <a:t>1</a:t>
            </a:r>
            <a:r>
              <a:rPr lang="ja-JP" altLang="en-US" dirty="0"/>
              <a:t>年後に</a:t>
            </a:r>
            <a:r>
              <a:rPr lang="en-US" altLang="ja-JP" dirty="0"/>
              <a:t>200</a:t>
            </a:r>
            <a:r>
              <a:rPr lang="ja-JP" altLang="en-US" dirty="0"/>
              <a:t>台まで減少。</a:t>
            </a:r>
            <a:endParaRPr lang="en-US" altLang="ja-JP" dirty="0"/>
          </a:p>
          <a:p>
            <a:pPr lvl="1">
              <a:spcBef>
                <a:spcPts val="600"/>
              </a:spcBef>
              <a:tabLst/>
            </a:pPr>
            <a:r>
              <a:rPr lang="ja-JP" altLang="en-US" dirty="0"/>
              <a:t>ぼったくり店も</a:t>
            </a:r>
            <a:r>
              <a:rPr lang="en-US" altLang="ja-JP" dirty="0"/>
              <a:t>1/3</a:t>
            </a:r>
            <a:r>
              <a:rPr lang="ja-JP" altLang="en-US" dirty="0"/>
              <a:t>に減少した。</a:t>
            </a:r>
            <a:endParaRPr lang="en-US" altLang="ja-JP" dirty="0"/>
          </a:p>
          <a:p>
            <a:pPr lvl="1">
              <a:spcBef>
                <a:spcPts val="600"/>
              </a:spcBef>
              <a:tabLst/>
            </a:pPr>
            <a:r>
              <a:rPr lang="ja-JP" altLang="en-US" dirty="0"/>
              <a:t>犯罪率が</a:t>
            </a:r>
            <a:r>
              <a:rPr lang="en-US" altLang="ja-JP" dirty="0"/>
              <a:t>12%</a:t>
            </a:r>
            <a:r>
              <a:rPr lang="ja-JP" altLang="en-US" dirty="0"/>
              <a:t>減少した。</a:t>
            </a:r>
          </a:p>
        </p:txBody>
      </p:sp>
    </p:spTree>
    <p:extLst>
      <p:ext uri="{BB962C8B-B14F-4D97-AF65-F5344CB8AC3E}">
        <p14:creationId xmlns:p14="http://schemas.microsoft.com/office/powerpoint/2010/main" val="3639705456"/>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内部監査と是正処置</a:t>
            </a:r>
          </a:p>
        </p:txBody>
      </p:sp>
      <p:sp>
        <p:nvSpPr>
          <p:cNvPr id="3" name="コンテンツ プレースホルダー 2"/>
          <p:cNvSpPr>
            <a:spLocks noGrp="1"/>
          </p:cNvSpPr>
          <p:nvPr>
            <p:ph idx="1"/>
          </p:nvPr>
        </p:nvSpPr>
        <p:spPr>
          <a:xfrm>
            <a:off x="587375" y="1052513"/>
            <a:ext cx="10880724" cy="4893647"/>
          </a:xfrm>
        </p:spPr>
        <p:style>
          <a:lnRef idx="2">
            <a:schemeClr val="dk1"/>
          </a:lnRef>
          <a:fillRef idx="1">
            <a:schemeClr val="lt1"/>
          </a:fillRef>
          <a:effectRef idx="0">
            <a:schemeClr val="dk1"/>
          </a:effectRef>
          <a:fontRef idx="minor">
            <a:schemeClr val="dk1"/>
          </a:fontRef>
        </p:style>
        <p:txBody>
          <a:bodyPr wrap="square">
            <a:spAutoFit/>
          </a:bodyPr>
          <a:lstStyle/>
          <a:p>
            <a:pPr>
              <a:spcBef>
                <a:spcPts val="0"/>
              </a:spcBef>
            </a:pPr>
            <a:r>
              <a:rPr kumimoji="1" lang="ja-JP" altLang="en-US" sz="2400" dirty="0"/>
              <a:t>内部監査では、顕在化した不適合や不適合につながるおそれがある事実を発見する。</a:t>
            </a:r>
            <a:endParaRPr kumimoji="1" lang="en-US" altLang="ja-JP" sz="2400" dirty="0"/>
          </a:p>
          <a:p>
            <a:pPr>
              <a:spcBef>
                <a:spcPts val="0"/>
              </a:spcBef>
            </a:pPr>
            <a:r>
              <a:rPr kumimoji="1" lang="ja-JP" altLang="en-US" sz="2400" dirty="0"/>
              <a:t>原因を探して仕事の改善</a:t>
            </a:r>
            <a:r>
              <a:rPr kumimoji="1" lang="ja-JP" altLang="en-US" sz="2400" dirty="0" err="1"/>
              <a:t>ヘ</a:t>
            </a:r>
            <a:r>
              <a:rPr kumimoji="1" lang="ja-JP" altLang="en-US" sz="2400" dirty="0"/>
              <a:t>結びつけることが重要な役割である。</a:t>
            </a:r>
            <a:endParaRPr kumimoji="1" lang="en-US" altLang="ja-JP" sz="2400" dirty="0"/>
          </a:p>
          <a:p>
            <a:pPr>
              <a:spcBef>
                <a:spcPts val="0"/>
              </a:spcBef>
            </a:pPr>
            <a:r>
              <a:rPr kumimoji="1" lang="en-US" altLang="ja-JP" sz="2400" dirty="0"/>
              <a:t>ISO-9001</a:t>
            </a:r>
            <a:r>
              <a:rPr kumimoji="1" lang="ja-JP" altLang="en-US" sz="2400" dirty="0"/>
              <a:t>（</a:t>
            </a:r>
            <a:r>
              <a:rPr kumimoji="1" lang="en-US" altLang="ja-JP" sz="2400" dirty="0"/>
              <a:t>2008</a:t>
            </a:r>
            <a:r>
              <a:rPr kumimoji="1" lang="ja-JP" altLang="en-US" sz="2400" dirty="0"/>
              <a:t>年版）では、語句をわかりやすく改めたり、環境マネジメント規格である</a:t>
            </a:r>
            <a:r>
              <a:rPr kumimoji="1" lang="en-US" altLang="ja-JP" sz="2400" dirty="0"/>
              <a:t>ISO14001</a:t>
            </a:r>
            <a:r>
              <a:rPr kumimoji="1" lang="ja-JP" altLang="en-US" sz="2400" dirty="0"/>
              <a:t>との兼ね合いを考えて用語を変更した。</a:t>
            </a:r>
            <a:endParaRPr kumimoji="1" lang="en-US" altLang="ja-JP" sz="2400" dirty="0"/>
          </a:p>
          <a:p>
            <a:pPr lvl="1">
              <a:spcBef>
                <a:spcPts val="0"/>
              </a:spcBef>
            </a:pPr>
            <a:r>
              <a:rPr kumimoji="1" lang="ja-JP" altLang="en-US" sz="2400" dirty="0"/>
              <a:t>内部監査にともなう是正処置については</a:t>
            </a:r>
            <a:r>
              <a:rPr kumimoji="1" lang="en-US" altLang="ja-JP" sz="2400" dirty="0"/>
              <a:t>8.5.2</a:t>
            </a:r>
            <a:r>
              <a:rPr kumimoji="1" lang="ja-JP" altLang="en-US" sz="2400" dirty="0"/>
              <a:t>項</a:t>
            </a:r>
            <a:r>
              <a:rPr kumimoji="1" lang="en-US" altLang="ja-JP" sz="2400" dirty="0"/>
              <a:t>〔</a:t>
            </a:r>
            <a:r>
              <a:rPr kumimoji="1" lang="ja-JP" altLang="en-US" sz="2400" dirty="0"/>
              <a:t>是正処置</a:t>
            </a:r>
            <a:r>
              <a:rPr kumimoji="1" lang="en-US" altLang="ja-JP" sz="2400" dirty="0"/>
              <a:t>〕</a:t>
            </a:r>
            <a:r>
              <a:rPr kumimoji="1" lang="ja-JP" altLang="en-US" sz="2400" dirty="0"/>
              <a:t>の要求事項ではなくて、</a:t>
            </a:r>
            <a:r>
              <a:rPr kumimoji="1" lang="en-US" altLang="ja-JP" sz="2400" dirty="0"/>
              <a:t>8.2.2</a:t>
            </a:r>
            <a:r>
              <a:rPr kumimoji="1" lang="ja-JP" altLang="en-US" sz="2400" dirty="0"/>
              <a:t>項</a:t>
            </a:r>
            <a:r>
              <a:rPr kumimoji="1" lang="en-US" altLang="ja-JP" sz="2400" dirty="0"/>
              <a:t>〔</a:t>
            </a:r>
            <a:r>
              <a:rPr kumimoji="1" lang="ja-JP" altLang="en-US" sz="2400" dirty="0"/>
              <a:t>内部監査</a:t>
            </a:r>
            <a:r>
              <a:rPr kumimoji="1" lang="en-US" altLang="ja-JP" sz="2400" dirty="0"/>
              <a:t>〕</a:t>
            </a:r>
            <a:r>
              <a:rPr kumimoji="1" lang="ja-JP" altLang="en-US" sz="2400" dirty="0"/>
              <a:t>の要求事項のなかで</a:t>
            </a:r>
            <a:r>
              <a:rPr kumimoji="1" lang="ja-JP" altLang="en-US" sz="2400" dirty="0">
                <a:solidFill>
                  <a:schemeClr val="accent1"/>
                </a:solidFill>
              </a:rPr>
              <a:t>是正処置とは表現しないで、「</a:t>
            </a:r>
            <a:r>
              <a:rPr kumimoji="1" lang="ja-JP" altLang="en-US" sz="2400" dirty="0">
                <a:solidFill>
                  <a:srgbClr val="FF0000"/>
                </a:solidFill>
              </a:rPr>
              <a:t>不適合及びその原因を除去するために遅滞なく処置がとられること</a:t>
            </a:r>
            <a:r>
              <a:rPr kumimoji="1" lang="ja-JP" altLang="en-US" sz="2400" dirty="0">
                <a:solidFill>
                  <a:schemeClr val="accent1"/>
                </a:solidFill>
              </a:rPr>
              <a:t>」と直接的な表現で要求している</a:t>
            </a:r>
            <a:r>
              <a:rPr kumimoji="1" lang="ja-JP" altLang="en-US" sz="2400" dirty="0"/>
              <a:t>。</a:t>
            </a:r>
            <a:endParaRPr kumimoji="1" lang="en-US" altLang="ja-JP" sz="2400" dirty="0"/>
          </a:p>
          <a:p>
            <a:pPr>
              <a:spcBef>
                <a:spcPts val="0"/>
              </a:spcBef>
            </a:pPr>
            <a:r>
              <a:rPr kumimoji="1" lang="ja-JP" altLang="en-US" sz="2400" dirty="0"/>
              <a:t>内部監査で発見された不適合事項に対して是正処置を実施する上で、最初に検討しなければならないことは、発生した不適合の原因を究明し、</a:t>
            </a:r>
            <a:r>
              <a:rPr kumimoji="1" lang="ja-JP" altLang="en-US" sz="2400" dirty="0">
                <a:solidFill>
                  <a:srgbClr val="FF0000"/>
                </a:solidFill>
              </a:rPr>
              <a:t>真の原因（根本的原因）</a:t>
            </a:r>
            <a:r>
              <a:rPr kumimoji="1" lang="ja-JP" altLang="en-US" sz="2400" dirty="0"/>
              <a:t>を特定することである。</a:t>
            </a:r>
            <a:endParaRPr kumimoji="1" lang="en-US" altLang="ja-JP" sz="2400" dirty="0"/>
          </a:p>
          <a:p>
            <a:pPr>
              <a:spcBef>
                <a:spcPts val="0"/>
              </a:spcBef>
            </a:pPr>
            <a:r>
              <a:rPr kumimoji="1" lang="ja-JP" altLang="en-US" sz="2400" dirty="0"/>
              <a:t>しかし、いきなり真の原因（根本的原因）を特定するといっても、そう簡単に真の原因が見えてくるわけではない。</a:t>
            </a:r>
          </a:p>
        </p:txBody>
      </p:sp>
    </p:spTree>
    <p:extLst>
      <p:ext uri="{BB962C8B-B14F-4D97-AF65-F5344CB8AC3E}">
        <p14:creationId xmlns:p14="http://schemas.microsoft.com/office/powerpoint/2010/main" val="32845256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内部監査と是正処置</a:t>
            </a:r>
          </a:p>
        </p:txBody>
      </p:sp>
      <p:sp>
        <p:nvSpPr>
          <p:cNvPr id="3" name="コンテンツ プレースホルダー 2"/>
          <p:cNvSpPr>
            <a:spLocks noGrp="1"/>
          </p:cNvSpPr>
          <p:nvPr>
            <p:ph idx="1"/>
          </p:nvPr>
        </p:nvSpPr>
        <p:spPr>
          <a:xfrm>
            <a:off x="587375" y="1052513"/>
            <a:ext cx="10878080" cy="1348061"/>
          </a:xfrm>
        </p:spPr>
        <p:style>
          <a:lnRef idx="2">
            <a:schemeClr val="dk1"/>
          </a:lnRef>
          <a:fillRef idx="1">
            <a:schemeClr val="lt1"/>
          </a:fillRef>
          <a:effectRef idx="0">
            <a:schemeClr val="dk1"/>
          </a:effectRef>
          <a:fontRef idx="minor">
            <a:schemeClr val="dk1"/>
          </a:fontRef>
        </p:style>
        <p:txBody>
          <a:bodyPr/>
          <a:lstStyle/>
          <a:p>
            <a:r>
              <a:rPr kumimoji="1" lang="ja-JP" altLang="en-US" sz="2400" dirty="0"/>
              <a:t>内部監査で不適合の指摘を受けた被監査部門（責任者）が是正処置を実施すること。</a:t>
            </a:r>
          </a:p>
          <a:p>
            <a:pPr lvl="1"/>
            <a:r>
              <a:rPr kumimoji="1" lang="ja-JP" altLang="en-US" sz="2400" dirty="0"/>
              <a:t>内部監査員は内部監査で不適合事項を発見し、被監査部門に報告する。</a:t>
            </a:r>
          </a:p>
          <a:p>
            <a:pPr lvl="1"/>
            <a:r>
              <a:rPr kumimoji="1" lang="ja-JP" altLang="en-US" sz="2400" dirty="0"/>
              <a:t>被監査部門（責任者）は不適合事項の是正処置を実施する。</a:t>
            </a:r>
          </a:p>
        </p:txBody>
      </p:sp>
    </p:spTree>
    <p:extLst>
      <p:ext uri="{BB962C8B-B14F-4D97-AF65-F5344CB8AC3E}">
        <p14:creationId xmlns:p14="http://schemas.microsoft.com/office/powerpoint/2010/main" val="31408739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内部監査と是正処置</a:t>
            </a:r>
          </a:p>
        </p:txBody>
      </p:sp>
      <p:sp>
        <p:nvSpPr>
          <p:cNvPr id="3" name="コンテンツ プレースホルダー 2"/>
          <p:cNvSpPr>
            <a:spLocks noGrp="1"/>
          </p:cNvSpPr>
          <p:nvPr>
            <p:ph idx="1"/>
          </p:nvPr>
        </p:nvSpPr>
        <p:spPr>
          <a:xfrm>
            <a:off x="587375" y="1052513"/>
            <a:ext cx="10878080" cy="3490186"/>
          </a:xfrm>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2400" dirty="0"/>
              <a:t>発見された不適合及びその原因を除去するために</a:t>
            </a:r>
            <a:r>
              <a:rPr kumimoji="1" lang="ja-JP" altLang="en-US" sz="2400" dirty="0">
                <a:solidFill>
                  <a:srgbClr val="FF0000"/>
                </a:solidFill>
              </a:rPr>
              <a:t>遅滞なく処置がとられること</a:t>
            </a:r>
            <a:r>
              <a:rPr kumimoji="1" lang="ja-JP" altLang="en-US" sz="2400" dirty="0"/>
              <a:t>を確実にすること。</a:t>
            </a:r>
            <a:endParaRPr kumimoji="1" lang="en-US" altLang="ja-JP" sz="2400" dirty="0"/>
          </a:p>
          <a:p>
            <a:r>
              <a:rPr kumimoji="1" lang="ja-JP" altLang="en-US" sz="2400" dirty="0"/>
              <a:t>被監査部門（責任者）が是正処置を起こす行動</a:t>
            </a:r>
          </a:p>
          <a:p>
            <a:pPr marL="541338" indent="-276225">
              <a:buClr>
                <a:schemeClr val="tx1"/>
              </a:buClr>
              <a:buFont typeface="+mj-lt"/>
              <a:buAutoNum type="arabicPeriod"/>
            </a:pPr>
            <a:r>
              <a:rPr kumimoji="1" lang="ja-JP" altLang="en-US" sz="2400" dirty="0"/>
              <a:t>指摘された不適合がなぜ発生したかの原因を調査し特定する。</a:t>
            </a:r>
          </a:p>
          <a:p>
            <a:pPr marL="625475" lvl="2" indent="-12700">
              <a:buNone/>
            </a:pPr>
            <a:r>
              <a:rPr kumimoji="1" lang="ja-JP" altLang="en-US" sz="2400" dirty="0"/>
              <a:t>この場合の原因は表面的な原因ではなく真の原因（根本的原因）を究明する。</a:t>
            </a:r>
          </a:p>
          <a:p>
            <a:pPr marL="541338" indent="-276225">
              <a:buClr>
                <a:schemeClr val="tx1"/>
              </a:buClr>
              <a:buFont typeface="+mj-lt"/>
              <a:buAutoNum type="arabicPeriod"/>
            </a:pPr>
            <a:r>
              <a:rPr kumimoji="1" lang="ja-JP" altLang="en-US" sz="2400" dirty="0"/>
              <a:t>発見された不適合を除去するための修正処置をする。</a:t>
            </a:r>
          </a:p>
          <a:p>
            <a:pPr marL="541338" indent="-276225">
              <a:buClr>
                <a:schemeClr val="tx1"/>
              </a:buClr>
              <a:buFont typeface="+mj-lt"/>
              <a:buAutoNum type="arabicPeriod"/>
            </a:pPr>
            <a:r>
              <a:rPr kumimoji="1" lang="ja-JP" altLang="en-US" sz="2400" dirty="0"/>
              <a:t>特定された根本的原因を除去し再発の防止を行う。</a:t>
            </a:r>
          </a:p>
          <a:p>
            <a:pPr marL="541338" indent="-276225">
              <a:buClr>
                <a:schemeClr val="tx1"/>
              </a:buClr>
              <a:buFont typeface="+mj-lt"/>
              <a:buAutoNum type="arabicPeriod"/>
            </a:pPr>
            <a:r>
              <a:rPr kumimoji="1" lang="ja-JP" altLang="en-US" sz="2400" dirty="0"/>
              <a:t>１．～３．の一連の結果を記録する。</a:t>
            </a:r>
            <a:endParaRPr kumimoji="1" lang="en-US" altLang="ja-JP" sz="2400" dirty="0"/>
          </a:p>
        </p:txBody>
      </p:sp>
    </p:spTree>
    <p:extLst>
      <p:ext uri="{BB962C8B-B14F-4D97-AF65-F5344CB8AC3E}">
        <p14:creationId xmlns:p14="http://schemas.microsoft.com/office/powerpoint/2010/main" val="1299254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LOGO"/>
          <p:cNvPicPr>
            <a:picLocks noChangeAspect="1" noChangeArrowheads="1"/>
          </p:cNvPicPr>
          <p:nvPr/>
        </p:nvPicPr>
        <p:blipFill>
          <a:blip r:embed="rId2" cstate="print"/>
          <a:srcRect/>
          <a:stretch>
            <a:fillRect/>
          </a:stretch>
        </p:blipFill>
        <p:spPr bwMode="auto">
          <a:xfrm>
            <a:off x="3222625" y="2187575"/>
            <a:ext cx="5746750" cy="2865438"/>
          </a:xfrm>
          <a:prstGeom prst="rect">
            <a:avLst/>
          </a:prstGeom>
          <a:noFill/>
          <a:ln w="9525">
            <a:noFill/>
            <a:miter lim="800000"/>
            <a:headEnd/>
            <a:tailEnd/>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QR コード&#10;&#10;自動的に生成された説明">
            <a:extLst>
              <a:ext uri="{FF2B5EF4-FFF2-40B4-BE49-F238E27FC236}">
                <a16:creationId xmlns:a16="http://schemas.microsoft.com/office/drawing/2014/main" id="{F656D295-B5BA-4A21-8320-F601E3BF8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1187437"/>
      </p:ext>
    </p:extLst>
  </p:cSld>
  <p:clrMapOvr>
    <a:masterClrMapping/>
  </p:clrMapOvr>
  <mc:AlternateContent xmlns:mc="http://schemas.openxmlformats.org/markup-compatibility/2006" xmlns:p14="http://schemas.microsoft.com/office/powerpoint/2010/main">
    <mc:Choice Requires="p14">
      <p:transition spd="slow" p14:dur="1500" advTm="47786">
        <p14:window dir="vert"/>
        <p:sndAc>
          <p:stSnd>
            <p:snd r:embed="rId3" name="chimes.wav"/>
          </p:stSnd>
        </p:sndAc>
      </p:transition>
    </mc:Choice>
    <mc:Fallback xmlns="">
      <p:transition spd="slow" advTm="47786">
        <p:fade/>
        <p:sndAc>
          <p:stSnd>
            <p:snd r:embed="rId10" name="chimes.wav"/>
          </p:stSnd>
        </p:sndAc>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FDA CFR 820 QSR対応】マネージメントレビュ規程・手順書・様式">
            <a:extLst>
              <a:ext uri="{FF2B5EF4-FFF2-40B4-BE49-F238E27FC236}">
                <a16:creationId xmlns:a16="http://schemas.microsoft.com/office/drawing/2014/main" id="{9F17A665-A049-464C-B056-61AC451CB6E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08590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SO13485手順書">
            <a:extLst>
              <a:ext uri="{FF2B5EF4-FFF2-40B4-BE49-F238E27FC236}">
                <a16:creationId xmlns:a16="http://schemas.microsoft.com/office/drawing/2014/main" id="{171C8C95-FCF5-4433-881D-107B37BF13C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15870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254E39FF-F34E-40DB-A3AF-9287CA627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376"/>
            <a:ext cx="12192000" cy="6995375"/>
          </a:xfrm>
          <a:prstGeom prst="rect">
            <a:avLst/>
          </a:prstGeom>
        </p:spPr>
      </p:pic>
    </p:spTree>
    <p:extLst>
      <p:ext uri="{BB962C8B-B14F-4D97-AF65-F5344CB8AC3E}">
        <p14:creationId xmlns:p14="http://schemas.microsoft.com/office/powerpoint/2010/main" val="261955851"/>
      </p:ext>
    </p:extLst>
  </p:cSld>
  <p:clrMapOvr>
    <a:masterClrMapping/>
  </p:clrMapOvr>
  <p:transition spd="slow" advTm="42561">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E6C9078E-B49C-4176-98E2-44105B22B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547"/>
            <a:ext cx="12191999" cy="7012548"/>
          </a:xfrm>
          <a:prstGeom prst="rect">
            <a:avLst/>
          </a:prstGeom>
        </p:spPr>
      </p:pic>
    </p:spTree>
    <p:extLst>
      <p:ext uri="{BB962C8B-B14F-4D97-AF65-F5344CB8AC3E}">
        <p14:creationId xmlns:p14="http://schemas.microsoft.com/office/powerpoint/2010/main" val="9880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44257">
        <p15:prstTrans prst="curtains"/>
        <p:sndAc>
          <p:stSnd>
            <p:snd r:embed="rId3" name="chimes.wav"/>
          </p:stSnd>
        </p:sndAc>
      </p:transition>
    </mc:Choice>
    <mc:Fallback xmlns="">
      <p:transition spd="slow" advClick="0" advTm="44257">
        <p:fade/>
        <p:sndAc>
          <p:stSnd>
            <p:snd r:embed="rId5" name="chimes.wav"/>
          </p:stSnd>
        </p:sndAc>
      </p:transition>
    </mc:Fallback>
  </mc:AlternateContent>
  <p:extLst>
    <p:ext uri="{E180D4A7-C9FB-4DFB-919C-405C955672EB}">
      <p14:showEvtLst xmlns:p14="http://schemas.microsoft.com/office/powerpoint/2010/main">
        <p14:playEvt time="7" objId="6"/>
      </p14:showEvtLst>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QR コード&#10;&#10;自動的に生成された説明">
            <a:extLst>
              <a:ext uri="{FF2B5EF4-FFF2-40B4-BE49-F238E27FC236}">
                <a16:creationId xmlns:a16="http://schemas.microsoft.com/office/drawing/2014/main" id="{37ED9C06-09C7-432E-81A5-D095B2C94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6734"/>
            <a:ext cx="12192001" cy="7064734"/>
          </a:xfrm>
          <a:prstGeom prst="rect">
            <a:avLst/>
          </a:prstGeom>
        </p:spPr>
      </p:pic>
    </p:spTree>
    <p:extLst>
      <p:ext uri="{BB962C8B-B14F-4D97-AF65-F5344CB8AC3E}">
        <p14:creationId xmlns:p14="http://schemas.microsoft.com/office/powerpoint/2010/main" val="2610038835"/>
      </p:ext>
    </p:extLst>
  </p:cSld>
  <p:clrMapOvr>
    <a:masterClrMapping/>
  </p:clrMapOvr>
  <mc:AlternateContent xmlns:mc="http://schemas.openxmlformats.org/markup-compatibility/2006" xmlns:p14="http://schemas.microsoft.com/office/powerpoint/2010/main">
    <mc:Choice Requires="p14">
      <p:transition spd="slow" p14:dur="800" advTm="53662">
        <p:circle/>
        <p:sndAc>
          <p:stSnd>
            <p:snd r:embed="rId3" name="chimes.wav"/>
          </p:stSnd>
        </p:sndAc>
      </p:transition>
    </mc:Choice>
    <mc:Fallback xmlns="">
      <p:transition spd="slow" advTm="53662">
        <p:circle/>
        <p:sndAc>
          <p:stSnd>
            <p:snd r:embed="rId8" name="chimes.wav"/>
          </p:stSnd>
        </p:sndAc>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6.2"/>
</p:tagLst>
</file>

<file path=ppt/tags/tag10.xml><?xml version="1.0" encoding="utf-8"?>
<p:tagLst xmlns:a="http://schemas.openxmlformats.org/drawingml/2006/main" xmlns:r="http://schemas.openxmlformats.org/officeDocument/2006/relationships" xmlns:p="http://schemas.openxmlformats.org/presentationml/2006/main">
  <p:tag name="TIMING" val="|19.4|11.2"/>
</p:tagLst>
</file>

<file path=ppt/tags/tag11.xml><?xml version="1.0" encoding="utf-8"?>
<p:tagLst xmlns:a="http://schemas.openxmlformats.org/drawingml/2006/main" xmlns:r="http://schemas.openxmlformats.org/officeDocument/2006/relationships" xmlns:p="http://schemas.openxmlformats.org/presentationml/2006/main">
  <p:tag name="TIMING" val="|96.4"/>
</p:tagLst>
</file>

<file path=ppt/tags/tag12.xml><?xml version="1.0" encoding="utf-8"?>
<p:tagLst xmlns:a="http://schemas.openxmlformats.org/drawingml/2006/main" xmlns:r="http://schemas.openxmlformats.org/officeDocument/2006/relationships" xmlns:p="http://schemas.openxmlformats.org/presentationml/2006/main">
  <p:tag name="TIMING" val="|57.5"/>
</p:tagLst>
</file>

<file path=ppt/tags/tag13.xml><?xml version="1.0" encoding="utf-8"?>
<p:tagLst xmlns:a="http://schemas.openxmlformats.org/drawingml/2006/main" xmlns:r="http://schemas.openxmlformats.org/officeDocument/2006/relationships" xmlns:p="http://schemas.openxmlformats.org/presentationml/2006/main">
  <p:tag name="TIMING" val="|11|1.1|4.1|11.6|20.2|15.9"/>
</p:tagLst>
</file>

<file path=ppt/tags/tag14.xml><?xml version="1.0" encoding="utf-8"?>
<p:tagLst xmlns:a="http://schemas.openxmlformats.org/drawingml/2006/main" xmlns:r="http://schemas.openxmlformats.org/officeDocument/2006/relationships" xmlns:p="http://schemas.openxmlformats.org/presentationml/2006/main">
  <p:tag name="TIMING" val="|2|50.4|50.7|13|26.8|24.5|14.7"/>
</p:tagLst>
</file>

<file path=ppt/tags/tag15.xml><?xml version="1.0" encoding="utf-8"?>
<p:tagLst xmlns:a="http://schemas.openxmlformats.org/drawingml/2006/main" xmlns:r="http://schemas.openxmlformats.org/officeDocument/2006/relationships" xmlns:p="http://schemas.openxmlformats.org/presentationml/2006/main">
  <p:tag name="TIMING" val="|161.3|0.8"/>
</p:tagLst>
</file>

<file path=ppt/tags/tag16.xml><?xml version="1.0" encoding="utf-8"?>
<p:tagLst xmlns:a="http://schemas.openxmlformats.org/drawingml/2006/main" xmlns:r="http://schemas.openxmlformats.org/officeDocument/2006/relationships" xmlns:p="http://schemas.openxmlformats.org/presentationml/2006/main">
  <p:tag name="TIMING" val="|8.2|4.4|3.7|4.9"/>
</p:tagLst>
</file>

<file path=ppt/tags/tag17.xml><?xml version="1.0" encoding="utf-8"?>
<p:tagLst xmlns:a="http://schemas.openxmlformats.org/drawingml/2006/main" xmlns:r="http://schemas.openxmlformats.org/officeDocument/2006/relationships" xmlns:p="http://schemas.openxmlformats.org/presentationml/2006/main">
  <p:tag name="TIMING" val="|49.3"/>
</p:tagLst>
</file>

<file path=ppt/tags/tag2.xml><?xml version="1.0" encoding="utf-8"?>
<p:tagLst xmlns:a="http://schemas.openxmlformats.org/drawingml/2006/main" xmlns:r="http://schemas.openxmlformats.org/officeDocument/2006/relationships" xmlns:p="http://schemas.openxmlformats.org/presentationml/2006/main">
  <p:tag name="TIMING" val="|206.1"/>
</p:tagLst>
</file>

<file path=ppt/tags/tag3.xml><?xml version="1.0" encoding="utf-8"?>
<p:tagLst xmlns:a="http://schemas.openxmlformats.org/drawingml/2006/main" xmlns:r="http://schemas.openxmlformats.org/officeDocument/2006/relationships" xmlns:p="http://schemas.openxmlformats.org/presentationml/2006/main">
  <p:tag name="TIMING" val="|81"/>
</p:tagLst>
</file>

<file path=ppt/tags/tag4.xml><?xml version="1.0" encoding="utf-8"?>
<p:tagLst xmlns:a="http://schemas.openxmlformats.org/drawingml/2006/main" xmlns:r="http://schemas.openxmlformats.org/officeDocument/2006/relationships" xmlns:p="http://schemas.openxmlformats.org/presentationml/2006/main">
  <p:tag name="TIMING" val="|38.2"/>
</p:tagLst>
</file>

<file path=ppt/tags/tag5.xml><?xml version="1.0" encoding="utf-8"?>
<p:tagLst xmlns:a="http://schemas.openxmlformats.org/drawingml/2006/main" xmlns:r="http://schemas.openxmlformats.org/officeDocument/2006/relationships" xmlns:p="http://schemas.openxmlformats.org/presentationml/2006/main">
  <p:tag name="TIMING" val="|38.2"/>
</p:tagLst>
</file>

<file path=ppt/tags/tag6.xml><?xml version="1.0" encoding="utf-8"?>
<p:tagLst xmlns:a="http://schemas.openxmlformats.org/drawingml/2006/main" xmlns:r="http://schemas.openxmlformats.org/officeDocument/2006/relationships" xmlns:p="http://schemas.openxmlformats.org/presentationml/2006/main">
  <p:tag name="TIMING" val="|38.2"/>
</p:tagLst>
</file>

<file path=ppt/tags/tag7.xml><?xml version="1.0" encoding="utf-8"?>
<p:tagLst xmlns:a="http://schemas.openxmlformats.org/drawingml/2006/main" xmlns:r="http://schemas.openxmlformats.org/officeDocument/2006/relationships" xmlns:p="http://schemas.openxmlformats.org/presentationml/2006/main">
  <p:tag name="TIMING" val="|38.2"/>
</p:tagLst>
</file>

<file path=ppt/tags/tag8.xml><?xml version="1.0" encoding="utf-8"?>
<p:tagLst xmlns:a="http://schemas.openxmlformats.org/drawingml/2006/main" xmlns:r="http://schemas.openxmlformats.org/officeDocument/2006/relationships" xmlns:p="http://schemas.openxmlformats.org/presentationml/2006/main">
  <p:tag name="TIMING" val="|98.3"/>
</p:tagLst>
</file>

<file path=ppt/tags/tag9.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eCompliance">
  <a:themeElements>
    <a:clrScheme name="">
      <a:dk1>
        <a:srgbClr val="000000"/>
      </a:dk1>
      <a:lt1>
        <a:srgbClr val="FFFFFF"/>
      </a:lt1>
      <a:dk2>
        <a:srgbClr val="7889FB"/>
      </a:dk2>
      <a:lt2>
        <a:srgbClr val="808080"/>
      </a:lt2>
      <a:accent1>
        <a:srgbClr val="000099"/>
      </a:accent1>
      <a:accent2>
        <a:srgbClr val="7889FB"/>
      </a:accent2>
      <a:accent3>
        <a:srgbClr val="FFFFFF"/>
      </a:accent3>
      <a:accent4>
        <a:srgbClr val="000000"/>
      </a:accent4>
      <a:accent5>
        <a:srgbClr val="AAAACA"/>
      </a:accent5>
      <a:accent6>
        <a:srgbClr val="6C7CE3"/>
      </a:accent6>
      <a:hlink>
        <a:srgbClr val="727272"/>
      </a:hlink>
      <a:folHlink>
        <a:srgbClr val="66FF99"/>
      </a:folHlink>
    </a:clrScheme>
    <a:fontScheme name="eCompliance">
      <a:majorFont>
        <a:latin typeface="Arial"/>
        <a:ea typeface="MS UI Gothic"/>
        <a:cs typeface="Arial"/>
      </a:majorFont>
      <a:minorFont>
        <a:latin typeface="Arial"/>
        <a:ea typeface="MS UI 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ea typeface="MS UI Gothic" pitchFamily="50" charset="-128"/>
            <a:cs typeface="Arial" charset="0"/>
          </a:defRPr>
        </a:defPPr>
      </a:lstStyle>
    </a:lnDef>
  </a:objectDefaults>
  <a:extraClrSchemeLst>
    <a:extraClrScheme>
      <a:clrScheme name="eComplian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omplian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omplian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omplian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omplian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omplian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omplian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omplian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omplian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omplian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omplian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omplian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Compliance 13">
        <a:dk1>
          <a:srgbClr val="000000"/>
        </a:dk1>
        <a:lt1>
          <a:srgbClr val="FFFFFF"/>
        </a:lt1>
        <a:dk2>
          <a:srgbClr val="000000"/>
        </a:dk2>
        <a:lt2>
          <a:srgbClr val="808080"/>
        </a:lt2>
        <a:accent1>
          <a:srgbClr val="000099"/>
        </a:accent1>
        <a:accent2>
          <a:srgbClr val="0000FF"/>
        </a:accent2>
        <a:accent3>
          <a:srgbClr val="FFFFFF"/>
        </a:accent3>
        <a:accent4>
          <a:srgbClr val="000000"/>
        </a:accent4>
        <a:accent5>
          <a:srgbClr val="AAAACA"/>
        </a:accent5>
        <a:accent6>
          <a:srgbClr val="0000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4">
        <a:dk1>
          <a:srgbClr val="000000"/>
        </a:dk1>
        <a:lt1>
          <a:srgbClr val="FFFFFF"/>
        </a:lt1>
        <a:dk2>
          <a:srgbClr val="000000"/>
        </a:dk2>
        <a:lt2>
          <a:srgbClr val="808080"/>
        </a:lt2>
        <a:accent1>
          <a:srgbClr val="000099"/>
        </a:accent1>
        <a:accent2>
          <a:srgbClr val="3366FF"/>
        </a:accent2>
        <a:accent3>
          <a:srgbClr val="FFFFFF"/>
        </a:accent3>
        <a:accent4>
          <a:srgbClr val="000000"/>
        </a:accent4>
        <a:accent5>
          <a:srgbClr val="AAAACA"/>
        </a:accent5>
        <a:accent6>
          <a:srgbClr val="2D5C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5">
        <a:dk1>
          <a:srgbClr val="000000"/>
        </a:dk1>
        <a:lt1>
          <a:srgbClr val="FFFFFF"/>
        </a:lt1>
        <a:dk2>
          <a:srgbClr val="000000"/>
        </a:dk2>
        <a:lt2>
          <a:srgbClr val="808080"/>
        </a:lt2>
        <a:accent1>
          <a:srgbClr val="000099"/>
        </a:accent1>
        <a:accent2>
          <a:srgbClr val="9999FF"/>
        </a:accent2>
        <a:accent3>
          <a:srgbClr val="FFFFFF"/>
        </a:accent3>
        <a:accent4>
          <a:srgbClr val="000000"/>
        </a:accent4>
        <a:accent5>
          <a:srgbClr val="AAAACA"/>
        </a:accent5>
        <a:accent6>
          <a:srgbClr val="8A8AE7"/>
        </a:accent6>
        <a:hlink>
          <a:srgbClr val="CCCCFF"/>
        </a:hlink>
        <a:folHlink>
          <a:srgbClr val="66FF99"/>
        </a:folHlink>
      </a:clrScheme>
      <a:clrMap bg1="lt1" tx1="dk1" bg2="lt2" tx2="dk2" accent1="accent1" accent2="accent2" accent3="accent3" accent4="accent4" accent5="accent5" accent6="accent6" hlink="hlink" folHlink="folHlink"/>
    </a:extraClrScheme>
    <a:extraClrScheme>
      <a:clrScheme name="eCompliance 16">
        <a:dk1>
          <a:srgbClr val="000000"/>
        </a:dk1>
        <a:lt1>
          <a:srgbClr val="FFFFFF"/>
        </a:lt1>
        <a:dk2>
          <a:srgbClr val="000000"/>
        </a:dk2>
        <a:lt2>
          <a:srgbClr val="808080"/>
        </a:lt2>
        <a:accent1>
          <a:srgbClr val="CCCCFF"/>
        </a:accent1>
        <a:accent2>
          <a:srgbClr val="000099"/>
        </a:accent2>
        <a:accent3>
          <a:srgbClr val="FFFFFF"/>
        </a:accent3>
        <a:accent4>
          <a:srgbClr val="000000"/>
        </a:accent4>
        <a:accent5>
          <a:srgbClr val="E2E2FF"/>
        </a:accent5>
        <a:accent6>
          <a:srgbClr val="00008A"/>
        </a:accent6>
        <a:hlink>
          <a:srgbClr val="3366FF"/>
        </a:hlink>
        <a:folHlink>
          <a:srgbClr val="66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9819</Words>
  <Application>Microsoft Office PowerPoint</Application>
  <PresentationFormat>ワイド画面</PresentationFormat>
  <Paragraphs>860</Paragraphs>
  <Slides>103</Slides>
  <Notes>43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103</vt:i4>
      </vt:variant>
    </vt:vector>
  </HeadingPairs>
  <TitlesOfParts>
    <vt:vector size="110" baseType="lpstr">
      <vt:lpstr>ＭＳ Ｐゴシック</vt:lpstr>
      <vt:lpstr>MS UI Gothic</vt:lpstr>
      <vt:lpstr>ＭＳ ゴシック</vt:lpstr>
      <vt:lpstr>Arial</vt:lpstr>
      <vt:lpstr>Tahoma</vt:lpstr>
      <vt:lpstr>Wingdings</vt:lpstr>
      <vt:lpstr>eCompliance</vt:lpstr>
      <vt:lpstr>製薬企業・医療機器企業における 　 CAPAセミナー</vt:lpstr>
      <vt:lpstr>Table of contents</vt:lpstr>
      <vt:lpstr>FDAが査察を行う理由</vt:lpstr>
      <vt:lpstr>どんな企業がFDA査察官に安心感を与えるか</vt:lpstr>
      <vt:lpstr>CAPAに関する動向（医薬品、医療機器）</vt:lpstr>
      <vt:lpstr>ハインリッヒの法則</vt:lpstr>
      <vt:lpstr>六本木ヒルズの回転ドア死亡事故</vt:lpstr>
      <vt:lpstr>ブロークン・ウィンドウ理論</vt:lpstr>
      <vt:lpstr>ブロークン・ウィンドウ理論</vt:lpstr>
      <vt:lpstr>ボイルドフロッグ現象（ゆでガエル現象）</vt:lpstr>
      <vt:lpstr>「カイゼン」からCAPAへ</vt:lpstr>
      <vt:lpstr>「カイゼン」からCAPAへ</vt:lpstr>
      <vt:lpstr>「カイゼン」からCAPAへ</vt:lpstr>
      <vt:lpstr>なぜCAPAか</vt:lpstr>
      <vt:lpstr>なぜCAPAが重要視されるのか</vt:lpstr>
      <vt:lpstr>FDAによる回収製品数　2012 – 2017</vt:lpstr>
      <vt:lpstr>FDAセンター毎の回収数　ーすべてのクラスー　2017年</vt:lpstr>
      <vt:lpstr>FDAセンター毎のクラスⅠ 回収　2017年</vt:lpstr>
      <vt:lpstr>Table of contents</vt:lpstr>
      <vt:lpstr>CAPAとは</vt:lpstr>
      <vt:lpstr>是正処置とは</vt:lpstr>
      <vt:lpstr>修正とは</vt:lpstr>
      <vt:lpstr>修正と是正処置の違い</vt:lpstr>
      <vt:lpstr>予防処置とは</vt:lpstr>
      <vt:lpstr>予防処置とはリスク管理のことである</vt:lpstr>
      <vt:lpstr>応急処置→修正→是正処置→予防処置</vt:lpstr>
      <vt:lpstr>是正処置がなく予防処置のみ発生する事例</vt:lpstr>
      <vt:lpstr>ボーイング787型機の運航再開</vt:lpstr>
      <vt:lpstr>CAPAの7段階</vt:lpstr>
      <vt:lpstr>CAPAフォーム</vt:lpstr>
      <vt:lpstr>CAPAフォーム</vt:lpstr>
      <vt:lpstr>Table of contents</vt:lpstr>
      <vt:lpstr>CAPAの要点（医薬品・医療機器共通）</vt:lpstr>
      <vt:lpstr>CAPAの要点（医薬品・医療機器共通）</vt:lpstr>
      <vt:lpstr>CAPAの要点（医薬品・医療機器共通）</vt:lpstr>
      <vt:lpstr>CAPAの要点（医薬品・医療機器共通）</vt:lpstr>
      <vt:lpstr>CAPAの要点（医薬品・医療機器共通）</vt:lpstr>
      <vt:lpstr>CAPAの要点（医薬品・医療機器共通）</vt:lpstr>
      <vt:lpstr>CAPAの要点（医薬品・医療機器共通）</vt:lpstr>
      <vt:lpstr>イベント管理　～情報の連携～</vt:lpstr>
      <vt:lpstr>CAPAの適用範囲（医薬品製造）</vt:lpstr>
      <vt:lpstr>CAPAに関連するプロセス（医療機器）</vt:lpstr>
      <vt:lpstr>CAPAの要点（医療機器）</vt:lpstr>
      <vt:lpstr>Table of contents</vt:lpstr>
      <vt:lpstr>FDAの査察の傾向</vt:lpstr>
      <vt:lpstr>21 CFR Part 820 QSR</vt:lpstr>
      <vt:lpstr>21 CFR Part 820 QSR 820.100 是正および予防処置</vt:lpstr>
      <vt:lpstr>21 CFR Part 820 QSR  820.100 是正および予防処置</vt:lpstr>
      <vt:lpstr>ISO-13485：2016  5 経営者の責任　5.6 マネジメントレビュ</vt:lpstr>
      <vt:lpstr>ISO-13485：2016 8   測定、分析および改善　8.5 改善</vt:lpstr>
      <vt:lpstr>ISO-13485：2016 8   測定、分析および改善　8.5 改善</vt:lpstr>
      <vt:lpstr>ISO-13485：2016 8   測定、分析および改善　8.5 改善</vt:lpstr>
      <vt:lpstr>CAPA情報源（例）</vt:lpstr>
      <vt:lpstr>CAPA起票の判断基準（抜粋）</vt:lpstr>
      <vt:lpstr>QSIT（Quality System Inspection Technique）とは</vt:lpstr>
      <vt:lpstr>QSITガイド ＦＤＡの査察対応 ～4つの領域～</vt:lpstr>
      <vt:lpstr>QSITガイド Guide to Inspection of Quality Systems</vt:lpstr>
      <vt:lpstr>Table of contents</vt:lpstr>
      <vt:lpstr>FDAによるシステム査察（医薬品）</vt:lpstr>
      <vt:lpstr>FDAによるシステム査察（医薬品）</vt:lpstr>
      <vt:lpstr>ICH Q10ガイドライン（医薬品品質システム：PQS）とCAPA</vt:lpstr>
      <vt:lpstr>ICH Q10ガイドライン（医薬品品質システム：PQS）とCAPA</vt:lpstr>
      <vt:lpstr>改正GMP省令の要点（追加・変更の要件）</vt:lpstr>
      <vt:lpstr>CAPA（是正措置・予防措置）が定義された</vt:lpstr>
      <vt:lpstr>品質管理とCAPA</vt:lpstr>
      <vt:lpstr>逸脱の管理とCAPA</vt:lpstr>
      <vt:lpstr>文書および記録の管理とCAPA</vt:lpstr>
      <vt:lpstr>CAPAの適用範囲（医薬品製造）</vt:lpstr>
      <vt:lpstr>自己点検とCAPA</vt:lpstr>
      <vt:lpstr>教育訓練とCAPA</vt:lpstr>
      <vt:lpstr>Table of contents</vt:lpstr>
      <vt:lpstr>原因の究明と再発防止が最重要</vt:lpstr>
      <vt:lpstr>是正処置の考え方と実施</vt:lpstr>
      <vt:lpstr>是正処置の考え方と実施</vt:lpstr>
      <vt:lpstr>周知徹底、教育訓練は是正処置にはならない</vt:lpstr>
      <vt:lpstr>根本的原因（Root Cause）を見極める</vt:lpstr>
      <vt:lpstr>是正処置（再発防止）のためには、根本的原因の特定が重要</vt:lpstr>
      <vt:lpstr>不適合発生の原因　～システムの運用がなされていないこと（不実行）～</vt:lpstr>
      <vt:lpstr>不適合発生の原因分析フロー</vt:lpstr>
      <vt:lpstr>原因調査　～分析手法～</vt:lpstr>
      <vt:lpstr>原因調査　～分析手法～ 5Whys</vt:lpstr>
      <vt:lpstr>原因調査　～分析手法～ FTA</vt:lpstr>
      <vt:lpstr>実習問題1</vt:lpstr>
      <vt:lpstr>実習問題2</vt:lpstr>
      <vt:lpstr>実習問題3</vt:lpstr>
      <vt:lpstr>Table of contents</vt:lpstr>
      <vt:lpstr>監査の目的</vt:lpstr>
      <vt:lpstr>21 CFR Part 820 QSR 820.22 品質監査</vt:lpstr>
      <vt:lpstr>PIC/S GMP Self Inspection（自己点検）</vt:lpstr>
      <vt:lpstr>内部監査と是正処置</vt:lpstr>
      <vt:lpstr>内部監査と是正処置</vt:lpstr>
      <vt:lpstr>内部監査と是正処置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2015-01-27T12:32:59Z</dcterms:created>
  <dcterms:modified xsi:type="dcterms:W3CDTF">2022-01-14T02:45:35Z</dcterms:modified>
</cp:coreProperties>
</file>