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28"/>
  </p:notesMasterIdLst>
  <p:handoutMasterIdLst>
    <p:handoutMasterId r:id="rId29"/>
  </p:handoutMasterIdLst>
  <p:sldIdLst>
    <p:sldId id="6628" r:id="rId2"/>
    <p:sldId id="8275" r:id="rId3"/>
    <p:sldId id="8282" r:id="rId4"/>
    <p:sldId id="8283" r:id="rId5"/>
    <p:sldId id="8284" r:id="rId6"/>
    <p:sldId id="8285" r:id="rId7"/>
    <p:sldId id="7786" r:id="rId8"/>
    <p:sldId id="8703" r:id="rId9"/>
    <p:sldId id="8597" r:id="rId10"/>
    <p:sldId id="8599" r:id="rId11"/>
    <p:sldId id="8598" r:id="rId12"/>
    <p:sldId id="256" r:id="rId13"/>
    <p:sldId id="8596" r:id="rId14"/>
    <p:sldId id="8651" r:id="rId15"/>
    <p:sldId id="8701" r:id="rId16"/>
    <p:sldId id="8708" r:id="rId17"/>
    <p:sldId id="8742" r:id="rId18"/>
    <p:sldId id="8743" r:id="rId19"/>
    <p:sldId id="8746" r:id="rId20"/>
    <p:sldId id="8723" r:id="rId21"/>
    <p:sldId id="8724" r:id="rId22"/>
    <p:sldId id="8747" r:id="rId23"/>
    <p:sldId id="8744" r:id="rId24"/>
    <p:sldId id="8745" r:id="rId25"/>
    <p:sldId id="8726" r:id="rId26"/>
    <p:sldId id="8731" r:id="rId27"/>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EFAFB233-063F-42B5-8137-9DF3F51BA10A}">
      <p15:sldGuideLst xmlns:p15="http://schemas.microsoft.com/office/powerpoint/2012/main">
        <p15:guide id="1" pos="370" userDrawn="1">
          <p15:clr>
            <a:srgbClr val="A4A3A4"/>
          </p15:clr>
        </p15:guide>
        <p15:guide id="2" orient="horz" pos="663"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10C1DE"/>
    <a:srgbClr val="61D6FF"/>
    <a:srgbClr val="E5FFFF"/>
    <a:srgbClr val="CCFFFF"/>
    <a:srgbClr val="3FCEFB"/>
    <a:srgbClr val="16CFEE"/>
    <a:srgbClr val="00CCFF"/>
    <a:srgbClr val="33CC33"/>
    <a:srgbClr val="2DD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001" autoAdjust="0"/>
    <p:restoredTop sz="94038" autoAdjust="0"/>
  </p:normalViewPr>
  <p:slideViewPr>
    <p:cSldViewPr snapToGrid="0" showGuides="1">
      <p:cViewPr varScale="1">
        <p:scale>
          <a:sx n="69" d="100"/>
          <a:sy n="69" d="100"/>
        </p:scale>
        <p:origin x="84" y="846"/>
      </p:cViewPr>
      <p:guideLst>
        <p:guide pos="370"/>
        <p:guide orient="horz" pos="663"/>
        <p:guide pos="3840"/>
        <p:guide orient="horz" pos="2160"/>
      </p:guideLst>
    </p:cSldViewPr>
  </p:slideViewPr>
  <p:outlineViewPr>
    <p:cViewPr>
      <p:scale>
        <a:sx n="33" d="100"/>
        <a:sy n="33" d="100"/>
      </p:scale>
      <p:origin x="0" y="1551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1" d="100"/>
          <a:sy n="81" d="100"/>
        </p:scale>
        <p:origin x="-2328" y="-10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6D545A-BB3B-4833-905A-0BAE4D3CCF39}" type="slidenum">
              <a:rPr lang="ja-JP" altLang="en-US" smtClean="0"/>
              <a:pPr/>
              <a:t>1</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389809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16</a:t>
            </a:fld>
            <a:endParaRPr kumimoji="1" lang="ja-JP" altLang="en-US"/>
          </a:p>
        </p:txBody>
      </p:sp>
    </p:spTree>
    <p:extLst>
      <p:ext uri="{BB962C8B-B14F-4D97-AF65-F5344CB8AC3E}">
        <p14:creationId xmlns:p14="http://schemas.microsoft.com/office/powerpoint/2010/main" val="3548572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17</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18</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19</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20</a:t>
            </a:fld>
            <a:endParaRPr kumimoji="1" lang="ja-JP" altLang="en-US"/>
          </a:p>
        </p:txBody>
      </p:sp>
    </p:spTree>
    <p:extLst>
      <p:ext uri="{BB962C8B-B14F-4D97-AF65-F5344CB8AC3E}">
        <p14:creationId xmlns:p14="http://schemas.microsoft.com/office/powerpoint/2010/main" val="57751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21</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22</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23</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24</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25</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8</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26</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9</a:t>
            </a:fld>
            <a:endParaRPr kumimoji="1" lang="ja-JP" altLang="en-US"/>
          </a:p>
        </p:txBody>
      </p:sp>
    </p:spTree>
    <p:extLst>
      <p:ext uri="{BB962C8B-B14F-4D97-AF65-F5344CB8AC3E}">
        <p14:creationId xmlns:p14="http://schemas.microsoft.com/office/powerpoint/2010/main" val="1199992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10</a:t>
            </a:fld>
            <a:endParaRPr kumimoji="1" lang="ja-JP" altLang="en-US"/>
          </a:p>
        </p:txBody>
      </p:sp>
    </p:spTree>
    <p:extLst>
      <p:ext uri="{BB962C8B-B14F-4D97-AF65-F5344CB8AC3E}">
        <p14:creationId xmlns:p14="http://schemas.microsoft.com/office/powerpoint/2010/main" val="13992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11</a:t>
            </a:fld>
            <a:endParaRPr kumimoji="1" lang="ja-JP" altLang="en-US"/>
          </a:p>
        </p:txBody>
      </p:sp>
    </p:spTree>
    <p:extLst>
      <p:ext uri="{BB962C8B-B14F-4D97-AF65-F5344CB8AC3E}">
        <p14:creationId xmlns:p14="http://schemas.microsoft.com/office/powerpoint/2010/main" val="13992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12</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13</a:t>
            </a:fld>
            <a:endParaRPr kumimoji="1" lang="ja-JP" altLang="en-US"/>
          </a:p>
        </p:txBody>
      </p:sp>
    </p:spTree>
    <p:extLst>
      <p:ext uri="{BB962C8B-B14F-4D97-AF65-F5344CB8AC3E}">
        <p14:creationId xmlns:p14="http://schemas.microsoft.com/office/powerpoint/2010/main" val="416688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14</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15</a:t>
            </a:fld>
            <a:endParaRPr kumimoji="1" lang="ja-JP" altLang="en-US"/>
          </a:p>
        </p:txBody>
      </p:sp>
    </p:spTree>
    <p:extLst>
      <p:ext uri="{BB962C8B-B14F-4D97-AF65-F5344CB8AC3E}">
        <p14:creationId xmlns:p14="http://schemas.microsoft.com/office/powerpoint/2010/main" val="432727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err="1">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22</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132"/>
            <a:ext cx="12192000" cy="6211363"/>
          </a:xfrm>
          <a:prstGeom prst="rect">
            <a:avLst/>
          </a:prstGeom>
        </p:spPr>
      </p:pic>
      <p:sp>
        <p:nvSpPr>
          <p:cNvPr id="10" name="Line 43"/>
          <p:cNvSpPr>
            <a:spLocks noChangeShapeType="1"/>
          </p:cNvSpPr>
          <p:nvPr userDrawn="1"/>
        </p:nvSpPr>
        <p:spPr bwMode="auto">
          <a:xfrm flipV="1">
            <a:off x="0" y="0"/>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2022</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6"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Lst>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9180513" y="5743701"/>
            <a:ext cx="2324100"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31748" name="Rectangle 4"/>
          <p:cNvSpPr>
            <a:spLocks noChangeArrowheads="1"/>
          </p:cNvSpPr>
          <p:nvPr/>
        </p:nvSpPr>
        <p:spPr bwMode="auto">
          <a:xfrm>
            <a:off x="5051426" y="4850471"/>
            <a:ext cx="2092325" cy="246221"/>
          </a:xfrm>
          <a:prstGeom prst="rect">
            <a:avLst/>
          </a:prstGeom>
          <a:noFill/>
          <a:ln w="9525" algn="ctr">
            <a:noFill/>
            <a:miter lim="800000"/>
            <a:headEnd/>
            <a:tailEnd/>
          </a:ln>
        </p:spPr>
        <p:txBody>
          <a:bodyPr lIns="0" tIns="0" rIns="0" bIns="0">
            <a:spAutoFit/>
          </a:bodyPr>
          <a:lstStyle/>
          <a:p>
            <a:pPr algn="ctr"/>
            <a:r>
              <a:rPr lang="en-US" altLang="ja-JP" sz="1600" dirty="0"/>
              <a:t>2022</a:t>
            </a:r>
            <a:r>
              <a:rPr lang="ja-JP" altLang="en-US" sz="1600" dirty="0"/>
              <a:t>年</a:t>
            </a:r>
            <a:r>
              <a:rPr lang="en-US" altLang="ja-JP" sz="1600" dirty="0"/>
              <a:t>1</a:t>
            </a:r>
            <a:r>
              <a:rPr lang="ja-JP" altLang="en-US" sz="1600" dirty="0"/>
              <a:t>月</a:t>
            </a:r>
            <a:r>
              <a:rPr lang="en-US" altLang="ja-JP" sz="1600" dirty="0"/>
              <a:t>7</a:t>
            </a:r>
            <a:r>
              <a:rPr lang="ja-JP" altLang="en-US" sz="1600" dirty="0"/>
              <a:t>日</a:t>
            </a:r>
            <a:endParaRPr lang="en-US" altLang="ja-JP" sz="1600" dirty="0"/>
          </a:p>
        </p:txBody>
      </p:sp>
      <p:sp>
        <p:nvSpPr>
          <p:cNvPr id="8" name="Rectangle 2">
            <a:extLst>
              <a:ext uri="{FF2B5EF4-FFF2-40B4-BE49-F238E27FC236}">
                <a16:creationId xmlns:a16="http://schemas.microsoft.com/office/drawing/2014/main" id="{72C73985-B893-4514-A813-6D6319DAA526}"/>
              </a:ext>
            </a:extLst>
          </p:cNvPr>
          <p:cNvSpPr>
            <a:spLocks noGrp="1" noChangeArrowheads="1"/>
          </p:cNvSpPr>
          <p:nvPr>
            <p:ph type="ctrTitle"/>
          </p:nvPr>
        </p:nvSpPr>
        <p:spPr>
          <a:xfrm>
            <a:off x="1762298" y="2302626"/>
            <a:ext cx="8678286" cy="1134687"/>
          </a:xfrm>
        </p:spPr>
        <p:txBody>
          <a:bodyPr/>
          <a:lstStyle/>
          <a:p>
            <a:pPr algn="ctr">
              <a:spcBef>
                <a:spcPts val="1200"/>
              </a:spcBef>
            </a:pPr>
            <a:r>
              <a:rPr lang="ja-JP" altLang="en-US" sz="3600" b="0" dirty="0"/>
              <a:t>第</a:t>
            </a:r>
            <a:r>
              <a:rPr lang="en-US" altLang="ja-JP" sz="3600" b="0" dirty="0"/>
              <a:t>44</a:t>
            </a:r>
            <a:r>
              <a:rPr lang="ja-JP" altLang="en-US" sz="3600" b="0" dirty="0"/>
              <a:t>回</a:t>
            </a:r>
            <a:br>
              <a:rPr lang="en-US" altLang="ja-JP" sz="3600" b="0" dirty="0"/>
            </a:br>
            <a:r>
              <a:rPr lang="en-US" altLang="ja-JP" sz="3600" b="0" dirty="0"/>
              <a:t>PIC/S</a:t>
            </a:r>
            <a:r>
              <a:rPr lang="ja-JP" altLang="en-US" sz="3600" b="0" dirty="0"/>
              <a:t>データインテグリティガイダンス発効</a:t>
            </a:r>
            <a:br>
              <a:rPr lang="en-US" altLang="ja-JP" sz="3600" b="0" dirty="0"/>
            </a:br>
            <a:r>
              <a:rPr lang="ja-JP" altLang="en-US" sz="3600" b="0" dirty="0"/>
              <a:t>その</a:t>
            </a:r>
            <a:r>
              <a:rPr lang="en-US" altLang="ja-JP" sz="3600" b="0" dirty="0"/>
              <a:t>1</a:t>
            </a:r>
            <a:endParaRPr lang="ja-JP" altLang="en-US" sz="3600" b="0" dirty="0"/>
          </a:p>
        </p:txBody>
      </p:sp>
      <p:pic>
        <p:nvPicPr>
          <p:cNvPr id="5" name="図 4" descr="黒い背景に白い文字がある&#10;&#10;低い精度で自動的に生成された説明">
            <a:extLst>
              <a:ext uri="{FF2B5EF4-FFF2-40B4-BE49-F238E27FC236}">
                <a16:creationId xmlns:a16="http://schemas.microsoft.com/office/drawing/2014/main" id="{14DC22F2-9CA4-4604-A6D2-247767ED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76" y="40349"/>
            <a:ext cx="3269730" cy="1045984"/>
          </a:xfrm>
          <a:prstGeom prst="rect">
            <a:avLst/>
          </a:prstGeom>
        </p:spPr>
      </p:pic>
      <p:sp>
        <p:nvSpPr>
          <p:cNvPr id="9" name="Rectangle 2">
            <a:extLst>
              <a:ext uri="{FF2B5EF4-FFF2-40B4-BE49-F238E27FC236}">
                <a16:creationId xmlns:a16="http://schemas.microsoft.com/office/drawing/2014/main" id="{3E1EE716-9A7F-4E2B-9788-30AD3C5DE3E5}"/>
              </a:ext>
            </a:extLst>
          </p:cNvPr>
          <p:cNvSpPr txBox="1">
            <a:spLocks noChangeArrowheads="1"/>
          </p:cNvSpPr>
          <p:nvPr/>
        </p:nvSpPr>
        <p:spPr bwMode="auto">
          <a:xfrm>
            <a:off x="3195046" y="333947"/>
            <a:ext cx="8609215" cy="718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a:lstStyle>
          <a:p>
            <a:pPr>
              <a:spcBef>
                <a:spcPts val="1200"/>
              </a:spcBef>
            </a:pP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イーコンプライアンスの</a:t>
            </a:r>
            <a:r>
              <a:rPr lang="en-US" altLang="ja-JP"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YouTube</a:t>
            </a: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配信</a:t>
            </a:r>
          </a:p>
        </p:txBody>
      </p:sp>
    </p:spTree>
    <p:extLst>
      <p:ext uri="{BB962C8B-B14F-4D97-AF65-F5344CB8AC3E}">
        <p14:creationId xmlns:p14="http://schemas.microsoft.com/office/powerpoint/2010/main" val="3230668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911CFE8-51F8-40D6-838A-96F13B03F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167"/>
            <a:ext cx="1572080" cy="777766"/>
          </a:xfrm>
          <a:prstGeom prst="rect">
            <a:avLst/>
          </a:prstGeom>
        </p:spPr>
      </p:pic>
      <p:pic>
        <p:nvPicPr>
          <p:cNvPr id="5" name="図 4" descr="QR コード&#10;&#10;自動的に生成された説明">
            <a:extLst>
              <a:ext uri="{FF2B5EF4-FFF2-40B4-BE49-F238E27FC236}">
                <a16:creationId xmlns:a16="http://schemas.microsoft.com/office/drawing/2014/main" id="{D5A7844E-9400-414D-8766-CBF0851F8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715771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178" objId="2"/>
        <p14:stopEvt time="36049"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5831192-93E6-4469-A40D-2963186ED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A911CFE8-51F8-40D6-838A-96F13B03F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167"/>
            <a:ext cx="1572080" cy="777766"/>
          </a:xfrm>
          <a:prstGeom prst="rect">
            <a:avLst/>
          </a:prstGeom>
        </p:spPr>
      </p:pic>
    </p:spTree>
    <p:extLst>
      <p:ext uri="{BB962C8B-B14F-4D97-AF65-F5344CB8AC3E}">
        <p14:creationId xmlns:p14="http://schemas.microsoft.com/office/powerpoint/2010/main" val="270846482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178" objId="2"/>
        <p14:stopEvt time="36049"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カレンダー&#10;&#10;自動的に生成された説明">
            <a:extLst>
              <a:ext uri="{FF2B5EF4-FFF2-40B4-BE49-F238E27FC236}">
                <a16:creationId xmlns:a16="http://schemas.microsoft.com/office/drawing/2014/main" id="{1E310E6A-CD4A-4E07-B156-F498C4056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9426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QR コード&#10;&#10;自動的に生成された説明">
            <a:extLst>
              <a:ext uri="{FF2B5EF4-FFF2-40B4-BE49-F238E27FC236}">
                <a16:creationId xmlns:a16="http://schemas.microsoft.com/office/drawing/2014/main" id="{68F206C0-5037-4B23-878C-2F77CA9BF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95660FE9-8FDA-4AAB-AC4F-F33BB4B5E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67868"/>
            <a:ext cx="1836001" cy="908338"/>
          </a:xfrm>
          <a:prstGeom prst="rect">
            <a:avLst/>
          </a:prstGeom>
        </p:spPr>
      </p:pic>
    </p:spTree>
    <p:extLst>
      <p:ext uri="{BB962C8B-B14F-4D97-AF65-F5344CB8AC3E}">
        <p14:creationId xmlns:p14="http://schemas.microsoft.com/office/powerpoint/2010/main" val="37638919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163" objId="3"/>
        <p14:stopEvt time="36046"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カレンダー&#10;&#10;自動的に生成された説明">
            <a:extLst>
              <a:ext uri="{FF2B5EF4-FFF2-40B4-BE49-F238E27FC236}">
                <a16:creationId xmlns:a16="http://schemas.microsoft.com/office/drawing/2014/main" id="{11DC60F5-75AE-4E8E-8216-C55C67E3F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86794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23" objId="2"/>
        <p14:stopEvt time="47635"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10;&#10;自動的に生成された説明">
            <a:extLst>
              <a:ext uri="{FF2B5EF4-FFF2-40B4-BE49-F238E27FC236}">
                <a16:creationId xmlns:a16="http://schemas.microsoft.com/office/drawing/2014/main" id="{EE05D3A2-8D7E-4F14-920B-B139E038A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35956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3"/>
        <p14:stopEvt time="35698"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3E5B103C-4DFA-4875-8245-EE38738F6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580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8" objId="3"/>
        <p14:stopEvt time="17468" objId="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カレンダー&#10;&#10;自動的に生成された説明">
            <a:extLst>
              <a:ext uri="{FF2B5EF4-FFF2-40B4-BE49-F238E27FC236}">
                <a16:creationId xmlns:a16="http://schemas.microsoft.com/office/drawing/2014/main" id="{D91171A0-0C21-439E-83D1-52EB90C36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6858001"/>
          </a:xfrm>
          <a:prstGeom prst="rect">
            <a:avLst/>
          </a:prstGeom>
        </p:spPr>
      </p:pic>
      <p:pic>
        <p:nvPicPr>
          <p:cNvPr id="5" name="図 4" descr="QR コード&#10;&#10;自動的に生成された説明">
            <a:extLst>
              <a:ext uri="{FF2B5EF4-FFF2-40B4-BE49-F238E27FC236}">
                <a16:creationId xmlns:a16="http://schemas.microsoft.com/office/drawing/2014/main" id="{05FD20C7-590A-401D-BCAA-E385E80A9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6" y="4699380"/>
            <a:ext cx="2052139" cy="2052139"/>
          </a:xfrm>
          <a:prstGeom prst="rect">
            <a:avLst/>
          </a:prstGeom>
        </p:spPr>
      </p:pic>
    </p:spTree>
    <p:extLst>
      <p:ext uri="{BB962C8B-B14F-4D97-AF65-F5344CB8AC3E}">
        <p14:creationId xmlns:p14="http://schemas.microsoft.com/office/powerpoint/2010/main" val="3384443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8F1A6C16-36DC-41CA-B338-23D68B50F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1091335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QR コード&#10;&#10;自動的に生成された説明">
            <a:extLst>
              <a:ext uri="{FF2B5EF4-FFF2-40B4-BE49-F238E27FC236}">
                <a16:creationId xmlns:a16="http://schemas.microsoft.com/office/drawing/2014/main" id="{F844D4A5-0D6C-4500-B737-77E4C9445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0031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PIC/S</a:t>
            </a:r>
            <a:r>
              <a:rPr lang="ja-JP" altLang="en-US" i="0" dirty="0">
                <a:solidFill>
                  <a:srgbClr val="000000"/>
                </a:solidFill>
                <a:effectLst/>
                <a:latin typeface="Segoe UI" panose="020B0502040204020203" pitchFamily="34" charset="0"/>
              </a:rPr>
              <a:t>データインテグリティガイダンス発効</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149982"/>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en-US" altLang="ja-JP" sz="2800" dirty="0"/>
              <a:t>2021</a:t>
            </a:r>
            <a:r>
              <a:rPr kumimoji="1" lang="ja-JP" altLang="en-US" sz="2800" dirty="0"/>
              <a:t>年</a:t>
            </a:r>
            <a:r>
              <a:rPr kumimoji="1" lang="en-US" altLang="ja-JP" sz="2800" dirty="0"/>
              <a:t>7</a:t>
            </a:r>
            <a:r>
              <a:rPr kumimoji="1" lang="ja-JP" altLang="en-US" sz="2800" dirty="0"/>
              <a:t>月</a:t>
            </a:r>
            <a:r>
              <a:rPr kumimoji="1" lang="en-US" altLang="ja-JP" sz="2800" dirty="0"/>
              <a:t>1</a:t>
            </a:r>
            <a:r>
              <a:rPr kumimoji="1" lang="ja-JP" altLang="en-US" sz="2800" dirty="0"/>
              <a:t>日付で「</a:t>
            </a:r>
            <a:r>
              <a:rPr kumimoji="1" lang="en-US" altLang="ja-JP" sz="2800" dirty="0">
                <a:solidFill>
                  <a:schemeClr val="accent1"/>
                </a:solidFill>
              </a:rPr>
              <a:t>GOOD PRACTICES FOR DATA MANAGEMENT AND INTEGRITY IN REGULATED GMP/GDP ENVIRONMENTS</a:t>
            </a:r>
            <a:r>
              <a:rPr kumimoji="1" lang="ja-JP" altLang="en-US" sz="2800" dirty="0"/>
              <a:t>」（</a:t>
            </a:r>
            <a:r>
              <a:rPr kumimoji="1" lang="en-US" altLang="ja-JP" sz="2800" dirty="0"/>
              <a:t>GMP/GDP</a:t>
            </a:r>
            <a:r>
              <a:rPr kumimoji="1" lang="ja-JP" altLang="en-US" sz="2800" dirty="0"/>
              <a:t>規制下におけるデータマネジメントとインテグリティに関する実践規範）が発効された。</a:t>
            </a:r>
          </a:p>
          <a:p>
            <a:pPr marL="87313" indent="0" eaLnBrk="1">
              <a:buNone/>
            </a:pPr>
            <a:r>
              <a:rPr kumimoji="1" lang="ja-JP" altLang="en-US" sz="2800" dirty="0"/>
              <a:t>全体で</a:t>
            </a:r>
            <a:r>
              <a:rPr kumimoji="1" lang="en-US" altLang="ja-JP" sz="2800" dirty="0"/>
              <a:t>63</a:t>
            </a:r>
            <a:r>
              <a:rPr kumimoji="1" lang="ja-JP" altLang="en-US" sz="2800" dirty="0"/>
              <a:t>頁にも及ぶ大作である。</a:t>
            </a:r>
          </a:p>
          <a:p>
            <a:pPr marL="87313" indent="0" eaLnBrk="1">
              <a:buNone/>
            </a:pPr>
            <a:r>
              <a:rPr kumimoji="1" lang="ja-JP" altLang="en-US" sz="2800" dirty="0"/>
              <a:t>これまで、</a:t>
            </a:r>
            <a:r>
              <a:rPr kumimoji="1" lang="en-US" altLang="ja-JP" sz="2800" dirty="0"/>
              <a:t>FDA</a:t>
            </a:r>
            <a:r>
              <a:rPr kumimoji="1" lang="ja-JP" altLang="en-US" sz="2800" dirty="0"/>
              <a:t>をはじめ、</a:t>
            </a:r>
            <a:r>
              <a:rPr kumimoji="1" lang="en-US" altLang="ja-JP" sz="2800" dirty="0"/>
              <a:t>MHRA</a:t>
            </a:r>
            <a:r>
              <a:rPr kumimoji="1" lang="ja-JP" altLang="en-US" sz="2800" dirty="0"/>
              <a:t>や</a:t>
            </a:r>
            <a:r>
              <a:rPr kumimoji="1" lang="en-US" altLang="ja-JP" sz="2800" dirty="0"/>
              <a:t>WHO</a:t>
            </a:r>
            <a:r>
              <a:rPr kumimoji="1" lang="ja-JP" altLang="en-US" sz="2800" dirty="0"/>
              <a:t>などもデータインテグリティに関するガイダンスを発行しているが、内容を見ているとそれらの</a:t>
            </a:r>
            <a:r>
              <a:rPr kumimoji="1" lang="ja-JP" altLang="en-US" sz="2800" dirty="0">
                <a:solidFill>
                  <a:srgbClr val="FF0000"/>
                </a:solidFill>
              </a:rPr>
              <a:t>集大成</a:t>
            </a:r>
            <a:r>
              <a:rPr kumimoji="1" lang="ja-JP" altLang="en-US" sz="2800" dirty="0"/>
              <a:t>といったものと言える。</a:t>
            </a:r>
            <a:endParaRPr kumimoji="1" lang="en-US" altLang="ja-JP" sz="2800" dirty="0"/>
          </a:p>
          <a:p>
            <a:pPr marL="87313" indent="0" eaLnBrk="1">
              <a:buNone/>
            </a:pPr>
            <a:r>
              <a:rPr kumimoji="1" lang="ja-JP" altLang="en-US" sz="2800" dirty="0"/>
              <a:t>網羅的で非常に要点がまとまっている。</a:t>
            </a:r>
          </a:p>
        </p:txBody>
      </p:sp>
    </p:spTree>
    <p:extLst>
      <p:ext uri="{BB962C8B-B14F-4D97-AF65-F5344CB8AC3E}">
        <p14:creationId xmlns:p14="http://schemas.microsoft.com/office/powerpoint/2010/main" val="145663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3AD8D86D-DDBA-48BC-901B-9C526B80F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5737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166" objId="2"/>
        <p14:stopEvt time="51254"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10;&#10;自動的に生成された説明">
            <a:extLst>
              <a:ext uri="{FF2B5EF4-FFF2-40B4-BE49-F238E27FC236}">
                <a16:creationId xmlns:a16="http://schemas.microsoft.com/office/drawing/2014/main" id="{898102F9-741A-4E05-9742-78216250F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9" y="0"/>
            <a:ext cx="12342258" cy="6942520"/>
          </a:xfrm>
          <a:prstGeom prst="rect">
            <a:avLst/>
          </a:prstGeom>
        </p:spPr>
      </p:pic>
    </p:spTree>
    <p:extLst>
      <p:ext uri="{BB962C8B-B14F-4D97-AF65-F5344CB8AC3E}">
        <p14:creationId xmlns:p14="http://schemas.microsoft.com/office/powerpoint/2010/main" val="366640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CF258176-6238-492D-A18E-0390B30E6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Tree>
    <p:extLst>
      <p:ext uri="{BB962C8B-B14F-4D97-AF65-F5344CB8AC3E}">
        <p14:creationId xmlns:p14="http://schemas.microsoft.com/office/powerpoint/2010/main" val="738906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カレンダー が含まれている画像&#10;&#10;自動的に生成された説明">
            <a:extLst>
              <a:ext uri="{FF2B5EF4-FFF2-40B4-BE49-F238E27FC236}">
                <a16:creationId xmlns:a16="http://schemas.microsoft.com/office/drawing/2014/main" id="{8AB7E6A6-FCFF-4A5D-96DF-60C9BFA71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755"/>
            <a:ext cx="12267128" cy="6900260"/>
          </a:xfrm>
          <a:prstGeom prst="rect">
            <a:avLst/>
          </a:prstGeom>
        </p:spPr>
      </p:pic>
    </p:spTree>
    <p:extLst>
      <p:ext uri="{BB962C8B-B14F-4D97-AF65-F5344CB8AC3E}">
        <p14:creationId xmlns:p14="http://schemas.microsoft.com/office/powerpoint/2010/main" val="2965339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86C0EAB4-45DD-4F19-8E7E-4F5523F26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pic>
        <p:nvPicPr>
          <p:cNvPr id="6" name="図 5" descr="QR コード&#10;&#10;自動的に生成された説明">
            <a:extLst>
              <a:ext uri="{FF2B5EF4-FFF2-40B4-BE49-F238E27FC236}">
                <a16:creationId xmlns:a16="http://schemas.microsoft.com/office/drawing/2014/main" id="{08D49B99-A535-4A45-B13D-189387849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7" cy="6857999"/>
          </a:xfrm>
          <a:prstGeom prst="rect">
            <a:avLst/>
          </a:prstGeom>
        </p:spPr>
      </p:pic>
      <p:pic>
        <p:nvPicPr>
          <p:cNvPr id="8" name="図 7" descr="QR コード&#10;&#10;自動的に生成された説明">
            <a:extLst>
              <a:ext uri="{FF2B5EF4-FFF2-40B4-BE49-F238E27FC236}">
                <a16:creationId xmlns:a16="http://schemas.microsoft.com/office/drawing/2014/main" id="{C4827EC2-1E48-4F9A-AE66-79C7AD75F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2"/>
            <a:ext cx="12191996" cy="6857998"/>
          </a:xfrm>
          <a:prstGeom prst="rect">
            <a:avLst/>
          </a:prstGeom>
        </p:spPr>
      </p:pic>
    </p:spTree>
    <p:extLst>
      <p:ext uri="{BB962C8B-B14F-4D97-AF65-F5344CB8AC3E}">
        <p14:creationId xmlns:p14="http://schemas.microsoft.com/office/powerpoint/2010/main" val="273302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低い精度で自動的に生成された説明">
            <a:extLst>
              <a:ext uri="{FF2B5EF4-FFF2-40B4-BE49-F238E27FC236}">
                <a16:creationId xmlns:a16="http://schemas.microsoft.com/office/drawing/2014/main" id="{E42D3610-7CB5-4978-8B00-24FAEDBA2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Tree>
    <p:extLst>
      <p:ext uri="{BB962C8B-B14F-4D97-AF65-F5344CB8AC3E}">
        <p14:creationId xmlns:p14="http://schemas.microsoft.com/office/powerpoint/2010/main" val="33733337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2C92FE5F-1EDC-4CF8-896F-475A63329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26138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10" objId="2"/>
        <p14:stopEvt time="35214"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PIC/S</a:t>
            </a:r>
            <a:r>
              <a:rPr lang="ja-JP" altLang="en-US" i="0" dirty="0">
                <a:solidFill>
                  <a:srgbClr val="000000"/>
                </a:solidFill>
                <a:effectLst/>
                <a:latin typeface="Segoe UI" panose="020B0502040204020203" pitchFamily="34" charset="0"/>
              </a:rPr>
              <a:t>データインテグリティガイダンス発効</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857321"/>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ここで注意しなければならないことは、</a:t>
            </a:r>
            <a:r>
              <a:rPr kumimoji="1" lang="en-US" altLang="ja-JP" sz="2800" dirty="0">
                <a:solidFill>
                  <a:srgbClr val="FF0000"/>
                </a:solidFill>
              </a:rPr>
              <a:t>PIC/S</a:t>
            </a:r>
            <a:r>
              <a:rPr kumimoji="1" lang="ja-JP" altLang="en-US" sz="2800" dirty="0">
                <a:solidFill>
                  <a:srgbClr val="FF0000"/>
                </a:solidFill>
              </a:rPr>
              <a:t>は規制当局（査察官）の集まり</a:t>
            </a:r>
            <a:r>
              <a:rPr kumimoji="1" lang="ja-JP" altLang="en-US" sz="2800" dirty="0"/>
              <a:t>であるということである。</a:t>
            </a:r>
            <a:endParaRPr kumimoji="1" lang="en-US" altLang="ja-JP" sz="2800" dirty="0"/>
          </a:p>
          <a:p>
            <a:pPr marL="87313" indent="0" eaLnBrk="1">
              <a:buNone/>
            </a:pPr>
            <a:r>
              <a:rPr kumimoji="1" lang="ja-JP" altLang="en-US" sz="2800" dirty="0"/>
              <a:t>したがって、</a:t>
            </a:r>
            <a:r>
              <a:rPr kumimoji="1" lang="ja-JP" altLang="en-US" sz="2800" dirty="0">
                <a:solidFill>
                  <a:schemeClr val="accent1"/>
                </a:solidFill>
              </a:rPr>
              <a:t>本ガイダンスは査察官が</a:t>
            </a:r>
            <a:r>
              <a:rPr kumimoji="1" lang="en-US" altLang="ja-JP" sz="2800" dirty="0">
                <a:solidFill>
                  <a:schemeClr val="accent1"/>
                </a:solidFill>
              </a:rPr>
              <a:t>GMP/GDP</a:t>
            </a:r>
            <a:r>
              <a:rPr kumimoji="1" lang="ja-JP" altLang="en-US" sz="2800" dirty="0">
                <a:solidFill>
                  <a:schemeClr val="accent1"/>
                </a:solidFill>
              </a:rPr>
              <a:t>査察実施時にデータインテグリティ査察を実施する際の留意事項が記載されている</a:t>
            </a:r>
            <a:r>
              <a:rPr kumimoji="1" lang="ja-JP" altLang="en-US" sz="2800" dirty="0"/>
              <a:t>。</a:t>
            </a:r>
          </a:p>
          <a:p>
            <a:pPr marL="87313" indent="0" eaLnBrk="1">
              <a:buNone/>
            </a:pPr>
            <a:r>
              <a:rPr kumimoji="1" lang="ja-JP" altLang="en-US" sz="2800" dirty="0"/>
              <a:t>製薬企業においては、査察対応のためのガイダンスとなるかも知れない。</a:t>
            </a:r>
          </a:p>
          <a:p>
            <a:pPr marL="87313" indent="0" eaLnBrk="1">
              <a:buNone/>
            </a:pPr>
            <a:r>
              <a:rPr kumimoji="1" lang="ja-JP" altLang="en-US" sz="2800" dirty="0"/>
              <a:t>また当然のことながら、</a:t>
            </a:r>
            <a:r>
              <a:rPr kumimoji="1" lang="en-US" altLang="ja-JP" sz="2800" dirty="0"/>
              <a:t>PIC/S</a:t>
            </a:r>
            <a:r>
              <a:rPr kumimoji="1" lang="ja-JP" altLang="en-US" sz="2800" dirty="0"/>
              <a:t>であるがゆえに</a:t>
            </a:r>
            <a:r>
              <a:rPr kumimoji="1" lang="en-US" altLang="ja-JP" sz="2800" dirty="0">
                <a:solidFill>
                  <a:srgbClr val="FF0000"/>
                </a:solidFill>
              </a:rPr>
              <a:t>GLP</a:t>
            </a:r>
            <a:r>
              <a:rPr kumimoji="1" lang="ja-JP" altLang="en-US" sz="2800" dirty="0"/>
              <a:t>や</a:t>
            </a:r>
            <a:r>
              <a:rPr kumimoji="1" lang="en-US" altLang="ja-JP" sz="2800" dirty="0">
                <a:solidFill>
                  <a:srgbClr val="FF0000"/>
                </a:solidFill>
              </a:rPr>
              <a:t>GCP</a:t>
            </a:r>
            <a:r>
              <a:rPr kumimoji="1" lang="ja-JP" altLang="en-US" sz="2800" dirty="0"/>
              <a:t>には</a:t>
            </a:r>
            <a:r>
              <a:rPr kumimoji="1" lang="ja-JP" altLang="en-US" sz="2800" dirty="0">
                <a:solidFill>
                  <a:srgbClr val="FF0000"/>
                </a:solidFill>
              </a:rPr>
              <a:t>言及していない</a:t>
            </a:r>
            <a:r>
              <a:rPr kumimoji="1" lang="ja-JP" altLang="en-US" sz="2800" dirty="0"/>
              <a:t>。</a:t>
            </a:r>
          </a:p>
        </p:txBody>
      </p:sp>
    </p:spTree>
    <p:extLst>
      <p:ext uri="{BB962C8B-B14F-4D97-AF65-F5344CB8AC3E}">
        <p14:creationId xmlns:p14="http://schemas.microsoft.com/office/powerpoint/2010/main" val="1266930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PIC/S</a:t>
            </a:r>
            <a:r>
              <a:rPr lang="ja-JP" altLang="en-US" i="0" dirty="0">
                <a:solidFill>
                  <a:srgbClr val="000000"/>
                </a:solidFill>
                <a:effectLst/>
                <a:latin typeface="Segoe UI" panose="020B0502040204020203" pitchFamily="34" charset="0"/>
              </a:rPr>
              <a:t>データインテグリティガイダンスの特徴</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1909369"/>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本ガイダンスの目的は、</a:t>
            </a:r>
            <a:r>
              <a:rPr kumimoji="1" lang="en-US" altLang="ja-JP" sz="2800" dirty="0"/>
              <a:t>GMP/GDP</a:t>
            </a:r>
            <a:r>
              <a:rPr kumimoji="1" lang="ja-JP" altLang="en-US" sz="2800" dirty="0"/>
              <a:t>規制下における良好なデータマネジメントに対する査察官のガイダンスを提供することである。</a:t>
            </a:r>
          </a:p>
          <a:p>
            <a:pPr marL="87313" indent="0" eaLnBrk="1">
              <a:buNone/>
            </a:pPr>
            <a:r>
              <a:rPr kumimoji="1" lang="ja-JP" altLang="en-US" sz="2800" dirty="0"/>
              <a:t>また</a:t>
            </a:r>
            <a:r>
              <a:rPr kumimoji="1" lang="ja-JP" altLang="en-US" sz="2800" dirty="0">
                <a:solidFill>
                  <a:srgbClr val="FF0000"/>
                </a:solidFill>
              </a:rPr>
              <a:t>リスクベースドアプローチによる査察</a:t>
            </a:r>
            <a:r>
              <a:rPr kumimoji="1" lang="ja-JP" altLang="en-US" sz="2800" dirty="0"/>
              <a:t>を意図している。</a:t>
            </a:r>
            <a:endParaRPr kumimoji="1" lang="en-US" altLang="ja-JP" sz="2800" dirty="0"/>
          </a:p>
          <a:p>
            <a:pPr marL="87313" indent="0" eaLnBrk="1">
              <a:buNone/>
            </a:pPr>
            <a:r>
              <a:rPr kumimoji="1" lang="ja-JP" altLang="en-US" sz="2800" dirty="0"/>
              <a:t>さらに査察官に</a:t>
            </a:r>
            <a:r>
              <a:rPr kumimoji="1" lang="ja-JP" altLang="en-US" sz="2800" dirty="0">
                <a:solidFill>
                  <a:srgbClr val="FF0000"/>
                </a:solidFill>
              </a:rPr>
              <a:t>クリティカルシンキング</a:t>
            </a:r>
            <a:r>
              <a:rPr kumimoji="1" lang="ja-JP" altLang="en-US" sz="2800" dirty="0"/>
              <a:t>を使用して査察することを要求している。</a:t>
            </a:r>
          </a:p>
        </p:txBody>
      </p:sp>
    </p:spTree>
    <p:extLst>
      <p:ext uri="{BB962C8B-B14F-4D97-AF65-F5344CB8AC3E}">
        <p14:creationId xmlns:p14="http://schemas.microsoft.com/office/powerpoint/2010/main" val="1430364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PIC/S</a:t>
            </a:r>
            <a:r>
              <a:rPr lang="ja-JP" altLang="en-US" i="0" dirty="0">
                <a:solidFill>
                  <a:srgbClr val="000000"/>
                </a:solidFill>
                <a:effectLst/>
                <a:latin typeface="Segoe UI" panose="020B0502040204020203" pitchFamily="34" charset="0"/>
              </a:rPr>
              <a:t>データインテグリティガイダンスの特徴</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149982"/>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en-US" altLang="ja-JP" sz="2800" dirty="0"/>
              <a:t>Good Data Management</a:t>
            </a:r>
            <a:r>
              <a:rPr kumimoji="1" lang="ja-JP" altLang="en-US" sz="2800" dirty="0"/>
              <a:t>は、</a:t>
            </a:r>
            <a:r>
              <a:rPr kumimoji="1" lang="en-US" altLang="ja-JP" sz="2800" dirty="0"/>
              <a:t>GMP</a:t>
            </a:r>
            <a:r>
              <a:rPr kumimoji="1" lang="ja-JP" altLang="en-US" sz="2800" dirty="0"/>
              <a:t>における</a:t>
            </a:r>
            <a:r>
              <a:rPr kumimoji="1" lang="ja-JP" altLang="en-US" sz="2800" dirty="0">
                <a:solidFill>
                  <a:srgbClr val="FF0000"/>
                </a:solidFill>
              </a:rPr>
              <a:t>医薬品品質システム（</a:t>
            </a:r>
            <a:r>
              <a:rPr kumimoji="1" lang="en-US" altLang="ja-JP" sz="2800" dirty="0">
                <a:solidFill>
                  <a:srgbClr val="FF0000"/>
                </a:solidFill>
              </a:rPr>
              <a:t>PQS</a:t>
            </a:r>
            <a:r>
              <a:rPr kumimoji="1" lang="ja-JP" altLang="en-US" sz="2800" dirty="0">
                <a:solidFill>
                  <a:srgbClr val="FF0000"/>
                </a:solidFill>
              </a:rPr>
              <a:t>）</a:t>
            </a:r>
            <a:r>
              <a:rPr kumimoji="1" lang="ja-JP" altLang="en-US" sz="2800" dirty="0"/>
              <a:t>のすべての要素に適用されることが明記されている。（</a:t>
            </a:r>
            <a:r>
              <a:rPr kumimoji="1" lang="en-US" altLang="ja-JP" sz="2800" dirty="0"/>
              <a:t>GDP</a:t>
            </a:r>
            <a:r>
              <a:rPr kumimoji="1" lang="ja-JP" altLang="en-US" sz="2800" dirty="0"/>
              <a:t>では品質システム）</a:t>
            </a:r>
          </a:p>
          <a:p>
            <a:pPr marL="87313" indent="0" eaLnBrk="1">
              <a:buNone/>
            </a:pPr>
            <a:r>
              <a:rPr kumimoji="1" lang="ja-JP" altLang="en-US" sz="2800" dirty="0"/>
              <a:t>またデータインテグリティの原則は、</a:t>
            </a:r>
            <a:r>
              <a:rPr kumimoji="1" lang="ja-JP" altLang="en-US" sz="2800" dirty="0">
                <a:solidFill>
                  <a:srgbClr val="FF0000"/>
                </a:solidFill>
              </a:rPr>
              <a:t>電子記録と紙記録の両方に等しく適用される</a:t>
            </a:r>
            <a:r>
              <a:rPr kumimoji="1" lang="ja-JP" altLang="en-US" sz="2800" dirty="0"/>
              <a:t>ことも明記されている。</a:t>
            </a:r>
            <a:endParaRPr kumimoji="1" lang="en-US" altLang="ja-JP" sz="2800" dirty="0"/>
          </a:p>
          <a:p>
            <a:pPr marL="87313" indent="0" eaLnBrk="1">
              <a:buNone/>
            </a:pPr>
            <a:r>
              <a:rPr kumimoji="1" lang="ja-JP" altLang="en-US" sz="2800" dirty="0"/>
              <a:t>当然のことながら</a:t>
            </a:r>
            <a:r>
              <a:rPr kumimoji="1" lang="ja-JP" altLang="en-US" sz="2800" dirty="0">
                <a:solidFill>
                  <a:srgbClr val="FF0000"/>
                </a:solidFill>
              </a:rPr>
              <a:t>ハイブリッドシステム（電子記録＋手書き署名）にも適用される</a:t>
            </a:r>
            <a:r>
              <a:rPr kumimoji="1" lang="ja-JP" altLang="en-US" sz="2800" dirty="0"/>
              <a:t>。</a:t>
            </a:r>
          </a:p>
          <a:p>
            <a:pPr marL="87313" indent="0" eaLnBrk="1">
              <a:buNone/>
            </a:pPr>
            <a:r>
              <a:rPr kumimoji="1" lang="ja-JP" altLang="en-US" sz="2800" dirty="0"/>
              <a:t>データインテグリティの定義は「</a:t>
            </a:r>
            <a:r>
              <a:rPr kumimoji="1" lang="ja-JP" altLang="en-US" sz="2800" dirty="0">
                <a:solidFill>
                  <a:schemeClr val="accent1"/>
                </a:solidFill>
              </a:rPr>
              <a:t>データが完全で、一貫性があり、正確で、信頼でき、データのライフサイクル全体にわたってデータの特性が維持される度合い</a:t>
            </a:r>
            <a:r>
              <a:rPr kumimoji="1" lang="ja-JP" altLang="en-US" sz="2800" dirty="0"/>
              <a:t>」であるとしている。</a:t>
            </a:r>
          </a:p>
        </p:txBody>
      </p:sp>
    </p:spTree>
    <p:extLst>
      <p:ext uri="{BB962C8B-B14F-4D97-AF65-F5344CB8AC3E}">
        <p14:creationId xmlns:p14="http://schemas.microsoft.com/office/powerpoint/2010/main" val="2500528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en-US" altLang="ja-JP" i="0" dirty="0">
                <a:solidFill>
                  <a:srgbClr val="000000"/>
                </a:solidFill>
                <a:effectLst/>
                <a:latin typeface="Segoe UI" panose="020B0502040204020203" pitchFamily="34" charset="0"/>
              </a:rPr>
              <a:t>PIC/S</a:t>
            </a:r>
            <a:r>
              <a:rPr lang="ja-JP" altLang="en-US" i="0" dirty="0">
                <a:solidFill>
                  <a:srgbClr val="000000"/>
                </a:solidFill>
                <a:effectLst/>
                <a:latin typeface="Segoe UI" panose="020B0502040204020203" pitchFamily="34" charset="0"/>
              </a:rPr>
              <a:t>データインテグリティガイダンスの特徴</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77114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データマネジメントおよびインテグリティに関する実践規範に対する</a:t>
            </a:r>
            <a:r>
              <a:rPr kumimoji="1" lang="ja-JP" altLang="en-US" sz="2800" dirty="0">
                <a:solidFill>
                  <a:srgbClr val="FF0000"/>
                </a:solidFill>
              </a:rPr>
              <a:t>責任は、査察を受ける製薬企業側にある</a:t>
            </a:r>
            <a:r>
              <a:rPr kumimoji="1" lang="ja-JP" altLang="en-US" sz="2800" dirty="0"/>
              <a:t>こと</a:t>
            </a:r>
            <a:endParaRPr kumimoji="1" lang="en-US" altLang="ja-JP" sz="2800" dirty="0"/>
          </a:p>
          <a:p>
            <a:pPr marL="87313" indent="0" eaLnBrk="1">
              <a:buNone/>
            </a:pPr>
            <a:r>
              <a:rPr kumimoji="1" lang="ja-JP" altLang="en-US" sz="2800" dirty="0"/>
              <a:t>また、潜在的な</a:t>
            </a:r>
            <a:r>
              <a:rPr kumimoji="1" lang="ja-JP" altLang="en-US" sz="2800" dirty="0">
                <a:solidFill>
                  <a:schemeClr val="accent1"/>
                </a:solidFill>
              </a:rPr>
              <a:t>脆弱性</a:t>
            </a:r>
            <a:r>
              <a:rPr kumimoji="1" lang="ja-JP" altLang="en-US" sz="2800" dirty="0"/>
              <a:t>についてデータマネジメントシステムを評価し、</a:t>
            </a:r>
            <a:r>
              <a:rPr kumimoji="1" lang="ja-JP" altLang="en-US" sz="2800" dirty="0">
                <a:solidFill>
                  <a:schemeClr val="accent1"/>
                </a:solidFill>
              </a:rPr>
              <a:t>データインテグリティを維持するため</a:t>
            </a:r>
            <a:r>
              <a:rPr kumimoji="1" lang="ja-JP" altLang="en-US" sz="2800" dirty="0"/>
              <a:t>の優れた</a:t>
            </a:r>
            <a:r>
              <a:rPr kumimoji="1" lang="ja-JP" altLang="en-US" sz="2800" dirty="0">
                <a:solidFill>
                  <a:srgbClr val="FF0000"/>
                </a:solidFill>
              </a:rPr>
              <a:t>データガバナンスプラクティスを設計および実装するための措置を講じる責任が製薬企業にある</a:t>
            </a:r>
            <a:r>
              <a:rPr kumimoji="1" lang="ja-JP" altLang="en-US" sz="2800" dirty="0"/>
              <a:t>こと</a:t>
            </a:r>
            <a:endParaRPr kumimoji="1" lang="en-US" altLang="ja-JP" sz="2800" dirty="0"/>
          </a:p>
          <a:p>
            <a:pPr marL="87313" indent="0" eaLnBrk="1">
              <a:buNone/>
            </a:pPr>
            <a:r>
              <a:rPr kumimoji="1" lang="ja-JP" altLang="en-US" sz="2800" dirty="0"/>
              <a:t>が明記されている。</a:t>
            </a:r>
          </a:p>
        </p:txBody>
      </p:sp>
    </p:spTree>
    <p:extLst>
      <p:ext uri="{BB962C8B-B14F-4D97-AF65-F5344CB8AC3E}">
        <p14:creationId xmlns:p14="http://schemas.microsoft.com/office/powerpoint/2010/main" val="2047473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B43013A-772A-4E3D-ACDB-1BEA32DCE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09600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2"/>
        <p14:stopEvt time="19495"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キスト, QR コード&#10;&#10;自動的に生成された説明">
            <a:extLst>
              <a:ext uri="{FF2B5EF4-FFF2-40B4-BE49-F238E27FC236}">
                <a16:creationId xmlns:a16="http://schemas.microsoft.com/office/drawing/2014/main" id="{0B49D85C-641C-4FF4-B7E8-630295F1B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4C90DA08-044A-4E4F-9278-382295956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188722" cy="1082842"/>
          </a:xfrm>
          <a:prstGeom prst="rect">
            <a:avLst/>
          </a:prstGeom>
        </p:spPr>
      </p:pic>
      <p:pic>
        <p:nvPicPr>
          <p:cNvPr id="10" name="図 9">
            <a:extLst>
              <a:ext uri="{FF2B5EF4-FFF2-40B4-BE49-F238E27FC236}">
                <a16:creationId xmlns:a16="http://schemas.microsoft.com/office/drawing/2014/main" id="{FD17A857-EFDD-4B2E-AFE5-74B168416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321" y="6144616"/>
            <a:ext cx="6097314" cy="475590"/>
          </a:xfrm>
          <a:prstGeom prst="rect">
            <a:avLst/>
          </a:prstGeom>
        </p:spPr>
      </p:pic>
      <p:sp>
        <p:nvSpPr>
          <p:cNvPr id="11" name="テキスト ボックス 10">
            <a:extLst>
              <a:ext uri="{FF2B5EF4-FFF2-40B4-BE49-F238E27FC236}">
                <a16:creationId xmlns:a16="http://schemas.microsoft.com/office/drawing/2014/main" id="{D61A2D58-EB79-4A87-8382-A06FC0DFD8C6}"/>
              </a:ext>
            </a:extLst>
          </p:cNvPr>
          <p:cNvSpPr txBox="1"/>
          <p:nvPr/>
        </p:nvSpPr>
        <p:spPr>
          <a:xfrm>
            <a:off x="8470232" y="6182356"/>
            <a:ext cx="3458182" cy="400110"/>
          </a:xfrm>
          <a:prstGeom prst="rect">
            <a:avLst/>
          </a:prstGeom>
          <a:noFill/>
        </p:spPr>
        <p:txBody>
          <a:bodyPr wrap="square" rtlCol="0">
            <a:spAutoFit/>
          </a:bodyPr>
          <a:lstStyle/>
          <a:p>
            <a:r>
              <a:rPr kumimoji="1" lang="ja-JP" altLang="en-US" sz="2000" b="1" dirty="0"/>
              <a:t>イーコンプライアンス</a:t>
            </a:r>
          </a:p>
        </p:txBody>
      </p:sp>
    </p:spTree>
    <p:extLst>
      <p:ext uri="{BB962C8B-B14F-4D97-AF65-F5344CB8AC3E}">
        <p14:creationId xmlns:p14="http://schemas.microsoft.com/office/powerpoint/2010/main" val="266414557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 objId="3"/>
        <p14:stopEvt time="32814" objId="3"/>
      </p14:showEvtLst>
    </p:ext>
  </p:extLst>
</p:sld>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494</Words>
  <Application>Microsoft Office PowerPoint</Application>
  <PresentationFormat>ワイド画面</PresentationFormat>
  <Paragraphs>49</Paragraphs>
  <Slides>26</Slides>
  <Notes>20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26</vt:i4>
      </vt:variant>
    </vt:vector>
  </HeadingPairs>
  <TitlesOfParts>
    <vt:vector size="31" baseType="lpstr">
      <vt:lpstr>HGP創英角ﾎﾟｯﾌﾟ体</vt:lpstr>
      <vt:lpstr>Arial</vt:lpstr>
      <vt:lpstr>Segoe UI</vt:lpstr>
      <vt:lpstr>Wingdings</vt:lpstr>
      <vt:lpstr>eCompliance</vt:lpstr>
      <vt:lpstr>第44回 PIC/Sデータインテグリティガイダンス発効 その1</vt:lpstr>
      <vt:lpstr>PIC/Sデータインテグリティガイダンス発効</vt:lpstr>
      <vt:lpstr>PIC/Sデータインテグリティガイダンス発効</vt:lpstr>
      <vt:lpstr>PIC/Sデータインテグリティガイダンスの特徴</vt:lpstr>
      <vt:lpstr>PIC/Sデータインテグリティガイダンスの特徴</vt:lpstr>
      <vt:lpstr>PIC/Sデータインテグリティガイダンスの特徴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2022-01-07T06:37:01Z</dcterms:modified>
</cp:coreProperties>
</file>