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37"/>
  </p:notesMasterIdLst>
  <p:handoutMasterIdLst>
    <p:handoutMasterId r:id="rId38"/>
  </p:handoutMasterIdLst>
  <p:sldIdLst>
    <p:sldId id="6628" r:id="rId2"/>
    <p:sldId id="8274" r:id="rId3"/>
    <p:sldId id="8275" r:id="rId4"/>
    <p:sldId id="8276" r:id="rId5"/>
    <p:sldId id="8277" r:id="rId6"/>
    <p:sldId id="8278" r:id="rId7"/>
    <p:sldId id="8279" r:id="rId8"/>
    <p:sldId id="8280" r:id="rId9"/>
    <p:sldId id="8281" r:id="rId10"/>
    <p:sldId id="8282" r:id="rId11"/>
    <p:sldId id="8283" r:id="rId12"/>
    <p:sldId id="8284" r:id="rId13"/>
    <p:sldId id="8286" r:id="rId14"/>
    <p:sldId id="8285" r:id="rId15"/>
    <p:sldId id="8287" r:id="rId16"/>
    <p:sldId id="8288" r:id="rId17"/>
    <p:sldId id="7786" r:id="rId18"/>
    <p:sldId id="8723" r:id="rId19"/>
    <p:sldId id="8592" r:id="rId20"/>
    <p:sldId id="8594" r:id="rId21"/>
    <p:sldId id="8596" r:id="rId22"/>
    <p:sldId id="8703" r:id="rId23"/>
    <p:sldId id="8597" r:id="rId24"/>
    <p:sldId id="8598" r:id="rId25"/>
    <p:sldId id="8651" r:id="rId26"/>
    <p:sldId id="8701" r:id="rId27"/>
    <p:sldId id="8708" r:id="rId28"/>
    <p:sldId id="8706" r:id="rId29"/>
    <p:sldId id="8707" r:id="rId30"/>
    <p:sldId id="256" r:id="rId31"/>
    <p:sldId id="8729" r:id="rId32"/>
    <p:sldId id="8728" r:id="rId33"/>
    <p:sldId id="8727" r:id="rId34"/>
    <p:sldId id="8726" r:id="rId35"/>
    <p:sldId id="8725" r:id="rId36"/>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038" autoAdjust="0"/>
  </p:normalViewPr>
  <p:slideViewPr>
    <p:cSldViewPr snapToGrid="0" showGuides="1">
      <p:cViewPr varScale="1">
        <p:scale>
          <a:sx n="93" d="100"/>
          <a:sy n="93" d="100"/>
        </p:scale>
        <p:origin x="330" y="90"/>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294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26</a:t>
            </a:fld>
            <a:endParaRPr kumimoji="1" lang="ja-JP" altLang="en-US"/>
          </a:p>
        </p:txBody>
      </p:sp>
    </p:spTree>
    <p:extLst>
      <p:ext uri="{BB962C8B-B14F-4D97-AF65-F5344CB8AC3E}">
        <p14:creationId xmlns:p14="http://schemas.microsoft.com/office/powerpoint/2010/main" val="43272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27</a:t>
            </a:fld>
            <a:endParaRPr kumimoji="1" lang="ja-JP" altLang="en-US"/>
          </a:p>
        </p:txBody>
      </p:sp>
    </p:spTree>
    <p:extLst>
      <p:ext uri="{BB962C8B-B14F-4D97-AF65-F5344CB8AC3E}">
        <p14:creationId xmlns:p14="http://schemas.microsoft.com/office/powerpoint/2010/main" val="354857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28</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30</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31</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33</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35</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18</a:t>
            </a:fld>
            <a:endParaRPr kumimoji="1" lang="ja-JP" altLang="en-US"/>
          </a:p>
        </p:txBody>
      </p:sp>
    </p:spTree>
    <p:extLst>
      <p:ext uri="{BB962C8B-B14F-4D97-AF65-F5344CB8AC3E}">
        <p14:creationId xmlns:p14="http://schemas.microsoft.com/office/powerpoint/2010/main" val="57751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19</a:t>
            </a:fld>
            <a:endParaRPr kumimoji="1" lang="ja-JP" altLang="en-US"/>
          </a:p>
        </p:txBody>
      </p:sp>
    </p:spTree>
    <p:extLst>
      <p:ext uri="{BB962C8B-B14F-4D97-AF65-F5344CB8AC3E}">
        <p14:creationId xmlns:p14="http://schemas.microsoft.com/office/powerpoint/2010/main" val="4332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20</a:t>
            </a:fld>
            <a:endParaRPr kumimoji="1" lang="ja-JP" altLang="en-US"/>
          </a:p>
        </p:txBody>
      </p:sp>
    </p:spTree>
    <p:extLst>
      <p:ext uri="{BB962C8B-B14F-4D97-AF65-F5344CB8AC3E}">
        <p14:creationId xmlns:p14="http://schemas.microsoft.com/office/powerpoint/2010/main" val="133093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21</a:t>
            </a:fld>
            <a:endParaRPr kumimoji="1" lang="ja-JP" altLang="en-US"/>
          </a:p>
        </p:txBody>
      </p:sp>
    </p:spTree>
    <p:extLst>
      <p:ext uri="{BB962C8B-B14F-4D97-AF65-F5344CB8AC3E}">
        <p14:creationId xmlns:p14="http://schemas.microsoft.com/office/powerpoint/2010/main" val="416688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23</a:t>
            </a:fld>
            <a:endParaRPr kumimoji="1" lang="ja-JP" altLang="en-US"/>
          </a:p>
        </p:txBody>
      </p:sp>
    </p:spTree>
    <p:extLst>
      <p:ext uri="{BB962C8B-B14F-4D97-AF65-F5344CB8AC3E}">
        <p14:creationId xmlns:p14="http://schemas.microsoft.com/office/powerpoint/2010/main" val="119999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24</a:t>
            </a:fld>
            <a:endParaRPr kumimoji="1" lang="ja-JP" altLang="en-US"/>
          </a:p>
        </p:txBody>
      </p:sp>
    </p:spTree>
    <p:extLst>
      <p:ext uri="{BB962C8B-B14F-4D97-AF65-F5344CB8AC3E}">
        <p14:creationId xmlns:p14="http://schemas.microsoft.com/office/powerpoint/2010/main" val="13992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25</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12</a:t>
            </a:r>
            <a:r>
              <a:rPr lang="ja-JP" altLang="en-US" sz="1600" dirty="0"/>
              <a:t>月</a:t>
            </a:r>
            <a:r>
              <a:rPr lang="en-US" altLang="ja-JP" sz="1600"/>
              <a:t>22</a:t>
            </a:r>
            <a:r>
              <a:rPr lang="ja-JP" altLang="en-US" sz="160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36</a:t>
            </a:r>
            <a:r>
              <a:rPr lang="ja-JP" altLang="en-US" sz="3600" b="0" dirty="0"/>
              <a:t>回</a:t>
            </a:r>
            <a:br>
              <a:rPr lang="en-US" altLang="ja-JP" sz="3600" b="0" dirty="0"/>
            </a:br>
            <a:r>
              <a:rPr lang="ja-JP" altLang="en-US" sz="3600" b="0" dirty="0"/>
              <a:t>品質システムとは</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a:t>
            </a:r>
            <a:r>
              <a:rPr lang="ja-JP" altLang="en-US" i="0" dirty="0">
                <a:solidFill>
                  <a:srgbClr val="000000"/>
                </a:solidFill>
                <a:effectLst/>
                <a:latin typeface="Segoe UI" panose="020B0502040204020203" pitchFamily="34" charset="0"/>
              </a:rPr>
              <a:t>改善 </a:t>
            </a:r>
            <a:r>
              <a:rPr lang="en-US" altLang="ja-JP" i="0" dirty="0">
                <a:solidFill>
                  <a:srgbClr val="000000"/>
                </a:solidFill>
                <a:effectLst/>
                <a:latin typeface="Segoe UI" panose="020B0502040204020203" pitchFamily="34" charset="0"/>
              </a:rPr>
              <a:t>Action】</a:t>
            </a:r>
            <a:endParaRPr lang="ja-JP" altLang="en-US"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097934"/>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en-US" altLang="ja-JP" sz="2800" dirty="0"/>
          </a:p>
          <a:p>
            <a:pPr marL="87313" indent="0" eaLnBrk="1">
              <a:buNone/>
            </a:pPr>
            <a:endParaRPr kumimoji="1" lang="ja-JP" altLang="en-US" sz="2800" dirty="0"/>
          </a:p>
        </p:txBody>
      </p:sp>
      <p:pic>
        <p:nvPicPr>
          <p:cNvPr id="5" name="図 4">
            <a:extLst>
              <a:ext uri="{FF2B5EF4-FFF2-40B4-BE49-F238E27FC236}">
                <a16:creationId xmlns:a16="http://schemas.microsoft.com/office/drawing/2014/main" id="{41E3D2E9-82BE-4F4E-8BE4-FD298D6426D8}"/>
              </a:ext>
            </a:extLst>
          </p:cNvPr>
          <p:cNvPicPr>
            <a:picLocks noChangeAspect="1"/>
          </p:cNvPicPr>
          <p:nvPr/>
        </p:nvPicPr>
        <p:blipFill>
          <a:blip r:embed="rId2"/>
          <a:stretch>
            <a:fillRect/>
          </a:stretch>
        </p:blipFill>
        <p:spPr>
          <a:xfrm>
            <a:off x="1484811" y="1313851"/>
            <a:ext cx="9222377" cy="4230298"/>
          </a:xfrm>
          <a:prstGeom prst="rect">
            <a:avLst/>
          </a:prstGeom>
        </p:spPr>
      </p:pic>
    </p:spTree>
    <p:extLst>
      <p:ext uri="{BB962C8B-B14F-4D97-AF65-F5344CB8AC3E}">
        <p14:creationId xmlns:p14="http://schemas.microsoft.com/office/powerpoint/2010/main" val="213343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77114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医薬品企業・医療機器企業がグローバル化を促進する中、</a:t>
            </a:r>
            <a:r>
              <a:rPr kumimoji="1" lang="en-US" altLang="ja-JP" sz="2800" dirty="0"/>
              <a:t>FDA</a:t>
            </a:r>
            <a:r>
              <a:rPr kumimoji="1" lang="ja-JP" altLang="en-US" sz="2800" dirty="0"/>
              <a:t>をはじめ海外の規制当局の査察を受ける機会が多くなった。</a:t>
            </a:r>
          </a:p>
          <a:p>
            <a:pPr marL="87313" indent="0" eaLnBrk="1">
              <a:buNone/>
            </a:pPr>
            <a:r>
              <a:rPr kumimoji="1" lang="ja-JP" altLang="en-US" sz="2800" dirty="0"/>
              <a:t>一方で規制当局は、サプライチェーンがグローバル化していることに伴い、海外査察の回数を増やしている。</a:t>
            </a:r>
          </a:p>
          <a:p>
            <a:pPr marL="87313" indent="0" eaLnBrk="1">
              <a:buNone/>
            </a:pPr>
            <a:r>
              <a:rPr kumimoji="1" lang="ja-JP" altLang="en-US" sz="2800" dirty="0"/>
              <a:t>しかしながら、査察にかけることができるリソースは限られているため、効率的な査察手法が必要である。</a:t>
            </a:r>
          </a:p>
        </p:txBody>
      </p:sp>
    </p:spTree>
    <p:extLst>
      <p:ext uri="{BB962C8B-B14F-4D97-AF65-F5344CB8AC3E}">
        <p14:creationId xmlns:p14="http://schemas.microsoft.com/office/powerpoint/2010/main" val="280455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20203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従来の査察では、査察官から指摘された事項を是正しておけば、容認されてきた。</a:t>
            </a:r>
          </a:p>
          <a:p>
            <a:pPr marL="87313" indent="0" eaLnBrk="1">
              <a:buNone/>
            </a:pPr>
            <a:r>
              <a:rPr kumimoji="1" lang="ja-JP" altLang="en-US" sz="2800" dirty="0"/>
              <a:t>しかしである。わずか数日の査察（</a:t>
            </a:r>
            <a:r>
              <a:rPr kumimoji="1" lang="en-US" altLang="ja-JP" sz="2800" dirty="0"/>
              <a:t>FDA</a:t>
            </a:r>
            <a:r>
              <a:rPr kumimoji="1" lang="ja-JP" altLang="en-US" sz="2800" dirty="0"/>
              <a:t>査察の場合、日本においては</a:t>
            </a:r>
            <a:r>
              <a:rPr kumimoji="1" lang="en-US" altLang="ja-JP" sz="2800" dirty="0"/>
              <a:t>4</a:t>
            </a:r>
            <a:r>
              <a:rPr kumimoji="1" lang="ja-JP" altLang="en-US" sz="2800" dirty="0"/>
              <a:t>日間または</a:t>
            </a:r>
            <a:r>
              <a:rPr kumimoji="1" lang="en-US" altLang="ja-JP" sz="2800" dirty="0"/>
              <a:t>5</a:t>
            </a:r>
            <a:r>
              <a:rPr kumimoji="1" lang="ja-JP" altLang="en-US" sz="2800" dirty="0"/>
              <a:t>日間）で査察官が発見することができる問題点・リスクは数が限られている。</a:t>
            </a:r>
          </a:p>
          <a:p>
            <a:pPr marL="87313" indent="0" eaLnBrk="1">
              <a:buNone/>
            </a:pPr>
            <a:r>
              <a:rPr kumimoji="1" lang="ja-JP" altLang="en-US" sz="2800" dirty="0"/>
              <a:t>したがって、査察官が発見したエラー（リスク）に対して是正を行えば自国民の安全が守られるということにはならない。</a:t>
            </a:r>
          </a:p>
        </p:txBody>
      </p:sp>
    </p:spTree>
    <p:extLst>
      <p:ext uri="{BB962C8B-B14F-4D97-AF65-F5344CB8AC3E}">
        <p14:creationId xmlns:p14="http://schemas.microsoft.com/office/powerpoint/2010/main" val="294644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68496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そこで</a:t>
            </a:r>
            <a:r>
              <a:rPr kumimoji="1" lang="en-US" altLang="ja-JP" sz="2800" dirty="0"/>
              <a:t>FDA</a:t>
            </a:r>
            <a:r>
              <a:rPr kumimoji="1" lang="ja-JP" altLang="en-US" sz="2800" dirty="0"/>
              <a:t>などの査察では、エラー（リスク）を発見する査察手法から、当該企業が経営者のガバナンス（統治）のもと</a:t>
            </a:r>
            <a:r>
              <a:rPr kumimoji="1" lang="en-US" altLang="ja-JP" sz="2800" dirty="0"/>
              <a:t>『</a:t>
            </a:r>
            <a:r>
              <a:rPr kumimoji="1" lang="ja-JP" altLang="en-US" sz="2800" dirty="0"/>
              <a:t>品質システム（</a:t>
            </a:r>
            <a:r>
              <a:rPr kumimoji="1" lang="en-US" altLang="ja-JP" sz="2800" dirty="0"/>
              <a:t>Quality System</a:t>
            </a:r>
            <a:r>
              <a:rPr kumimoji="1" lang="ja-JP" altLang="en-US" sz="2800" dirty="0"/>
              <a:t>）</a:t>
            </a:r>
            <a:r>
              <a:rPr kumimoji="1" lang="en-US" altLang="ja-JP" sz="2800" dirty="0"/>
              <a:t>』</a:t>
            </a:r>
            <a:r>
              <a:rPr kumimoji="1" lang="ja-JP" altLang="en-US" sz="2800" dirty="0"/>
              <a:t>を確立しているかどうかを調査するといった手法に切り替えている。</a:t>
            </a:r>
          </a:p>
          <a:p>
            <a:pPr marL="87313" indent="0" eaLnBrk="1">
              <a:buNone/>
            </a:pPr>
            <a:r>
              <a:rPr kumimoji="1" lang="en-US" altLang="ja-JP" sz="2800" dirty="0"/>
              <a:t>FDA</a:t>
            </a:r>
            <a:r>
              <a:rPr kumimoji="1" lang="ja-JP" altLang="en-US" sz="2800" dirty="0"/>
              <a:t>では、医療機器企業に対する査察は</a:t>
            </a:r>
            <a:r>
              <a:rPr kumimoji="1" lang="en-US" altLang="ja-JP" sz="2800" dirty="0"/>
              <a:t>QSR</a:t>
            </a:r>
            <a:r>
              <a:rPr kumimoji="1" lang="ja-JP" altLang="en-US" sz="2800" dirty="0"/>
              <a:t>（品質システム規則）に従って、品質システム査察を</a:t>
            </a:r>
            <a:r>
              <a:rPr kumimoji="1" lang="en-US" altLang="ja-JP" sz="2800" dirty="0"/>
              <a:t>QSIT</a:t>
            </a:r>
            <a:r>
              <a:rPr kumimoji="1" lang="ja-JP" altLang="en-US" sz="2800" dirty="0"/>
              <a:t>（</a:t>
            </a:r>
            <a:r>
              <a:rPr kumimoji="1" lang="en-US" altLang="ja-JP" sz="2800" dirty="0"/>
              <a:t>Quality System Inspection Technic</a:t>
            </a:r>
            <a:r>
              <a:rPr kumimoji="1" lang="ja-JP" altLang="en-US" sz="2800" dirty="0"/>
              <a:t>）に従い実施している。</a:t>
            </a:r>
          </a:p>
        </p:txBody>
      </p:sp>
    </p:spTree>
    <p:extLst>
      <p:ext uri="{BB962C8B-B14F-4D97-AF65-F5344CB8AC3E}">
        <p14:creationId xmlns:p14="http://schemas.microsoft.com/office/powerpoint/2010/main" val="1387781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97762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また医薬品企業においては、製造所の活動を以下の</a:t>
            </a:r>
            <a:r>
              <a:rPr kumimoji="1" lang="en-US" altLang="ja-JP" sz="2800" dirty="0"/>
              <a:t>6</a:t>
            </a:r>
            <a:r>
              <a:rPr kumimoji="1" lang="ja-JP" altLang="en-US" sz="2800" dirty="0"/>
              <a:t>つに分類し、「システム査察」と呼ばれる体系的な査察を行っている。</a:t>
            </a:r>
            <a:endParaRPr kumimoji="1" lang="en-US" altLang="ja-JP" sz="2800" dirty="0"/>
          </a:p>
          <a:p>
            <a:pPr marL="601663" indent="-514350" eaLnBrk="1">
              <a:buClr>
                <a:schemeClr val="tx1"/>
              </a:buClr>
              <a:buFont typeface="+mj-lt"/>
              <a:buAutoNum type="arabicPeriod"/>
            </a:pPr>
            <a:r>
              <a:rPr kumimoji="1" lang="ja-JP" altLang="en-US" sz="2800" dirty="0">
                <a:solidFill>
                  <a:srgbClr val="FF0000"/>
                </a:solidFill>
              </a:rPr>
              <a:t>品質システム（</a:t>
            </a:r>
            <a:r>
              <a:rPr kumimoji="1" lang="en-US" altLang="ja-JP" sz="2800" dirty="0">
                <a:solidFill>
                  <a:srgbClr val="FF0000"/>
                </a:solidFill>
              </a:rPr>
              <a:t>Quality System</a:t>
            </a:r>
            <a:r>
              <a:rPr kumimoji="1" lang="ja-JP" altLang="en-US" sz="2800" dirty="0">
                <a:solidFill>
                  <a:srgbClr val="FF0000"/>
                </a:solidFill>
              </a:rPr>
              <a:t>）</a:t>
            </a:r>
          </a:p>
          <a:p>
            <a:pPr marL="601663" indent="-514350" eaLnBrk="1">
              <a:buClrTx/>
              <a:buFont typeface="+mj-lt"/>
              <a:buAutoNum type="arabicPeriod"/>
            </a:pPr>
            <a:r>
              <a:rPr kumimoji="1" lang="ja-JP" altLang="en-US" sz="2800" dirty="0"/>
              <a:t>施設および施設管理システム（</a:t>
            </a:r>
            <a:r>
              <a:rPr kumimoji="1" lang="en-US" altLang="ja-JP" sz="2800" dirty="0"/>
              <a:t>Facilities and Equipment system</a:t>
            </a:r>
            <a:r>
              <a:rPr kumimoji="1" lang="ja-JP" altLang="en-US" sz="2800" dirty="0"/>
              <a:t>）</a:t>
            </a:r>
          </a:p>
          <a:p>
            <a:pPr marL="601663" indent="-514350" eaLnBrk="1">
              <a:buClrTx/>
              <a:buFont typeface="+mj-lt"/>
              <a:buAutoNum type="arabicPeriod"/>
            </a:pPr>
            <a:r>
              <a:rPr kumimoji="1" lang="ja-JP" altLang="en-US" sz="2800" dirty="0"/>
              <a:t>原材料システム（</a:t>
            </a:r>
            <a:r>
              <a:rPr kumimoji="1" lang="en-US" altLang="ja-JP" sz="2800" dirty="0"/>
              <a:t>Materials system</a:t>
            </a:r>
            <a:r>
              <a:rPr kumimoji="1" lang="ja-JP" altLang="en-US" sz="2800" dirty="0"/>
              <a:t>）</a:t>
            </a:r>
          </a:p>
          <a:p>
            <a:pPr marL="601663" indent="-514350" eaLnBrk="1">
              <a:buClrTx/>
              <a:buFont typeface="+mj-lt"/>
              <a:buAutoNum type="arabicPeriod"/>
            </a:pPr>
            <a:r>
              <a:rPr kumimoji="1" lang="ja-JP" altLang="en-US" sz="2800" dirty="0"/>
              <a:t>製造システム（</a:t>
            </a:r>
            <a:r>
              <a:rPr kumimoji="1" lang="en-US" altLang="ja-JP" sz="2800" dirty="0"/>
              <a:t>Production system</a:t>
            </a:r>
            <a:r>
              <a:rPr kumimoji="1" lang="ja-JP" altLang="en-US" sz="2800" dirty="0"/>
              <a:t>）</a:t>
            </a:r>
          </a:p>
          <a:p>
            <a:pPr marL="601663" indent="-514350" eaLnBrk="1">
              <a:buClrTx/>
              <a:buFont typeface="+mj-lt"/>
              <a:buAutoNum type="arabicPeriod"/>
            </a:pPr>
            <a:r>
              <a:rPr kumimoji="1" lang="ja-JP" altLang="en-US" sz="2800" dirty="0"/>
              <a:t>包装および表示システム（</a:t>
            </a:r>
            <a:r>
              <a:rPr kumimoji="1" lang="en-US" altLang="ja-JP" sz="2800" dirty="0"/>
              <a:t>Packaging and Labeling system</a:t>
            </a:r>
            <a:r>
              <a:rPr kumimoji="1" lang="ja-JP" altLang="en-US" sz="2800" dirty="0"/>
              <a:t>）</a:t>
            </a:r>
          </a:p>
          <a:p>
            <a:pPr marL="601663" indent="-514350" eaLnBrk="1">
              <a:buClrTx/>
              <a:buFont typeface="+mj-lt"/>
              <a:buAutoNum type="arabicPeriod"/>
            </a:pPr>
            <a:r>
              <a:rPr kumimoji="1" lang="ja-JP" altLang="en-US" sz="2800" dirty="0"/>
              <a:t>試験室管理システム（</a:t>
            </a:r>
            <a:r>
              <a:rPr kumimoji="1" lang="en-US" altLang="ja-JP" sz="2800" dirty="0"/>
              <a:t>Laboratory control system</a:t>
            </a:r>
            <a:r>
              <a:rPr kumimoji="1" lang="ja-JP" altLang="en-US" sz="2800" dirty="0"/>
              <a:t>）</a:t>
            </a:r>
          </a:p>
        </p:txBody>
      </p:sp>
    </p:spTree>
    <p:extLst>
      <p:ext uri="{BB962C8B-B14F-4D97-AF65-F5344CB8AC3E}">
        <p14:creationId xmlns:p14="http://schemas.microsoft.com/office/powerpoint/2010/main" val="405389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288208"/>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システム査察には、フル査察と簡略査察がある。</a:t>
            </a:r>
          </a:p>
          <a:p>
            <a:pPr marL="87313" indent="0" eaLnBrk="1">
              <a:buNone/>
            </a:pPr>
            <a:r>
              <a:rPr kumimoji="1" lang="ja-JP" altLang="en-US" sz="2800" dirty="0"/>
              <a:t>フル査察では、</a:t>
            </a:r>
            <a:r>
              <a:rPr kumimoji="1" lang="en-US" altLang="ja-JP" sz="2800" dirty="0"/>
              <a:t>6</a:t>
            </a:r>
            <a:r>
              <a:rPr kumimoji="1" lang="ja-JP" altLang="en-US" sz="2800" dirty="0"/>
              <a:t>つのシステムのうち最低</a:t>
            </a:r>
            <a:r>
              <a:rPr kumimoji="1" lang="en-US" altLang="ja-JP" sz="2800" dirty="0"/>
              <a:t>4</a:t>
            </a:r>
            <a:r>
              <a:rPr kumimoji="1" lang="ja-JP" altLang="en-US" sz="2800" dirty="0"/>
              <a:t>つのシステムが選択され、そのうち</a:t>
            </a:r>
            <a:r>
              <a:rPr kumimoji="1" lang="ja-JP" altLang="en-US" sz="2800" dirty="0">
                <a:solidFill>
                  <a:srgbClr val="FF0000"/>
                </a:solidFill>
              </a:rPr>
              <a:t>品質システムは必須</a:t>
            </a:r>
            <a:r>
              <a:rPr kumimoji="1" lang="ja-JP" altLang="en-US" sz="2800" dirty="0"/>
              <a:t>である。</a:t>
            </a:r>
          </a:p>
          <a:p>
            <a:pPr marL="87313" indent="0" eaLnBrk="1">
              <a:buNone/>
            </a:pPr>
            <a:r>
              <a:rPr kumimoji="1" lang="ja-JP" altLang="en-US" sz="2800" dirty="0"/>
              <a:t>フル査察になるケースは、その企業の</a:t>
            </a:r>
            <a:r>
              <a:rPr kumimoji="1" lang="en-US" altLang="ja-JP" sz="2800" dirty="0"/>
              <a:t>GMP</a:t>
            </a:r>
            <a:r>
              <a:rPr kumimoji="1" lang="ja-JP" altLang="en-US" sz="2800" dirty="0"/>
              <a:t>状況が不明の時、大きな変更があった場合、重大な苦情、品質問題が発生した場合等に行われる。</a:t>
            </a:r>
            <a:endParaRPr kumimoji="1" lang="en-US" altLang="ja-JP" sz="2800" dirty="0"/>
          </a:p>
          <a:p>
            <a:pPr marL="87313" indent="0" eaLnBrk="1">
              <a:buNone/>
            </a:pPr>
            <a:r>
              <a:rPr kumimoji="1" lang="ja-JP" altLang="en-US" sz="2800" dirty="0"/>
              <a:t>簡略査察では、</a:t>
            </a:r>
            <a:r>
              <a:rPr kumimoji="1" lang="en-US" altLang="ja-JP" sz="2800" dirty="0"/>
              <a:t>6</a:t>
            </a:r>
            <a:r>
              <a:rPr kumimoji="1" lang="ja-JP" altLang="en-US" sz="2800" dirty="0"/>
              <a:t>つのシステムのうち最低２つのシステムが選択され、フル査察と同様、</a:t>
            </a:r>
            <a:r>
              <a:rPr kumimoji="1" lang="ja-JP" altLang="en-US" sz="2800" dirty="0">
                <a:solidFill>
                  <a:srgbClr val="FF0000"/>
                </a:solidFill>
              </a:rPr>
              <a:t>品質システムは必須</a:t>
            </a:r>
            <a:r>
              <a:rPr kumimoji="1" lang="ja-JP" altLang="en-US" sz="2800" dirty="0"/>
              <a:t>である。</a:t>
            </a:r>
          </a:p>
        </p:txBody>
      </p:sp>
    </p:spTree>
    <p:extLst>
      <p:ext uri="{BB962C8B-B14F-4D97-AF65-F5344CB8AC3E}">
        <p14:creationId xmlns:p14="http://schemas.microsoft.com/office/powerpoint/2010/main" val="3269660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r>
              <a:rPr lang="en-US" altLang="ja-JP" i="0" dirty="0">
                <a:effectLst/>
                <a:latin typeface="Verdana" panose="020B0604030504040204" pitchFamily="34" charset="0"/>
              </a:rPr>
              <a:t>FDA</a:t>
            </a:r>
            <a:r>
              <a:rPr lang="ja-JP" altLang="en-US" i="0" dirty="0">
                <a:effectLst/>
                <a:latin typeface="Verdana" panose="020B0604030504040204" pitchFamily="34" charset="0"/>
              </a:rPr>
              <a:t>による品質システム査察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77114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en-US" altLang="ja-JP" sz="2800" dirty="0"/>
              <a:t>FDA</a:t>
            </a:r>
            <a:r>
              <a:rPr kumimoji="1" lang="ja-JP" altLang="en-US" sz="2800" dirty="0"/>
              <a:t>等の査察では、企業自らが品質システム（</a:t>
            </a:r>
            <a:r>
              <a:rPr kumimoji="1" lang="en-US" altLang="ja-JP" sz="2800" dirty="0"/>
              <a:t>QS</a:t>
            </a:r>
            <a:r>
              <a:rPr kumimoji="1" lang="ja-JP" altLang="en-US" sz="2800" dirty="0"/>
              <a:t>）を確立しており、査察が実施されていなくとも査察官と同様の目線（レベル）で指摘・改善活動が実施されていること（</a:t>
            </a:r>
            <a:r>
              <a:rPr kumimoji="1" lang="en-US" altLang="ja-JP" sz="2800" dirty="0"/>
              <a:t>Self Inspection</a:t>
            </a:r>
            <a:r>
              <a:rPr kumimoji="1" lang="ja-JP" altLang="en-US" sz="2800" dirty="0"/>
              <a:t>）を確認するのである。</a:t>
            </a:r>
          </a:p>
          <a:p>
            <a:pPr marL="87313" indent="0" eaLnBrk="1">
              <a:buNone/>
            </a:pPr>
            <a:r>
              <a:rPr kumimoji="1" lang="ja-JP" altLang="en-US" sz="2800" dirty="0"/>
              <a:t>そのためには優秀な監査要員の確保が最重要である。</a:t>
            </a:r>
          </a:p>
          <a:p>
            <a:pPr marL="87313" indent="0" eaLnBrk="1">
              <a:buNone/>
            </a:pPr>
            <a:r>
              <a:rPr kumimoji="1" lang="ja-JP" altLang="en-US" sz="2800" dirty="0"/>
              <a:t>品質システム（</a:t>
            </a:r>
            <a:r>
              <a:rPr kumimoji="1" lang="en-US" altLang="ja-JP" sz="2800" dirty="0"/>
              <a:t>QS</a:t>
            </a:r>
            <a:r>
              <a:rPr kumimoji="1" lang="ja-JP" altLang="en-US" sz="2800" dirty="0"/>
              <a:t>）が確立されている企業は、査察官にとって「安心」できる企業であるといえる。</a:t>
            </a:r>
          </a:p>
        </p:txBody>
      </p:sp>
    </p:spTree>
    <p:extLst>
      <p:ext uri="{BB962C8B-B14F-4D97-AF65-F5344CB8AC3E}">
        <p14:creationId xmlns:p14="http://schemas.microsoft.com/office/powerpoint/2010/main" val="3922384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AA4B3018-220A-4C19-AD92-71C9ECC36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57371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66" objId="2"/>
        <p14:stopEvt time="51254"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381F9FDF-7723-41D2-9A97-DC2DCB4EF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206410430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2"/>
        <p14:stopEvt time="3268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i="0" dirty="0">
                <a:solidFill>
                  <a:srgbClr val="000000"/>
                </a:solidFill>
                <a:effectLst/>
                <a:latin typeface="Segoe UI" panose="020B0502040204020203" pitchFamily="34" charset="0"/>
              </a:rPr>
              <a:t>品質システムとは</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23616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医療機器における</a:t>
            </a:r>
            <a:r>
              <a:rPr kumimoji="1" lang="en-US" altLang="ja-JP" sz="2800" dirty="0"/>
              <a:t>ISO 13485</a:t>
            </a:r>
            <a:r>
              <a:rPr kumimoji="1" lang="ja-JP" altLang="en-US" sz="2800" dirty="0"/>
              <a:t>や</a:t>
            </a:r>
            <a:r>
              <a:rPr kumimoji="1" lang="en-US" altLang="ja-JP" sz="2800" dirty="0"/>
              <a:t>QMS</a:t>
            </a:r>
            <a:r>
              <a:rPr kumimoji="1" lang="ja-JP" altLang="en-US" sz="2800" dirty="0"/>
              <a:t>省令では、品質システムの構築が求められてきた。</a:t>
            </a:r>
          </a:p>
          <a:p>
            <a:pPr marL="87313" indent="0" eaLnBrk="1">
              <a:buNone/>
            </a:pPr>
            <a:r>
              <a:rPr kumimoji="1" lang="ja-JP" altLang="en-US" sz="2800" dirty="0"/>
              <a:t>一方で、</a:t>
            </a:r>
            <a:r>
              <a:rPr kumimoji="1" lang="en-US" altLang="ja-JP" sz="2800" dirty="0"/>
              <a:t>2021</a:t>
            </a:r>
            <a:r>
              <a:rPr kumimoji="1" lang="ja-JP" altLang="en-US" sz="2800" dirty="0"/>
              <a:t>年</a:t>
            </a:r>
            <a:r>
              <a:rPr kumimoji="1" lang="en-US" altLang="ja-JP" sz="2800" dirty="0"/>
              <a:t>8</a:t>
            </a:r>
            <a:r>
              <a:rPr kumimoji="1" lang="ja-JP" altLang="en-US" sz="2800" dirty="0"/>
              <a:t>月</a:t>
            </a:r>
            <a:r>
              <a:rPr kumimoji="1" lang="en-US" altLang="ja-JP" sz="2800" dirty="0"/>
              <a:t>1</a:t>
            </a:r>
            <a:r>
              <a:rPr kumimoji="1" lang="ja-JP" altLang="en-US" sz="2800" dirty="0"/>
              <a:t>日に施行される改正</a:t>
            </a:r>
            <a:r>
              <a:rPr kumimoji="1" lang="en-US" altLang="ja-JP" sz="2800" dirty="0"/>
              <a:t>GMP</a:t>
            </a:r>
            <a:r>
              <a:rPr kumimoji="1" lang="ja-JP" altLang="en-US" sz="2800" dirty="0"/>
              <a:t>省令においても医薬品品質システムの構築が要求されることとなった。</a:t>
            </a:r>
          </a:p>
          <a:p>
            <a:pPr marL="87313" indent="0" eaLnBrk="1">
              <a:buNone/>
            </a:pPr>
            <a:r>
              <a:rPr kumimoji="1" lang="ja-JP" altLang="en-US" sz="2800" dirty="0"/>
              <a:t>品質システム（</a:t>
            </a:r>
            <a:r>
              <a:rPr kumimoji="1" lang="en-US" altLang="ja-JP" sz="2800" dirty="0"/>
              <a:t>QS</a:t>
            </a:r>
            <a:r>
              <a:rPr kumimoji="1" lang="ja-JP" altLang="en-US" sz="2800" dirty="0"/>
              <a:t>：</a:t>
            </a:r>
            <a:r>
              <a:rPr kumimoji="1" lang="en-US" altLang="ja-JP" sz="2800" dirty="0"/>
              <a:t>Quality System</a:t>
            </a:r>
            <a:r>
              <a:rPr kumimoji="1" lang="ja-JP" altLang="en-US" sz="2800" dirty="0"/>
              <a:t>）は、品質管理システム（</a:t>
            </a:r>
            <a:r>
              <a:rPr kumimoji="1" lang="en-US" altLang="ja-JP" sz="2800" dirty="0"/>
              <a:t>QMS</a:t>
            </a:r>
            <a:r>
              <a:rPr kumimoji="1" lang="ja-JP" altLang="en-US" sz="2800" dirty="0"/>
              <a:t>：</a:t>
            </a:r>
            <a:r>
              <a:rPr kumimoji="1" lang="en-US" altLang="ja-JP" sz="2800" dirty="0"/>
              <a:t>Quality Management System</a:t>
            </a:r>
            <a:r>
              <a:rPr kumimoji="1" lang="ja-JP" altLang="en-US" sz="2800" dirty="0"/>
              <a:t>）とも呼ばれる。</a:t>
            </a:r>
          </a:p>
          <a:p>
            <a:pPr marL="87313" indent="0" eaLnBrk="1">
              <a:buNone/>
            </a:pPr>
            <a:r>
              <a:rPr kumimoji="1" lang="ja-JP" altLang="en-US" sz="2800" dirty="0"/>
              <a:t>品質システムの基本は、</a:t>
            </a:r>
            <a:r>
              <a:rPr kumimoji="1" lang="en-US" altLang="ja-JP" sz="2800" dirty="0"/>
              <a:t>PDCA</a:t>
            </a:r>
            <a:r>
              <a:rPr kumimoji="1" lang="ja-JP" altLang="en-US" sz="2800" dirty="0"/>
              <a:t>サイクルである。</a:t>
            </a:r>
          </a:p>
          <a:p>
            <a:pPr marL="87313" indent="0" eaLnBrk="1">
              <a:buNone/>
            </a:pPr>
            <a:r>
              <a:rPr kumimoji="1" lang="en-US" altLang="ja-JP" sz="2800" dirty="0"/>
              <a:t>PDCA</a:t>
            </a:r>
            <a:r>
              <a:rPr kumimoji="1" lang="ja-JP" altLang="en-US" sz="2800" dirty="0"/>
              <a:t>サイクルがあるということは、今日よりも明日、明日よりも明後日、品質が向上していくといった“仕組み”つまり“システム”が存在するということである。</a:t>
            </a:r>
          </a:p>
        </p:txBody>
      </p:sp>
    </p:spTree>
    <p:extLst>
      <p:ext uri="{BB962C8B-B14F-4D97-AF65-F5344CB8AC3E}">
        <p14:creationId xmlns:p14="http://schemas.microsoft.com/office/powerpoint/2010/main" val="2680194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EF4D8D68-A7D6-4A33-854E-FB814FD33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136034456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2"/>
        <p14:stopEvt time="31207"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68F206C0-5037-4B23-878C-2F77CA9B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95660FE9-8FDA-4AAB-AC4F-F33BB4B5E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67868"/>
            <a:ext cx="1836001" cy="908338"/>
          </a:xfrm>
          <a:prstGeom prst="rect">
            <a:avLst/>
          </a:prstGeom>
        </p:spPr>
      </p:pic>
    </p:spTree>
    <p:extLst>
      <p:ext uri="{BB962C8B-B14F-4D97-AF65-F5344CB8AC3E}">
        <p14:creationId xmlns:p14="http://schemas.microsoft.com/office/powerpoint/2010/main" val="376389196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63" objId="3"/>
        <p14:stopEvt time="36046"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09600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2"/>
        <p14:stopEvt time="19495"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 QR コード&#10;&#10;自動的に生成された説明">
            <a:extLst>
              <a:ext uri="{FF2B5EF4-FFF2-40B4-BE49-F238E27FC236}">
                <a16:creationId xmlns:a16="http://schemas.microsoft.com/office/drawing/2014/main" id="{0B49D85C-641C-4FF4-B7E8-630295F1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4C90DA08-044A-4E4F-9278-382295956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188722" cy="1082842"/>
          </a:xfrm>
          <a:prstGeom prst="rect">
            <a:avLst/>
          </a:prstGeom>
        </p:spPr>
      </p:pic>
      <p:pic>
        <p:nvPicPr>
          <p:cNvPr id="10" name="図 9">
            <a:extLst>
              <a:ext uri="{FF2B5EF4-FFF2-40B4-BE49-F238E27FC236}">
                <a16:creationId xmlns:a16="http://schemas.microsoft.com/office/drawing/2014/main" id="{FD17A857-EFDD-4B2E-AFE5-74B168416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321" y="6144616"/>
            <a:ext cx="6097314" cy="475590"/>
          </a:xfrm>
          <a:prstGeom prst="rect">
            <a:avLst/>
          </a:prstGeom>
        </p:spPr>
      </p:pic>
      <p:sp>
        <p:nvSpPr>
          <p:cNvPr id="11" name="テキスト ボックス 10">
            <a:extLst>
              <a:ext uri="{FF2B5EF4-FFF2-40B4-BE49-F238E27FC236}">
                <a16:creationId xmlns:a16="http://schemas.microsoft.com/office/drawing/2014/main" id="{D61A2D58-EB79-4A87-8382-A06FC0DFD8C6}"/>
              </a:ext>
            </a:extLst>
          </p:cNvPr>
          <p:cNvSpPr txBox="1"/>
          <p:nvPr/>
        </p:nvSpPr>
        <p:spPr>
          <a:xfrm>
            <a:off x="8470232" y="6182356"/>
            <a:ext cx="3458182" cy="400110"/>
          </a:xfrm>
          <a:prstGeom prst="rect">
            <a:avLst/>
          </a:prstGeom>
          <a:noFill/>
        </p:spPr>
        <p:txBody>
          <a:bodyPr wrap="square" rtlCol="0">
            <a:spAutoFit/>
          </a:bodyPr>
          <a:lstStyle/>
          <a:p>
            <a:r>
              <a:rPr kumimoji="1" lang="ja-JP" altLang="en-US" sz="2000" b="1" dirty="0"/>
              <a:t>イーコンプライアンス</a:t>
            </a:r>
          </a:p>
        </p:txBody>
      </p:sp>
    </p:spTree>
    <p:extLst>
      <p:ext uri="{BB962C8B-B14F-4D97-AF65-F5344CB8AC3E}">
        <p14:creationId xmlns:p14="http://schemas.microsoft.com/office/powerpoint/2010/main" val="26641455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3"/>
        <p14:stopEvt time="32814"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5831192-93E6-4469-A40D-2963186ED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A911CFE8-51F8-40D6-838A-96F13B03F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167"/>
            <a:ext cx="1572080" cy="777766"/>
          </a:xfrm>
          <a:prstGeom prst="rect">
            <a:avLst/>
          </a:prstGeom>
        </p:spPr>
      </p:pic>
    </p:spTree>
    <p:extLst>
      <p:ext uri="{BB962C8B-B14F-4D97-AF65-F5344CB8AC3E}">
        <p14:creationId xmlns:p14="http://schemas.microsoft.com/office/powerpoint/2010/main" val="270846482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78" objId="2"/>
        <p14:stopEvt time="36049"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カレンダー&#10;&#10;自動的に生成された説明">
            <a:extLst>
              <a:ext uri="{FF2B5EF4-FFF2-40B4-BE49-F238E27FC236}">
                <a16:creationId xmlns:a16="http://schemas.microsoft.com/office/drawing/2014/main" id="{11DC60F5-75AE-4E8E-8216-C55C67E3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867945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23" objId="2"/>
        <p14:stopEvt time="47635"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10;&#10;自動的に生成された説明">
            <a:extLst>
              <a:ext uri="{FF2B5EF4-FFF2-40B4-BE49-F238E27FC236}">
                <a16:creationId xmlns:a16="http://schemas.microsoft.com/office/drawing/2014/main" id="{EE05D3A2-8D7E-4F14-920B-B139E038A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359565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3"/>
        <p14:stopEvt time="35698"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3E5B103C-4DFA-4875-8245-EE38738F6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58022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8" objId="3"/>
        <p14:stopEvt time="17468"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6F26723A-99A1-499D-9D9E-38EDDB40E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84527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644" objId="2"/>
        <p14:stopEvt time="23672"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QR コード が含まれている画像&#10;&#10;自動的に生成された説明">
            <a:extLst>
              <a:ext uri="{FF2B5EF4-FFF2-40B4-BE49-F238E27FC236}">
                <a16:creationId xmlns:a16="http://schemas.microsoft.com/office/drawing/2014/main" id="{B50B6ADA-AE4B-4D90-BE3D-7B676EE3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QR コード&#10;&#10;自動的に生成された説明">
            <a:extLst>
              <a:ext uri="{FF2B5EF4-FFF2-40B4-BE49-F238E27FC236}">
                <a16:creationId xmlns:a16="http://schemas.microsoft.com/office/drawing/2014/main" id="{8B01A270-2684-4C29-A9D5-3C69F3549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129" y="4521959"/>
            <a:ext cx="1883390" cy="1883390"/>
          </a:xfrm>
          <a:prstGeom prst="rect">
            <a:avLst/>
          </a:prstGeom>
        </p:spPr>
      </p:pic>
      <p:pic>
        <p:nvPicPr>
          <p:cNvPr id="7" name="図 6" descr="QR コード&#10;&#10;自動的に生成された説明">
            <a:extLst>
              <a:ext uri="{FF2B5EF4-FFF2-40B4-BE49-F238E27FC236}">
                <a16:creationId xmlns:a16="http://schemas.microsoft.com/office/drawing/2014/main" id="{3943973A-5109-45D4-BC8B-8D1EE5A38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855" y="4499213"/>
            <a:ext cx="1938533" cy="1938533"/>
          </a:xfrm>
          <a:prstGeom prst="rect">
            <a:avLst/>
          </a:prstGeom>
        </p:spPr>
      </p:pic>
    </p:spTree>
    <p:extLst>
      <p:ext uri="{BB962C8B-B14F-4D97-AF65-F5344CB8AC3E}">
        <p14:creationId xmlns:p14="http://schemas.microsoft.com/office/powerpoint/2010/main" val="427358880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668" objId="2"/>
        <p14:stopEvt time="51018"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i="0" dirty="0">
                <a:solidFill>
                  <a:srgbClr val="000000"/>
                </a:solidFill>
                <a:effectLst/>
                <a:latin typeface="Segoe UI" panose="020B0502040204020203" pitchFamily="34" charset="0"/>
              </a:rPr>
              <a:t>品質システムとは</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20203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品質システムにおいては、品質を管理し向上させる“仕組み”と、品質を保証する“仕組み”を文書（</a:t>
            </a:r>
            <a:r>
              <a:rPr kumimoji="1" lang="en-US" altLang="ja-JP" sz="2800" dirty="0"/>
              <a:t>SOP</a:t>
            </a:r>
            <a:r>
              <a:rPr kumimoji="1" lang="ja-JP" altLang="en-US" sz="2800" dirty="0"/>
              <a:t>）により構築することになる。</a:t>
            </a:r>
          </a:p>
          <a:p>
            <a:pPr marL="87313" indent="0" eaLnBrk="1">
              <a:buNone/>
            </a:pPr>
            <a:r>
              <a:rPr kumimoji="1" lang="ja-JP" altLang="en-US" sz="2800" dirty="0"/>
              <a:t>また、品質リスクマネジメントも同様に</a:t>
            </a:r>
            <a:r>
              <a:rPr kumimoji="1" lang="en-US" altLang="ja-JP" sz="2800" dirty="0"/>
              <a:t>PDCA</a:t>
            </a:r>
            <a:r>
              <a:rPr kumimoji="1" lang="ja-JP" altLang="en-US" sz="2800" dirty="0"/>
              <a:t>サイクルを持ち、品質システムと表裏一体をなすものである。</a:t>
            </a:r>
          </a:p>
          <a:p>
            <a:pPr marL="87313" indent="0" eaLnBrk="1">
              <a:buNone/>
            </a:pPr>
            <a:r>
              <a:rPr kumimoji="1" lang="ja-JP" altLang="en-US" sz="2800" dirty="0"/>
              <a:t>品質システムと品質リスクマネジメントを組合せることによって、製品の品質を管理し、製品の品質を保証し、製品のリスクを受容可能なまでに低減させることになる。</a:t>
            </a:r>
          </a:p>
        </p:txBody>
      </p:sp>
    </p:spTree>
    <p:extLst>
      <p:ext uri="{BB962C8B-B14F-4D97-AF65-F5344CB8AC3E}">
        <p14:creationId xmlns:p14="http://schemas.microsoft.com/office/powerpoint/2010/main" val="1783038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046C5AA3-CC1D-4180-A40A-8276D6E59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9426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86C0EAB4-45DD-4F19-8E7E-4F5523F26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pic>
        <p:nvPicPr>
          <p:cNvPr id="6" name="図 5" descr="QR コード&#10;&#10;自動的に生成された説明">
            <a:extLst>
              <a:ext uri="{FF2B5EF4-FFF2-40B4-BE49-F238E27FC236}">
                <a16:creationId xmlns:a16="http://schemas.microsoft.com/office/drawing/2014/main" id="{08D49B99-A535-4A45-B13D-189387849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7" cy="6857999"/>
          </a:xfrm>
          <a:prstGeom prst="rect">
            <a:avLst/>
          </a:prstGeom>
        </p:spPr>
      </p:pic>
      <p:pic>
        <p:nvPicPr>
          <p:cNvPr id="8" name="図 7" descr="QR コード&#10;&#10;自動的に生成された説明">
            <a:extLst>
              <a:ext uri="{FF2B5EF4-FFF2-40B4-BE49-F238E27FC236}">
                <a16:creationId xmlns:a16="http://schemas.microsoft.com/office/drawing/2014/main" id="{C4827EC2-1E48-4F9A-AE66-79C7AD75F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2"/>
            <a:ext cx="12191996" cy="6857998"/>
          </a:xfrm>
          <a:prstGeom prst="rect">
            <a:avLst/>
          </a:prstGeom>
        </p:spPr>
      </p:pic>
    </p:spTree>
    <p:extLst>
      <p:ext uri="{BB962C8B-B14F-4D97-AF65-F5344CB8AC3E}">
        <p14:creationId xmlns:p14="http://schemas.microsoft.com/office/powerpoint/2010/main" val="3801993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低い精度で自動的に生成された説明">
            <a:extLst>
              <a:ext uri="{FF2B5EF4-FFF2-40B4-BE49-F238E27FC236}">
                <a16:creationId xmlns:a16="http://schemas.microsoft.com/office/drawing/2014/main" id="{4A60BAA0-5E08-4CE8-89B0-3798BC4EE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Tree>
    <p:extLst>
      <p:ext uri="{BB962C8B-B14F-4D97-AF65-F5344CB8AC3E}">
        <p14:creationId xmlns:p14="http://schemas.microsoft.com/office/powerpoint/2010/main" val="3313036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CF258176-6238-492D-A18E-0390B30E6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Tree>
    <p:extLst>
      <p:ext uri="{BB962C8B-B14F-4D97-AF65-F5344CB8AC3E}">
        <p14:creationId xmlns:p14="http://schemas.microsoft.com/office/powerpoint/2010/main" val="4072911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8F1A6C16-36DC-41CA-B338-23D68B50F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5448231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カレンダー&#10;&#10;自動的に生成された説明">
            <a:extLst>
              <a:ext uri="{FF2B5EF4-FFF2-40B4-BE49-F238E27FC236}">
                <a16:creationId xmlns:a16="http://schemas.microsoft.com/office/drawing/2014/main" id="{D91171A0-0C21-439E-83D1-52EB90C36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858001"/>
          </a:xfrm>
          <a:prstGeom prst="rect">
            <a:avLst/>
          </a:prstGeom>
        </p:spPr>
      </p:pic>
      <p:pic>
        <p:nvPicPr>
          <p:cNvPr id="5" name="図 4" descr="QR コード&#10;&#10;自動的に生成された説明">
            <a:extLst>
              <a:ext uri="{FF2B5EF4-FFF2-40B4-BE49-F238E27FC236}">
                <a16:creationId xmlns:a16="http://schemas.microsoft.com/office/drawing/2014/main" id="{05FD20C7-590A-401D-BCAA-E385E80A9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6" y="4699380"/>
            <a:ext cx="2052139" cy="2052139"/>
          </a:xfrm>
          <a:prstGeom prst="rect">
            <a:avLst/>
          </a:prstGeom>
        </p:spPr>
      </p:pic>
    </p:spTree>
    <p:extLst>
      <p:ext uri="{BB962C8B-B14F-4D97-AF65-F5344CB8AC3E}">
        <p14:creationId xmlns:p14="http://schemas.microsoft.com/office/powerpoint/2010/main" val="29148107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rPr>
              <a:t>ISO 9001</a:t>
            </a:r>
            <a:r>
              <a:rPr lang="ja-JP" altLang="en-US" i="0" dirty="0">
                <a:solidFill>
                  <a:srgbClr val="000000"/>
                </a:solidFill>
                <a:effectLst/>
                <a:latin typeface="Segoe UI" panose="020B0502040204020203" pitchFamily="34" charset="0"/>
              </a:rPr>
              <a:t>における品質マネジメントシステム</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87524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品質マネジメント規格である</a:t>
            </a:r>
            <a:r>
              <a:rPr kumimoji="1" lang="en-US" altLang="ja-JP" sz="2800" dirty="0"/>
              <a:t>ISO 9001</a:t>
            </a:r>
            <a:r>
              <a:rPr kumimoji="1" lang="ja-JP" altLang="en-US" sz="2800" dirty="0"/>
              <a:t>：</a:t>
            </a:r>
            <a:r>
              <a:rPr kumimoji="1" lang="en-US" altLang="ja-JP" sz="2800" dirty="0"/>
              <a:t>2015</a:t>
            </a:r>
            <a:r>
              <a:rPr kumimoji="1" lang="ja-JP" altLang="en-US" sz="2800" dirty="0"/>
              <a:t>では、</a:t>
            </a:r>
            <a:r>
              <a:rPr kumimoji="1" lang="en-US" altLang="ja-JP" sz="2800" dirty="0"/>
              <a:t>PDCA</a:t>
            </a:r>
            <a:r>
              <a:rPr kumimoji="1" lang="ja-JP" altLang="en-US" sz="2800" dirty="0"/>
              <a:t>モデルを下記の図で示している。</a:t>
            </a:r>
          </a:p>
        </p:txBody>
      </p:sp>
      <p:pic>
        <p:nvPicPr>
          <p:cNvPr id="5" name="図 4">
            <a:extLst>
              <a:ext uri="{FF2B5EF4-FFF2-40B4-BE49-F238E27FC236}">
                <a16:creationId xmlns:a16="http://schemas.microsoft.com/office/drawing/2014/main" id="{7649B2BB-2BBC-4CA8-A872-153527EF1CC0}"/>
              </a:ext>
            </a:extLst>
          </p:cNvPr>
          <p:cNvPicPr>
            <a:picLocks noChangeAspect="1"/>
          </p:cNvPicPr>
          <p:nvPr/>
        </p:nvPicPr>
        <p:blipFill>
          <a:blip r:embed="rId2"/>
          <a:stretch>
            <a:fillRect/>
          </a:stretch>
        </p:blipFill>
        <p:spPr>
          <a:xfrm>
            <a:off x="2607269" y="1996949"/>
            <a:ext cx="6726512" cy="4164032"/>
          </a:xfrm>
          <a:prstGeom prst="rect">
            <a:avLst/>
          </a:prstGeom>
        </p:spPr>
      </p:pic>
    </p:spTree>
    <p:extLst>
      <p:ext uri="{BB962C8B-B14F-4D97-AF65-F5344CB8AC3E}">
        <p14:creationId xmlns:p14="http://schemas.microsoft.com/office/powerpoint/2010/main" val="70988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a:t>
            </a:r>
            <a:r>
              <a:rPr lang="ja-JP" altLang="en-US" i="0" dirty="0">
                <a:solidFill>
                  <a:srgbClr val="000000"/>
                </a:solidFill>
                <a:effectLst/>
                <a:latin typeface="Segoe UI" panose="020B0502040204020203" pitchFamily="34" charset="0"/>
              </a:rPr>
              <a:t>計画（</a:t>
            </a:r>
            <a:r>
              <a:rPr lang="en-US" altLang="ja-JP" i="0" dirty="0">
                <a:solidFill>
                  <a:srgbClr val="000000"/>
                </a:solidFill>
                <a:effectLst/>
                <a:latin typeface="Segoe UI" panose="020B0502040204020203" pitchFamily="34" charset="0"/>
              </a:rPr>
              <a:t>Plan</a:t>
            </a:r>
            <a:r>
              <a:rPr lang="ja-JP" altLang="en-US" i="0" dirty="0">
                <a:solidFill>
                  <a:srgbClr val="000000"/>
                </a:solidFill>
                <a:effectLst/>
                <a:latin typeface="Segoe UI" panose="020B0502040204020203" pitchFamily="34" charset="0"/>
              </a:rPr>
              <a:t>）</a:t>
            </a:r>
            <a:r>
              <a:rPr lang="en-US" altLang="ja-JP" i="0" dirty="0">
                <a:solidFill>
                  <a:srgbClr val="000000"/>
                </a:solidFill>
                <a:effectLst/>
                <a:latin typeface="Segoe UI" panose="020B0502040204020203" pitchFamily="34" charset="0"/>
              </a:rPr>
              <a:t>】</a:t>
            </a:r>
            <a:endParaRPr lang="ja-JP" altLang="en-US"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49469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計画プロセスでは、経営者が品質方針を作成し、また年度毎に品質目標をたてさせる。</a:t>
            </a:r>
          </a:p>
          <a:p>
            <a:pPr marL="87313" indent="0" eaLnBrk="1">
              <a:buNone/>
            </a:pPr>
            <a:r>
              <a:rPr kumimoji="1" lang="ja-JP" altLang="en-US" sz="2800" dirty="0"/>
              <a:t>品質目標では、達成可能な目標であることと、具体的な数値とともにその達成基準が明確になっていなければならない。例えば、顧客苦情を</a:t>
            </a:r>
            <a:r>
              <a:rPr kumimoji="1" lang="en-US" altLang="ja-JP" sz="2800" dirty="0"/>
              <a:t>3</a:t>
            </a:r>
            <a:r>
              <a:rPr kumimoji="1" lang="ja-JP" altLang="en-US" sz="2800" dirty="0"/>
              <a:t>ポイント減少させる、逸脱を</a:t>
            </a:r>
            <a:r>
              <a:rPr kumimoji="1" lang="en-US" altLang="ja-JP" sz="2800" dirty="0"/>
              <a:t>5</a:t>
            </a:r>
            <a:r>
              <a:rPr kumimoji="1" lang="ja-JP" altLang="en-US" sz="2800" dirty="0"/>
              <a:t>ポイント下げる、顧客満足度を</a:t>
            </a:r>
            <a:r>
              <a:rPr kumimoji="1" lang="en-US" altLang="ja-JP" sz="2800" dirty="0"/>
              <a:t>10</a:t>
            </a:r>
            <a:r>
              <a:rPr kumimoji="1" lang="ja-JP" altLang="en-US" sz="2800" dirty="0"/>
              <a:t>ポイント増加させるなどである。</a:t>
            </a:r>
          </a:p>
          <a:p>
            <a:pPr marL="87313" indent="0" eaLnBrk="1">
              <a:buNone/>
            </a:pPr>
            <a:r>
              <a:rPr kumimoji="1" lang="ja-JP" altLang="en-US" sz="2800" dirty="0"/>
              <a:t>また、経営者は適切なリソース（人、モノ、金）をあてがわなければならない。口頭で指示するだけでリソースを準備しなければ、品質改善が実行できないからである。例えば、要員を雇用する、教育訓練を実施する、コンサルタン トを雇うなどである。</a:t>
            </a:r>
          </a:p>
        </p:txBody>
      </p:sp>
    </p:spTree>
    <p:extLst>
      <p:ext uri="{BB962C8B-B14F-4D97-AF65-F5344CB8AC3E}">
        <p14:creationId xmlns:p14="http://schemas.microsoft.com/office/powerpoint/2010/main" val="128858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a:t>
            </a:r>
            <a:r>
              <a:rPr lang="ja-JP" altLang="en-US" i="0" dirty="0">
                <a:solidFill>
                  <a:srgbClr val="000000"/>
                </a:solidFill>
                <a:effectLst/>
                <a:latin typeface="Segoe UI" panose="020B0502040204020203" pitchFamily="34" charset="0"/>
              </a:rPr>
              <a:t>支援及び運用（</a:t>
            </a:r>
            <a:r>
              <a:rPr lang="en-US" altLang="ja-JP" i="0" dirty="0">
                <a:solidFill>
                  <a:srgbClr val="000000"/>
                </a:solidFill>
                <a:effectLst/>
                <a:latin typeface="Segoe UI" panose="020B0502040204020203" pitchFamily="34" charset="0"/>
              </a:rPr>
              <a:t>Do</a:t>
            </a:r>
            <a:r>
              <a:rPr lang="ja-JP" altLang="en-US" i="0" dirty="0">
                <a:solidFill>
                  <a:srgbClr val="000000"/>
                </a:solidFill>
                <a:effectLst/>
                <a:latin typeface="Segoe UI" panose="020B0502040204020203" pitchFamily="34" charset="0"/>
              </a:rPr>
              <a:t>）</a:t>
            </a:r>
            <a:r>
              <a:rPr lang="en-US" altLang="ja-JP" i="0" dirty="0">
                <a:solidFill>
                  <a:srgbClr val="000000"/>
                </a:solidFill>
                <a:effectLst/>
                <a:latin typeface="Segoe UI" panose="020B0502040204020203" pitchFamily="34" charset="0"/>
              </a:rPr>
              <a:t>】</a:t>
            </a:r>
            <a:endParaRPr lang="ja-JP" altLang="en-US"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34025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支援及び運用プロセス（製品実現プロセス）では、</a:t>
            </a:r>
            <a:r>
              <a:rPr kumimoji="1" lang="en-US" altLang="ja-JP" sz="2800" dirty="0"/>
              <a:t>QMS</a:t>
            </a:r>
            <a:r>
              <a:rPr kumimoji="1" lang="ja-JP" altLang="en-US" sz="2800" dirty="0"/>
              <a:t>に従って、研究・開発・設計・製造・流通・サービス等を実施する。</a:t>
            </a:r>
          </a:p>
          <a:p>
            <a:pPr marL="87313" indent="0" eaLnBrk="1">
              <a:buNone/>
            </a:pPr>
            <a:r>
              <a:rPr kumimoji="1" lang="ja-JP" altLang="en-US" sz="2800" dirty="0"/>
              <a:t>その目的は、ユーザニーズ（要求）に合致した製品を市場に出荷し、顧客満足度を得ることである。</a:t>
            </a:r>
          </a:p>
          <a:p>
            <a:pPr marL="87313" indent="0" eaLnBrk="1">
              <a:buNone/>
            </a:pPr>
            <a:r>
              <a:rPr kumimoji="1" lang="ja-JP" altLang="en-US" sz="2800" dirty="0"/>
              <a:t>そのためには要員の力量（</a:t>
            </a:r>
            <a:r>
              <a:rPr kumimoji="1" lang="en-US" altLang="ja-JP" sz="2800" dirty="0"/>
              <a:t>Competence</a:t>
            </a:r>
            <a:r>
              <a:rPr kumimoji="1" lang="ja-JP" altLang="en-US" sz="2800" dirty="0"/>
              <a:t>）が大切である。</a:t>
            </a:r>
          </a:p>
        </p:txBody>
      </p:sp>
    </p:spTree>
    <p:extLst>
      <p:ext uri="{BB962C8B-B14F-4D97-AF65-F5344CB8AC3E}">
        <p14:creationId xmlns:p14="http://schemas.microsoft.com/office/powerpoint/2010/main" val="122010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a:t>
            </a:r>
            <a:r>
              <a:rPr lang="ja-JP" altLang="en-US" i="0" dirty="0">
                <a:solidFill>
                  <a:srgbClr val="000000"/>
                </a:solidFill>
                <a:effectLst/>
                <a:latin typeface="Segoe UI" panose="020B0502040204020203" pitchFamily="34" charset="0"/>
              </a:rPr>
              <a:t>パフォーマンス評価（</a:t>
            </a:r>
            <a:r>
              <a:rPr lang="en-US" altLang="ja-JP" i="0" dirty="0">
                <a:solidFill>
                  <a:srgbClr val="000000"/>
                </a:solidFill>
                <a:effectLst/>
                <a:latin typeface="Segoe UI" panose="020B0502040204020203" pitchFamily="34" charset="0"/>
              </a:rPr>
              <a:t>Check</a:t>
            </a:r>
            <a:r>
              <a:rPr lang="ja-JP" altLang="en-US" i="0" dirty="0">
                <a:solidFill>
                  <a:srgbClr val="000000"/>
                </a:solidFill>
                <a:effectLst/>
                <a:latin typeface="Segoe UI" panose="020B0502040204020203" pitchFamily="34" charset="0"/>
              </a:rPr>
              <a:t>）</a:t>
            </a:r>
            <a:r>
              <a:rPr lang="en-US" altLang="ja-JP" i="0" dirty="0">
                <a:solidFill>
                  <a:srgbClr val="000000"/>
                </a:solidFill>
                <a:effectLst/>
                <a:latin typeface="Segoe UI" panose="020B0502040204020203" pitchFamily="34" charset="0"/>
              </a:rPr>
              <a:t>】</a:t>
            </a:r>
            <a:endParaRPr lang="ja-JP" altLang="en-US"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097934"/>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パフォーマンス評価プロセスでは、製品およびプロセスの状況を監視、測定を行う。</a:t>
            </a:r>
          </a:p>
          <a:p>
            <a:pPr marL="87313" indent="0" eaLnBrk="1">
              <a:buNone/>
            </a:pPr>
            <a:r>
              <a:rPr kumimoji="1" lang="ja-JP" altLang="en-US" sz="2800" dirty="0"/>
              <a:t>製品には原材料、中間品、半製品、完成品、サービスなどが含まれる。</a:t>
            </a:r>
          </a:p>
          <a:p>
            <a:pPr marL="87313" indent="0" eaLnBrk="1">
              <a:buNone/>
            </a:pPr>
            <a:r>
              <a:rPr kumimoji="1" lang="ja-JP" altLang="en-US" sz="2800" dirty="0"/>
              <a:t>製品は、受入検査、中間検査、最終検査などを通じて、設計品質を満たしているかどうかが測定される。</a:t>
            </a:r>
          </a:p>
          <a:p>
            <a:pPr marL="87313" indent="0" eaLnBrk="1">
              <a:buNone/>
            </a:pPr>
            <a:r>
              <a:rPr kumimoji="1" lang="ja-JP" altLang="en-US" sz="2800" dirty="0"/>
              <a:t>また、製造するにあたって、温度・湿度、パーティクル（塵埃）、差圧、トルクなどのプロセスパラメータを測定する。</a:t>
            </a:r>
          </a:p>
          <a:p>
            <a:pPr marL="87313" indent="0" eaLnBrk="1">
              <a:buNone/>
            </a:pPr>
            <a:r>
              <a:rPr kumimoji="1" lang="ja-JP" altLang="en-US" sz="2800" dirty="0"/>
              <a:t>また内部監査を実施し、潜在している問題点（つまりリスク）を自ら発見することである。なお内部監査は「</a:t>
            </a:r>
            <a:r>
              <a:rPr kumimoji="1" lang="en-US" altLang="ja-JP" sz="2800" dirty="0"/>
              <a:t>Self Inspection</a:t>
            </a:r>
            <a:r>
              <a:rPr kumimoji="1" lang="ja-JP" altLang="en-US" sz="2800" dirty="0"/>
              <a:t>」（自主的な査察）と呼ばれている。</a:t>
            </a:r>
            <a:r>
              <a:rPr kumimoji="1" lang="en-US" altLang="ja-JP" sz="2800" dirty="0"/>
              <a:t>Self Inspection</a:t>
            </a:r>
            <a:r>
              <a:rPr kumimoji="1" lang="ja-JP" altLang="en-US" sz="2800" dirty="0"/>
              <a:t>は、日本の省令等では「自己点検」と訳されているが、この用語は適切ではない。</a:t>
            </a:r>
          </a:p>
        </p:txBody>
      </p:sp>
    </p:spTree>
    <p:extLst>
      <p:ext uri="{BB962C8B-B14F-4D97-AF65-F5344CB8AC3E}">
        <p14:creationId xmlns:p14="http://schemas.microsoft.com/office/powerpoint/2010/main" val="250983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a:t>
            </a:r>
            <a:r>
              <a:rPr lang="ja-JP" altLang="en-US" i="0" dirty="0">
                <a:solidFill>
                  <a:srgbClr val="000000"/>
                </a:solidFill>
                <a:effectLst/>
                <a:latin typeface="Segoe UI" panose="020B0502040204020203" pitchFamily="34" charset="0"/>
              </a:rPr>
              <a:t>パフォーマンス評価（</a:t>
            </a:r>
            <a:r>
              <a:rPr lang="en-US" altLang="ja-JP" i="0" dirty="0">
                <a:solidFill>
                  <a:srgbClr val="000000"/>
                </a:solidFill>
                <a:effectLst/>
                <a:latin typeface="Segoe UI" panose="020B0502040204020203" pitchFamily="34" charset="0"/>
              </a:rPr>
              <a:t>Check</a:t>
            </a:r>
            <a:r>
              <a:rPr lang="ja-JP" altLang="en-US" i="0" dirty="0">
                <a:solidFill>
                  <a:srgbClr val="000000"/>
                </a:solidFill>
                <a:effectLst/>
                <a:latin typeface="Segoe UI" panose="020B0502040204020203" pitchFamily="34" charset="0"/>
              </a:rPr>
              <a:t>）</a:t>
            </a:r>
            <a:r>
              <a:rPr lang="en-US" altLang="ja-JP" i="0" dirty="0">
                <a:solidFill>
                  <a:srgbClr val="000000"/>
                </a:solidFill>
                <a:effectLst/>
                <a:latin typeface="Segoe UI" panose="020B0502040204020203" pitchFamily="34" charset="0"/>
              </a:rPr>
              <a:t>】</a:t>
            </a:r>
            <a:endParaRPr lang="ja-JP" altLang="en-US"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14998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en-US" altLang="ja-JP" sz="2800" dirty="0"/>
              <a:t>Self Inspection</a:t>
            </a:r>
            <a:r>
              <a:rPr kumimoji="1" lang="ja-JP" altLang="en-US" sz="2800" dirty="0"/>
              <a:t>では、企業自らの内部監査等によって、日々リスクを発見し、是正・予防することが重要である。</a:t>
            </a:r>
          </a:p>
          <a:p>
            <a:pPr marL="87313" indent="0" eaLnBrk="1">
              <a:buNone/>
            </a:pPr>
            <a:r>
              <a:rPr kumimoji="1" lang="ja-JP" altLang="en-US" sz="2800" dirty="0"/>
              <a:t>つまり当局査察で指摘されるのを待って改善するのではなく、企業自らが積極的に改善活動を実施するのである。</a:t>
            </a:r>
          </a:p>
          <a:p>
            <a:pPr marL="87313" indent="0" eaLnBrk="1">
              <a:buNone/>
            </a:pPr>
            <a:r>
              <a:rPr kumimoji="1" lang="ja-JP" altLang="en-US" sz="2800" dirty="0"/>
              <a:t>是正措置・予防措置や内部監査の結果は、マネージメントプロセスにフィードバックし、マネジメント（経営者）が、マネジメントレビュなどによって改善指示を出したり、次年度の品質目標をたてることになる。</a:t>
            </a:r>
          </a:p>
          <a:p>
            <a:pPr marL="87313" indent="0" eaLnBrk="1">
              <a:buNone/>
            </a:pPr>
            <a:r>
              <a:rPr kumimoji="1" lang="ja-JP" altLang="en-US" sz="2800" dirty="0"/>
              <a:t>さらに、定期的に経営者はマネジメントレビュを実施し、品質改善に関する適切な指示を出さなければならない。</a:t>
            </a:r>
          </a:p>
        </p:txBody>
      </p:sp>
    </p:spTree>
    <p:extLst>
      <p:ext uri="{BB962C8B-B14F-4D97-AF65-F5344CB8AC3E}">
        <p14:creationId xmlns:p14="http://schemas.microsoft.com/office/powerpoint/2010/main" val="1562581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a:t>
            </a:r>
            <a:r>
              <a:rPr lang="ja-JP" altLang="en-US" i="0" dirty="0">
                <a:solidFill>
                  <a:srgbClr val="000000"/>
                </a:solidFill>
                <a:effectLst/>
                <a:latin typeface="Segoe UI" panose="020B0502040204020203" pitchFamily="34" charset="0"/>
              </a:rPr>
              <a:t>改善 </a:t>
            </a:r>
            <a:r>
              <a:rPr lang="en-US" altLang="ja-JP" i="0" dirty="0">
                <a:solidFill>
                  <a:srgbClr val="000000"/>
                </a:solidFill>
                <a:effectLst/>
                <a:latin typeface="Segoe UI" panose="020B0502040204020203" pitchFamily="34" charset="0"/>
              </a:rPr>
              <a:t>Action】</a:t>
            </a:r>
            <a:endParaRPr lang="ja-JP" altLang="en-US"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20203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改善プロセスでは、顧客苦情などの収集を行い、再発防止に向けた是正措置・予防措置を行う。</a:t>
            </a:r>
          </a:p>
          <a:p>
            <a:pPr marL="87313" indent="0" eaLnBrk="1">
              <a:buNone/>
            </a:pPr>
            <a:r>
              <a:rPr kumimoji="1" lang="ja-JP" altLang="en-US" sz="2800" dirty="0"/>
              <a:t>是正措置で重要なことは、問題の根本的原因を調査し、それを解消することにより、再発を防止することである。是正と修正は異なることに注意が必要である。</a:t>
            </a:r>
          </a:p>
          <a:p>
            <a:pPr marL="87313" indent="0" eaLnBrk="1">
              <a:buNone/>
            </a:pPr>
            <a:r>
              <a:rPr kumimoji="1" lang="ja-JP" altLang="en-US" sz="2800" dirty="0"/>
              <a:t>改善は</a:t>
            </a:r>
            <a:r>
              <a:rPr kumimoji="1" lang="en-US" altLang="ja-JP" sz="2800" dirty="0"/>
              <a:t>1</a:t>
            </a:r>
            <a:r>
              <a:rPr kumimoji="1" lang="ja-JP" altLang="en-US" sz="2800" dirty="0"/>
              <a:t>度きりであってはならない。継続的な改善を通じて、規制要件及び顧客要求事項を満たさなければならない。</a:t>
            </a:r>
          </a:p>
        </p:txBody>
      </p:sp>
    </p:spTree>
    <p:extLst>
      <p:ext uri="{BB962C8B-B14F-4D97-AF65-F5344CB8AC3E}">
        <p14:creationId xmlns:p14="http://schemas.microsoft.com/office/powerpoint/2010/main" val="4210328501"/>
      </p:ext>
    </p:extLst>
  </p:cSld>
  <p:clrMapOvr>
    <a:masterClrMapping/>
  </p:clrMapOvr>
</p:sld>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1540</Words>
  <Application>Microsoft Office PowerPoint</Application>
  <PresentationFormat>ワイド画面</PresentationFormat>
  <Paragraphs>97</Paragraphs>
  <Slides>35</Slides>
  <Notes>19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HGP創英角ﾎﾟｯﾌﾟ体</vt:lpstr>
      <vt:lpstr>Arial</vt:lpstr>
      <vt:lpstr>Segoe UI</vt:lpstr>
      <vt:lpstr>Verdana</vt:lpstr>
      <vt:lpstr>Wingdings</vt:lpstr>
      <vt:lpstr>eCompliance</vt:lpstr>
      <vt:lpstr>第36回 品質システムとは</vt:lpstr>
      <vt:lpstr>品質システムとは</vt:lpstr>
      <vt:lpstr>品質システムとは</vt:lpstr>
      <vt:lpstr>ISO 9001における品質マネジメントシステム</vt:lpstr>
      <vt:lpstr>【計画（Plan）】</vt:lpstr>
      <vt:lpstr>【支援及び運用（Do）】</vt:lpstr>
      <vt:lpstr>【パフォーマンス評価（Check）】</vt:lpstr>
      <vt:lpstr>【パフォーマンス評価（Check）】</vt:lpstr>
      <vt:lpstr>【改善 Action】</vt:lpstr>
      <vt:lpstr>【改善 Action】</vt:lpstr>
      <vt:lpstr>FDAによる品質システム査察FDAによる品質システム査察</vt:lpstr>
      <vt:lpstr>FDAによる品質システム査察FDAによる品質システム査察</vt:lpstr>
      <vt:lpstr>FDAによる品質システム査察FDAによる品質システム査察</vt:lpstr>
      <vt:lpstr>FDAによる品質システム査察FDAによる品質システム査察</vt:lpstr>
      <vt:lpstr>FDAによる品質システム査察FDAによる品質システム査察</vt:lpstr>
      <vt:lpstr>FDAによる品質システム査察FDAによる品質システム査察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2021-12-21T02:36:17Z</dcterms:modified>
</cp:coreProperties>
</file>