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24"/>
  </p:notesMasterIdLst>
  <p:handoutMasterIdLst>
    <p:handoutMasterId r:id="rId25"/>
  </p:handoutMasterIdLst>
  <p:sldIdLst>
    <p:sldId id="6628" r:id="rId2"/>
    <p:sldId id="8274" r:id="rId3"/>
    <p:sldId id="8275" r:id="rId4"/>
    <p:sldId id="8276" r:id="rId5"/>
    <p:sldId id="8277" r:id="rId6"/>
    <p:sldId id="7786" r:id="rId7"/>
    <p:sldId id="8734" r:id="rId8"/>
    <p:sldId id="8731" r:id="rId9"/>
    <p:sldId id="256" r:id="rId10"/>
    <p:sldId id="8737" r:id="rId11"/>
    <p:sldId id="8738" r:id="rId12"/>
    <p:sldId id="8739" r:id="rId13"/>
    <p:sldId id="8742" r:id="rId14"/>
    <p:sldId id="8741" r:id="rId15"/>
    <p:sldId id="8740" r:id="rId16"/>
    <p:sldId id="8732" r:id="rId17"/>
    <p:sldId id="8729" r:id="rId18"/>
    <p:sldId id="8728" r:id="rId19"/>
    <p:sldId id="8730" r:id="rId20"/>
    <p:sldId id="8735" r:id="rId21"/>
    <p:sldId id="8736" r:id="rId22"/>
    <p:sldId id="8733" r:id="rId23"/>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038" autoAdjust="0"/>
  </p:normalViewPr>
  <p:slideViewPr>
    <p:cSldViewPr snapToGrid="0" showGuides="1">
      <p:cViewPr varScale="1">
        <p:scale>
          <a:sx n="93" d="100"/>
          <a:sy n="93" d="100"/>
        </p:scale>
        <p:origin x="1086" y="90"/>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15</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16</a:t>
            </a:fld>
            <a:endParaRPr kumimoji="1" lang="ja-JP" altLang="en-US"/>
          </a:p>
        </p:txBody>
      </p:sp>
    </p:spTree>
    <p:extLst>
      <p:ext uri="{BB962C8B-B14F-4D97-AF65-F5344CB8AC3E}">
        <p14:creationId xmlns:p14="http://schemas.microsoft.com/office/powerpoint/2010/main" val="27940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17</a:t>
            </a:fld>
            <a:endParaRPr kumimoji="1" lang="ja-JP" altLang="en-US"/>
          </a:p>
        </p:txBody>
      </p:sp>
    </p:spTree>
    <p:extLst>
      <p:ext uri="{BB962C8B-B14F-4D97-AF65-F5344CB8AC3E}">
        <p14:creationId xmlns:p14="http://schemas.microsoft.com/office/powerpoint/2010/main" val="174053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18</a:t>
            </a:fld>
            <a:endParaRPr kumimoji="1" lang="ja-JP" altLang="en-US"/>
          </a:p>
        </p:txBody>
      </p:sp>
    </p:spTree>
    <p:extLst>
      <p:ext uri="{BB962C8B-B14F-4D97-AF65-F5344CB8AC3E}">
        <p14:creationId xmlns:p14="http://schemas.microsoft.com/office/powerpoint/2010/main" val="261445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19</a:t>
            </a:fld>
            <a:endParaRPr kumimoji="1" lang="ja-JP" altLang="en-US"/>
          </a:p>
        </p:txBody>
      </p:sp>
    </p:spTree>
    <p:extLst>
      <p:ext uri="{BB962C8B-B14F-4D97-AF65-F5344CB8AC3E}">
        <p14:creationId xmlns:p14="http://schemas.microsoft.com/office/powerpoint/2010/main" val="275262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20</a:t>
            </a:fld>
            <a:endParaRPr kumimoji="1" lang="ja-JP" altLang="en-US"/>
          </a:p>
        </p:txBody>
      </p:sp>
    </p:spTree>
    <p:extLst>
      <p:ext uri="{BB962C8B-B14F-4D97-AF65-F5344CB8AC3E}">
        <p14:creationId xmlns:p14="http://schemas.microsoft.com/office/powerpoint/2010/main" val="117653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21</a:t>
            </a:fld>
            <a:endParaRPr kumimoji="1" lang="ja-JP" altLang="en-US"/>
          </a:p>
        </p:txBody>
      </p:sp>
    </p:spTree>
    <p:extLst>
      <p:ext uri="{BB962C8B-B14F-4D97-AF65-F5344CB8AC3E}">
        <p14:creationId xmlns:p14="http://schemas.microsoft.com/office/powerpoint/2010/main" val="833453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3580047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7</a:t>
            </a:fld>
            <a:endParaRPr kumimoji="1" lang="ja-JP" altLang="en-US"/>
          </a:p>
        </p:txBody>
      </p:sp>
    </p:spTree>
    <p:extLst>
      <p:ext uri="{BB962C8B-B14F-4D97-AF65-F5344CB8AC3E}">
        <p14:creationId xmlns:p14="http://schemas.microsoft.com/office/powerpoint/2010/main" val="128866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8</a:t>
            </a:fld>
            <a:endParaRPr kumimoji="1" lang="ja-JP" altLang="en-US"/>
          </a:p>
        </p:txBody>
      </p:sp>
    </p:spTree>
    <p:extLst>
      <p:ext uri="{BB962C8B-B14F-4D97-AF65-F5344CB8AC3E}">
        <p14:creationId xmlns:p14="http://schemas.microsoft.com/office/powerpoint/2010/main" val="322529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10</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11</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13</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14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12</a:t>
            </a:r>
            <a:r>
              <a:rPr lang="ja-JP" altLang="en-US" sz="1600" dirty="0"/>
              <a:t>月</a:t>
            </a:r>
            <a:r>
              <a:rPr lang="en-US" altLang="ja-JP" sz="1600"/>
              <a:t>14</a:t>
            </a:r>
            <a:r>
              <a:rPr lang="ja-JP" altLang="en-US" sz="160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30</a:t>
            </a:r>
            <a:r>
              <a:rPr lang="ja-JP" altLang="en-US" sz="3600" b="0" dirty="0"/>
              <a:t>回</a:t>
            </a:r>
            <a:br>
              <a:rPr lang="en-US" altLang="ja-JP" sz="3600" b="0" dirty="0"/>
            </a:br>
            <a:r>
              <a:rPr lang="ja-JP" altLang="en-US" sz="3600" b="0" dirty="0"/>
              <a:t>米国輸出品に日本の添付文書を</a:t>
            </a:r>
            <a:br>
              <a:rPr lang="en-US" altLang="ja-JP" sz="3600" b="0" dirty="0"/>
            </a:br>
            <a:r>
              <a:rPr lang="ja-JP" altLang="en-US" sz="3600" b="0" dirty="0"/>
              <a:t>同梱しても良いか</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B6BD4D83-3083-4999-818B-18093B252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Tree>
    <p:extLst>
      <p:ext uri="{BB962C8B-B14F-4D97-AF65-F5344CB8AC3E}">
        <p14:creationId xmlns:p14="http://schemas.microsoft.com/office/powerpoint/2010/main" val="29426533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自動的に生成された説明">
            <a:extLst>
              <a:ext uri="{FF2B5EF4-FFF2-40B4-BE49-F238E27FC236}">
                <a16:creationId xmlns:a16="http://schemas.microsoft.com/office/drawing/2014/main" id="{9E895F31-0A44-4AAE-9C2D-7BBCFEB06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6711533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EC860F7C-C92C-4200-8FC1-800727C8E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11345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258DEDCF-C052-418E-8536-A4DC68553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302173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レンダー&#10;&#10;自動的に生成された説明">
            <a:extLst>
              <a:ext uri="{FF2B5EF4-FFF2-40B4-BE49-F238E27FC236}">
                <a16:creationId xmlns:a16="http://schemas.microsoft.com/office/drawing/2014/main" id="{F22EAD8A-028C-4306-9E34-D6051CB24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612803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カレンダー&#10;&#10;自動的に生成された説明">
            <a:extLst>
              <a:ext uri="{FF2B5EF4-FFF2-40B4-BE49-F238E27FC236}">
                <a16:creationId xmlns:a16="http://schemas.microsoft.com/office/drawing/2014/main" id="{A975252C-08FA-4E2D-BE3A-BF8A0137E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605550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カレンダー&#10;&#10;自動的に生成された説明">
            <a:extLst>
              <a:ext uri="{FF2B5EF4-FFF2-40B4-BE49-F238E27FC236}">
                <a16:creationId xmlns:a16="http://schemas.microsoft.com/office/drawing/2014/main" id="{11DC60F5-75AE-4E8E-8216-C55C67E3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318656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23" objId="2"/>
        <p14:stopEvt time="47635"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869823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2"/>
        <p14:stopEvt time="19495"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が含まれている画像&#10;&#10;自動的に生成された説明">
            <a:extLst>
              <a:ext uri="{FF2B5EF4-FFF2-40B4-BE49-F238E27FC236}">
                <a16:creationId xmlns:a16="http://schemas.microsoft.com/office/drawing/2014/main" id="{A014E153-F537-4AE2-B6FE-C5A448AA7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51CA5DDA-AAF0-461A-8249-DC44463580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329708" cy="664854"/>
          </a:xfrm>
          <a:prstGeom prst="rect">
            <a:avLst/>
          </a:prstGeom>
        </p:spPr>
      </p:pic>
    </p:spTree>
    <p:extLst>
      <p:ext uri="{BB962C8B-B14F-4D97-AF65-F5344CB8AC3E}">
        <p14:creationId xmlns:p14="http://schemas.microsoft.com/office/powerpoint/2010/main" val="147182949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BB52FB5E-6A51-482E-8015-011D89522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752BBACA-4669-47E0-AE07-BBC7B49E1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34" y="5619568"/>
            <a:ext cx="1329708" cy="664854"/>
          </a:xfrm>
          <a:prstGeom prst="rect">
            <a:avLst/>
          </a:prstGeom>
        </p:spPr>
      </p:pic>
    </p:spTree>
    <p:extLst>
      <p:ext uri="{BB962C8B-B14F-4D97-AF65-F5344CB8AC3E}">
        <p14:creationId xmlns:p14="http://schemas.microsoft.com/office/powerpoint/2010/main" val="87766589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9" objId="2"/>
        <p14:stopEvt time="47057"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i="0" dirty="0">
                <a:solidFill>
                  <a:srgbClr val="000000"/>
                </a:solidFill>
                <a:effectLst/>
                <a:latin typeface="Segoe UI" panose="020B0502040204020203" pitchFamily="34" charset="0"/>
              </a:rPr>
              <a:t>米国輸出品に日本の添付文書を同梱しても良いか</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23616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あるセミナーで参加者から下記のような質問を受けた。よくある質問であるため共有したい。</a:t>
            </a:r>
          </a:p>
          <a:p>
            <a:pPr marL="87313" indent="0" eaLnBrk="1">
              <a:buNone/>
            </a:pPr>
            <a:r>
              <a:rPr kumimoji="1" lang="ja-JP" altLang="en-US" sz="2800" dirty="0"/>
              <a:t>「米国へ輸出する医療機器に日本の添付文書を同梱しても良いか？」</a:t>
            </a:r>
          </a:p>
          <a:p>
            <a:pPr marL="87313" indent="0" eaLnBrk="1">
              <a:buNone/>
            </a:pPr>
            <a:endParaRPr kumimoji="1" lang="ja-JP" altLang="en-US" sz="2800" dirty="0"/>
          </a:p>
          <a:p>
            <a:pPr marL="87313" indent="0" eaLnBrk="1">
              <a:buNone/>
            </a:pPr>
            <a:r>
              <a:rPr kumimoji="1" lang="ja-JP" altLang="en-US" sz="2800" dirty="0"/>
              <a:t>回答は、なるべく日本の添付文書を米国輸出品に挿入すべきではないということである。</a:t>
            </a:r>
          </a:p>
          <a:p>
            <a:pPr marL="87313" indent="0" eaLnBrk="1">
              <a:buNone/>
            </a:pPr>
            <a:r>
              <a:rPr kumimoji="1" lang="ja-JP" altLang="en-US" sz="2800" dirty="0"/>
              <a:t>ただし、推奨はできないが、同梱する日本の添付文書およびその他の日本語のラベル・ラベリングが米国のラベリング要求事項を満たしている場合、日本の添付文書の同梱も可能と考えられる。</a:t>
            </a:r>
          </a:p>
        </p:txBody>
      </p:sp>
    </p:spTree>
    <p:extLst>
      <p:ext uri="{BB962C8B-B14F-4D97-AF65-F5344CB8AC3E}">
        <p14:creationId xmlns:p14="http://schemas.microsoft.com/office/powerpoint/2010/main" val="268019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10;&#10;自動的に生成された説明">
            <a:extLst>
              <a:ext uri="{FF2B5EF4-FFF2-40B4-BE49-F238E27FC236}">
                <a16:creationId xmlns:a16="http://schemas.microsoft.com/office/drawing/2014/main" id="{EE05D3A2-8D7E-4F14-920B-B139E038A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22907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 objId="3"/>
        <p14:stopEvt time="35698"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3E5B103C-4DFA-4875-8245-EE38738F6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72326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8" objId="3"/>
        <p14:stopEvt time="17468"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7283280-F4BB-4879-97D4-1257F1884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275478679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8" objId="2"/>
        <p14:stopEvt time="4378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i="0" dirty="0">
                <a:solidFill>
                  <a:srgbClr val="000000"/>
                </a:solidFill>
                <a:effectLst/>
                <a:latin typeface="Segoe UI" panose="020B0502040204020203" pitchFamily="34" charset="0"/>
              </a:rPr>
              <a:t>米国輸出品に日本の添付文書を同梱しても良いか</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857321"/>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包装表示に関しては、各国の情報（ラベルなど）が印刷されていても構わない。</a:t>
            </a:r>
          </a:p>
          <a:p>
            <a:pPr marL="87313" indent="0" eaLnBrk="1">
              <a:buNone/>
            </a:pPr>
            <a:r>
              <a:rPr kumimoji="1" lang="ja-JP" altLang="en-US" sz="2800" dirty="0"/>
              <a:t>例えば、本邦においては添付文書が電子化されるが、その</a:t>
            </a:r>
            <a:r>
              <a:rPr kumimoji="1" lang="en-US" altLang="ja-JP" sz="2800" dirty="0"/>
              <a:t>URL</a:t>
            </a:r>
            <a:r>
              <a:rPr kumimoji="1" lang="ja-JP" altLang="en-US" sz="2800" dirty="0"/>
              <a:t>を印字していたとしても構わない。</a:t>
            </a:r>
          </a:p>
          <a:p>
            <a:pPr marL="87313" indent="0" eaLnBrk="1">
              <a:buNone/>
            </a:pPr>
            <a:r>
              <a:rPr kumimoji="1" lang="ja-JP" altLang="en-US" sz="2800" dirty="0"/>
              <a:t>ただし、米国向けであるラベル情報が目立つ（</a:t>
            </a:r>
            <a:r>
              <a:rPr kumimoji="1" lang="en-US" altLang="ja-JP" sz="2800" dirty="0"/>
              <a:t>prominence</a:t>
            </a:r>
            <a:r>
              <a:rPr kumimoji="1" lang="ja-JP" altLang="en-US" sz="2800" dirty="0"/>
              <a:t>）ようになっていなければならない。</a:t>
            </a:r>
          </a:p>
          <a:p>
            <a:pPr marL="87313" indent="0" eaLnBrk="1">
              <a:buNone/>
            </a:pPr>
            <a:r>
              <a:rPr kumimoji="1" lang="ja-JP" altLang="en-US" sz="2800" dirty="0"/>
              <a:t>また取扱説明書は、各国語で記載されていても構わない。</a:t>
            </a:r>
          </a:p>
        </p:txBody>
      </p:sp>
    </p:spTree>
    <p:extLst>
      <p:ext uri="{BB962C8B-B14F-4D97-AF65-F5344CB8AC3E}">
        <p14:creationId xmlns:p14="http://schemas.microsoft.com/office/powerpoint/2010/main" val="1502170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i="0" dirty="0">
                <a:solidFill>
                  <a:srgbClr val="000000"/>
                </a:solidFill>
                <a:effectLst/>
                <a:latin typeface="Segoe UI" panose="020B0502040204020203" pitchFamily="34" charset="0"/>
              </a:rPr>
              <a:t>米国輸出品に日本の添付文書を同梱しても良いか</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5097934"/>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en-US" altLang="ja-JP" sz="2800" dirty="0"/>
              <a:t>FDA</a:t>
            </a:r>
            <a:r>
              <a:rPr kumimoji="1" lang="ja-JP" altLang="en-US" sz="2800" dirty="0"/>
              <a:t>のラベリングに関する規則である</a:t>
            </a:r>
            <a:r>
              <a:rPr kumimoji="1" lang="en-US" altLang="ja-JP" sz="2800" dirty="0"/>
              <a:t>Part 801 LABELING</a:t>
            </a:r>
            <a:r>
              <a:rPr kumimoji="1" lang="ja-JP" altLang="en-US" sz="2800" dirty="0"/>
              <a:t>には、下記のような記載がある。</a:t>
            </a:r>
          </a:p>
          <a:p>
            <a:pPr marL="87313" indent="0" eaLnBrk="1">
              <a:buNone/>
            </a:pPr>
            <a:endParaRPr kumimoji="1" lang="ja-JP" altLang="en-US" sz="2800" dirty="0"/>
          </a:p>
          <a:p>
            <a:pPr marL="87313" indent="0" eaLnBrk="1">
              <a:buNone/>
            </a:pPr>
            <a:r>
              <a:rPr kumimoji="1" lang="en-US" altLang="ja-JP" sz="2800" i="1" dirty="0"/>
              <a:t>21 CFR Part 801.15</a:t>
            </a:r>
          </a:p>
          <a:p>
            <a:pPr marL="87313" indent="0" eaLnBrk="1">
              <a:buNone/>
            </a:pPr>
            <a:r>
              <a:rPr kumimoji="1" lang="ja-JP" altLang="en-US" sz="2800" i="1" dirty="0"/>
              <a:t>（</a:t>
            </a:r>
            <a:r>
              <a:rPr kumimoji="1" lang="en-US" altLang="ja-JP" sz="2800" i="1" dirty="0"/>
              <a:t>c</a:t>
            </a:r>
            <a:r>
              <a:rPr kumimoji="1" lang="ja-JP" altLang="en-US" sz="2800" i="1" dirty="0"/>
              <a:t>）</a:t>
            </a:r>
            <a:r>
              <a:rPr kumimoji="1" lang="en-US" altLang="ja-JP" sz="2800" i="1" dirty="0"/>
              <a:t>(3) If the labeling contains any representation in a foreign language, all words, statements, and other information required by or under authority of the act to appear on the label or labeling shall appear on the labeling in the foreign language.</a:t>
            </a:r>
          </a:p>
          <a:p>
            <a:pPr marL="87313" indent="0" eaLnBrk="1">
              <a:buNone/>
            </a:pPr>
            <a:r>
              <a:rPr kumimoji="1" lang="ja-JP" altLang="en-US" sz="2800" dirty="0"/>
              <a:t>ラベリングに外国語での表現が含まれている場合、法またはその権限の下で必要とされるラベルまたはラベリングに表示するすべての単語、ステートメント、およびその他の情報は、当該外国語によって表示されるものとする。</a:t>
            </a:r>
          </a:p>
        </p:txBody>
      </p:sp>
    </p:spTree>
    <p:extLst>
      <p:ext uri="{BB962C8B-B14F-4D97-AF65-F5344CB8AC3E}">
        <p14:creationId xmlns:p14="http://schemas.microsoft.com/office/powerpoint/2010/main" val="372135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pPr algn="l" fontAlgn="base"/>
            <a:r>
              <a:rPr lang="ja-JP" altLang="en-US" i="0" dirty="0">
                <a:solidFill>
                  <a:srgbClr val="000000"/>
                </a:solidFill>
                <a:effectLst/>
                <a:latin typeface="Segoe UI" panose="020B0502040204020203" pitchFamily="34" charset="0"/>
              </a:rPr>
              <a:t>米国輸出品に日本の添付文書を同梱しても良いか</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66704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800" dirty="0"/>
              <a:t>また</a:t>
            </a:r>
            <a:r>
              <a:rPr kumimoji="1" lang="en-US" altLang="ja-JP" sz="2800" dirty="0"/>
              <a:t>FDA</a:t>
            </a:r>
            <a:r>
              <a:rPr kumimoji="1" lang="ja-JP" altLang="en-US" sz="2800" dirty="0"/>
              <a:t>のラベリングガイドの</a:t>
            </a:r>
            <a:r>
              <a:rPr kumimoji="1" lang="en-US" altLang="ja-JP" sz="2800" dirty="0"/>
              <a:t>p.6</a:t>
            </a:r>
            <a:r>
              <a:rPr kumimoji="1" lang="ja-JP" altLang="en-US" sz="2800" dirty="0"/>
              <a:t>には以下の記述がある。</a:t>
            </a:r>
          </a:p>
          <a:p>
            <a:pPr marL="87313" indent="0" eaLnBrk="1">
              <a:buNone/>
            </a:pPr>
            <a:r>
              <a:rPr kumimoji="1" lang="en-US" altLang="ja-JP" sz="2800" i="1" dirty="0"/>
              <a:t>o All labeling shall be in English with the exception of products distributed solely within Puerto Rico or a U.S. territory where the predominant language is other than English.</a:t>
            </a:r>
          </a:p>
          <a:p>
            <a:pPr marL="87313" indent="0" eaLnBrk="1">
              <a:buNone/>
            </a:pPr>
            <a:r>
              <a:rPr kumimoji="1" lang="en-US" altLang="ja-JP" sz="2800" i="1" dirty="0"/>
              <a:t>In these instances the predominant language may be substituted for English.</a:t>
            </a:r>
          </a:p>
          <a:p>
            <a:pPr marL="87313" indent="0" eaLnBrk="1">
              <a:buNone/>
            </a:pPr>
            <a:endParaRPr kumimoji="1" lang="en-US" altLang="ja-JP" sz="2800" i="1" dirty="0"/>
          </a:p>
          <a:p>
            <a:pPr marL="87313" indent="0" eaLnBrk="1">
              <a:buNone/>
            </a:pPr>
            <a:r>
              <a:rPr kumimoji="1" lang="en-US" altLang="ja-JP" sz="2800" i="1" dirty="0">
                <a:solidFill>
                  <a:schemeClr val="accent1">
                    <a:lumMod val="60000"/>
                    <a:lumOff val="40000"/>
                  </a:schemeClr>
                </a:solidFill>
              </a:rPr>
              <a:t>– If any representation on the device label or labeling appears in a foreign language, then all required labeling shall also appear in that foreign language.</a:t>
            </a:r>
            <a:endParaRPr kumimoji="1" lang="ja-JP" altLang="en-US" sz="2800" i="1" dirty="0">
              <a:solidFill>
                <a:schemeClr val="accent1">
                  <a:lumMod val="60000"/>
                  <a:lumOff val="40000"/>
                </a:schemeClr>
              </a:solidFill>
            </a:endParaRPr>
          </a:p>
        </p:txBody>
      </p:sp>
    </p:spTree>
    <p:extLst>
      <p:ext uri="{BB962C8B-B14F-4D97-AF65-F5344CB8AC3E}">
        <p14:creationId xmlns:p14="http://schemas.microsoft.com/office/powerpoint/2010/main" val="368047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64C9FC0-411D-418E-9DDB-1D2FB4FF4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25896040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706" objId="3"/>
        <p14:stopEvt time="25525"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QR コード&#10;&#10;自動的に生成された説明">
            <a:extLst>
              <a:ext uri="{FF2B5EF4-FFF2-40B4-BE49-F238E27FC236}">
                <a16:creationId xmlns:a16="http://schemas.microsoft.com/office/drawing/2014/main" id="{FB05B1C5-B482-446B-B786-58A6BFB8C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024339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extLst>
    <p:ext uri="{E180D4A7-C9FB-4DFB-919C-405C955672EB}">
      <p14:showEvtLst xmlns:p14="http://schemas.microsoft.com/office/powerpoint/2010/main">
        <p14:playEvt time="162" objId="2"/>
        <p14:stopEvt time="45511"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10;&#10;低い精度で自動的に生成された説明">
            <a:extLst>
              <a:ext uri="{FF2B5EF4-FFF2-40B4-BE49-F238E27FC236}">
                <a16:creationId xmlns:a16="http://schemas.microsoft.com/office/drawing/2014/main" id="{D835C9A4-47C0-49C1-BB85-1A94CC409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90594261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503</Words>
  <Application>Microsoft Office PowerPoint</Application>
  <PresentationFormat>ワイド画面</PresentationFormat>
  <Paragraphs>45</Paragraphs>
  <Slides>22</Slides>
  <Notes>17</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22</vt:i4>
      </vt:variant>
    </vt:vector>
  </HeadingPairs>
  <TitlesOfParts>
    <vt:vector size="27" baseType="lpstr">
      <vt:lpstr>HGP創英角ﾎﾟｯﾌﾟ体</vt:lpstr>
      <vt:lpstr>Arial</vt:lpstr>
      <vt:lpstr>Segoe UI</vt:lpstr>
      <vt:lpstr>Wingdings</vt:lpstr>
      <vt:lpstr>eCompliance</vt:lpstr>
      <vt:lpstr>第30回 米国輸出品に日本の添付文書を 同梱しても良いか</vt:lpstr>
      <vt:lpstr>米国輸出品に日本の添付文書を同梱しても良いか</vt:lpstr>
      <vt:lpstr>米国輸出品に日本の添付文書を同梱しても良いか</vt:lpstr>
      <vt:lpstr>米国輸出品に日本の添付文書を同梱しても良いか</vt:lpstr>
      <vt:lpstr>米国輸出品に日本の添付文書を同梱しても良いか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2021-12-14T01:11:10Z</dcterms:modified>
</cp:coreProperties>
</file>