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48" r:id="rId2"/>
  </p:sldMasterIdLst>
  <p:notesMasterIdLst>
    <p:notesMasterId r:id="rId20"/>
  </p:notesMasterIdLst>
  <p:handoutMasterIdLst>
    <p:handoutMasterId r:id="rId21"/>
  </p:handoutMasterIdLst>
  <p:sldIdLst>
    <p:sldId id="6628" r:id="rId3"/>
    <p:sldId id="5690" r:id="rId4"/>
    <p:sldId id="8095" r:id="rId5"/>
    <p:sldId id="8110" r:id="rId6"/>
    <p:sldId id="5019" r:id="rId7"/>
    <p:sldId id="5021" r:id="rId8"/>
    <p:sldId id="8105" r:id="rId9"/>
    <p:sldId id="8106" r:id="rId10"/>
    <p:sldId id="8107" r:id="rId11"/>
    <p:sldId id="8096" r:id="rId12"/>
    <p:sldId id="8109" r:id="rId13"/>
    <p:sldId id="8108" r:id="rId14"/>
    <p:sldId id="7786" r:id="rId15"/>
    <p:sldId id="8568" r:id="rId16"/>
    <p:sldId id="8569" r:id="rId17"/>
    <p:sldId id="8570" r:id="rId18"/>
    <p:sldId id="8571" r:id="rId19"/>
  </p:sldIdLst>
  <p:sldSz cx="12192000" cy="6858000"/>
  <p:notesSz cx="6865938" cy="9994900"/>
  <p:defaultTextStyle>
    <a:defPPr>
      <a:defRPr lang="en-US"/>
    </a:defPPr>
    <a:lvl1pPr algn="l" rtl="0" fontAlgn="base">
      <a:spcBef>
        <a:spcPct val="50000"/>
      </a:spcBef>
      <a:spcAft>
        <a:spcPct val="0"/>
      </a:spcAft>
      <a:defRPr sz="1200" kern="1200">
        <a:solidFill>
          <a:schemeClr val="tx1"/>
        </a:solidFill>
        <a:latin typeface="Arial" charset="0"/>
        <a:ea typeface="MS UI Gothic" pitchFamily="50" charset="-128"/>
        <a:cs typeface="+mn-cs"/>
      </a:defRPr>
    </a:lvl1pPr>
    <a:lvl2pPr marL="457200" algn="l" rtl="0" fontAlgn="base">
      <a:spcBef>
        <a:spcPct val="50000"/>
      </a:spcBef>
      <a:spcAft>
        <a:spcPct val="0"/>
      </a:spcAft>
      <a:defRPr sz="1200" kern="1200">
        <a:solidFill>
          <a:schemeClr val="tx1"/>
        </a:solidFill>
        <a:latin typeface="Arial" charset="0"/>
        <a:ea typeface="MS UI Gothic" pitchFamily="50" charset="-128"/>
        <a:cs typeface="+mn-cs"/>
      </a:defRPr>
    </a:lvl2pPr>
    <a:lvl3pPr marL="914400" algn="l" rtl="0" fontAlgn="base">
      <a:spcBef>
        <a:spcPct val="50000"/>
      </a:spcBef>
      <a:spcAft>
        <a:spcPct val="0"/>
      </a:spcAft>
      <a:defRPr sz="1200" kern="1200">
        <a:solidFill>
          <a:schemeClr val="tx1"/>
        </a:solidFill>
        <a:latin typeface="Arial" charset="0"/>
        <a:ea typeface="MS UI Gothic" pitchFamily="50" charset="-128"/>
        <a:cs typeface="+mn-cs"/>
      </a:defRPr>
    </a:lvl3pPr>
    <a:lvl4pPr marL="1371600" algn="l" rtl="0" fontAlgn="base">
      <a:spcBef>
        <a:spcPct val="50000"/>
      </a:spcBef>
      <a:spcAft>
        <a:spcPct val="0"/>
      </a:spcAft>
      <a:defRPr sz="1200" kern="1200">
        <a:solidFill>
          <a:schemeClr val="tx1"/>
        </a:solidFill>
        <a:latin typeface="Arial" charset="0"/>
        <a:ea typeface="MS UI Gothic" pitchFamily="50" charset="-128"/>
        <a:cs typeface="+mn-cs"/>
      </a:defRPr>
    </a:lvl4pPr>
    <a:lvl5pPr marL="1828800" algn="l" rtl="0" fontAlgn="base">
      <a:spcBef>
        <a:spcPct val="50000"/>
      </a:spcBef>
      <a:spcAft>
        <a:spcPct val="0"/>
      </a:spcAft>
      <a:defRPr sz="1200" kern="1200">
        <a:solidFill>
          <a:schemeClr val="tx1"/>
        </a:solidFill>
        <a:latin typeface="Arial" charset="0"/>
        <a:ea typeface="MS UI Gothic" pitchFamily="50" charset="-128"/>
        <a:cs typeface="+mn-cs"/>
      </a:defRPr>
    </a:lvl5pPr>
    <a:lvl6pPr marL="2286000" algn="l" defTabSz="914400" rtl="0" eaLnBrk="1" latinLnBrk="0" hangingPunct="1">
      <a:defRPr sz="1200" kern="1200">
        <a:solidFill>
          <a:schemeClr val="tx1"/>
        </a:solidFill>
        <a:latin typeface="Arial" charset="0"/>
        <a:ea typeface="MS UI Gothic" pitchFamily="50" charset="-128"/>
        <a:cs typeface="+mn-cs"/>
      </a:defRPr>
    </a:lvl6pPr>
    <a:lvl7pPr marL="2743200" algn="l" defTabSz="914400" rtl="0" eaLnBrk="1" latinLnBrk="0" hangingPunct="1">
      <a:defRPr sz="1200" kern="1200">
        <a:solidFill>
          <a:schemeClr val="tx1"/>
        </a:solidFill>
        <a:latin typeface="Arial" charset="0"/>
        <a:ea typeface="MS UI Gothic" pitchFamily="50" charset="-128"/>
        <a:cs typeface="+mn-cs"/>
      </a:defRPr>
    </a:lvl7pPr>
    <a:lvl8pPr marL="3200400" algn="l" defTabSz="914400" rtl="0" eaLnBrk="1" latinLnBrk="0" hangingPunct="1">
      <a:defRPr sz="1200" kern="1200">
        <a:solidFill>
          <a:schemeClr val="tx1"/>
        </a:solidFill>
        <a:latin typeface="Arial" charset="0"/>
        <a:ea typeface="MS UI Gothic" pitchFamily="50" charset="-128"/>
        <a:cs typeface="+mn-cs"/>
      </a:defRPr>
    </a:lvl8pPr>
    <a:lvl9pPr marL="3657600" algn="l" defTabSz="914400" rtl="0" eaLnBrk="1" latinLnBrk="0" hangingPunct="1">
      <a:defRPr sz="1200" kern="1200">
        <a:solidFill>
          <a:schemeClr val="tx1"/>
        </a:solidFill>
        <a:latin typeface="Arial" charset="0"/>
        <a:ea typeface="MS UI Gothic" pitchFamily="50" charset="-128"/>
        <a:cs typeface="+mn-cs"/>
      </a:defRPr>
    </a:lvl9pPr>
  </p:defaultTextStyle>
  <p:extLst>
    <p:ext uri="{EFAFB233-063F-42B5-8137-9DF3F51BA10A}">
      <p15:sldGuideLst xmlns:p15="http://schemas.microsoft.com/office/powerpoint/2012/main">
        <p15:guide id="1" pos="370" userDrawn="1">
          <p15:clr>
            <a:srgbClr val="A4A3A4"/>
          </p15:clr>
        </p15:guide>
        <p15:guide id="2" orient="horz" pos="663" userDrawn="1">
          <p15:clr>
            <a:srgbClr val="A4A3A4"/>
          </p15:clr>
        </p15:guide>
        <p15:guide id="3" pos="3840" userDrawn="1">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10C1DE"/>
    <a:srgbClr val="61D6FF"/>
    <a:srgbClr val="E5FFFF"/>
    <a:srgbClr val="CCFFFF"/>
    <a:srgbClr val="3FCEFB"/>
    <a:srgbClr val="16CFEE"/>
    <a:srgbClr val="00CCFF"/>
    <a:srgbClr val="33CC33"/>
    <a:srgbClr val="2DD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038" autoAdjust="0"/>
  </p:normalViewPr>
  <p:slideViewPr>
    <p:cSldViewPr snapToGrid="0" showGuides="1">
      <p:cViewPr varScale="1">
        <p:scale>
          <a:sx n="56" d="100"/>
          <a:sy n="56" d="100"/>
        </p:scale>
        <p:origin x="66" y="1236"/>
      </p:cViewPr>
      <p:guideLst>
        <p:guide pos="370"/>
        <p:guide orient="horz" pos="663"/>
        <p:guide pos="3840"/>
        <p:guide orient="horz" pos="2160"/>
      </p:guideLst>
    </p:cSldViewPr>
  </p:slideViewPr>
  <p:outlineViewPr>
    <p:cViewPr>
      <p:scale>
        <a:sx n="33" d="100"/>
        <a:sy n="33" d="100"/>
      </p:scale>
      <p:origin x="0" y="15510"/>
    </p:cViewPr>
  </p:outlineViewPr>
  <p:notesTextViewPr>
    <p:cViewPr>
      <p:scale>
        <a:sx n="3" d="2"/>
        <a:sy n="3" d="2"/>
      </p:scale>
      <p:origin x="0" y="0"/>
    </p:cViewPr>
  </p:notesTextViewPr>
  <p:sorterViewPr>
    <p:cViewPr varScale="1">
      <p:scale>
        <a:sx n="1" d="1"/>
        <a:sy n="1" d="1"/>
      </p:scale>
      <p:origin x="0" y="-11769"/>
    </p:cViewPr>
  </p:sorterViewPr>
  <p:notesViewPr>
    <p:cSldViewPr snapToGrid="0" showGuides="1">
      <p:cViewPr varScale="1">
        <p:scale>
          <a:sx n="81" d="100"/>
          <a:sy n="81" d="100"/>
        </p:scale>
        <p:origin x="-2328"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099" name="Rectangle 3"/>
          <p:cNvSpPr>
            <a:spLocks noGrp="1" noChangeArrowheads="1"/>
          </p:cNvSpPr>
          <p:nvPr>
            <p:ph type="dt" sz="quarter" idx="1"/>
          </p:nvPr>
        </p:nvSpPr>
        <p:spPr bwMode="auto">
          <a:xfrm>
            <a:off x="3890107"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
        <p:nvSpPr>
          <p:cNvPr id="4100" name="Rectangle 4"/>
          <p:cNvSpPr>
            <a:spLocks noGrp="1" noChangeArrowheads="1"/>
          </p:cNvSpPr>
          <p:nvPr>
            <p:ph type="ftr" sz="quarter" idx="2"/>
          </p:nvPr>
        </p:nvSpPr>
        <p:spPr bwMode="auto">
          <a:xfrm>
            <a:off x="4"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3890107"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Tree>
    <p:extLst>
      <p:ext uri="{BB962C8B-B14F-4D97-AF65-F5344CB8AC3E}">
        <p14:creationId xmlns:p14="http://schemas.microsoft.com/office/powerpoint/2010/main" val="2960607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5" name="Rectangle 3"/>
          <p:cNvSpPr>
            <a:spLocks noGrp="1" noChangeArrowheads="1"/>
          </p:cNvSpPr>
          <p:nvPr>
            <p:ph type="dt" idx="1"/>
          </p:nvPr>
        </p:nvSpPr>
        <p:spPr bwMode="auto">
          <a:xfrm>
            <a:off x="3890107"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endParaRPr lang="en-US" altLang="ja-JP"/>
          </a:p>
        </p:txBody>
      </p:sp>
      <p:sp>
        <p:nvSpPr>
          <p:cNvPr id="89092" name="Rectangle 4"/>
          <p:cNvSpPr>
            <a:spLocks noGrp="1" noRot="1" noChangeAspect="1" noChangeArrowheads="1" noTextEdit="1"/>
          </p:cNvSpPr>
          <p:nvPr>
            <p:ph type="sldImg" idx="2"/>
          </p:nvPr>
        </p:nvSpPr>
        <p:spPr bwMode="auto">
          <a:xfrm>
            <a:off x="-339725" y="752475"/>
            <a:ext cx="7562850" cy="425450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686110" y="5157416"/>
            <a:ext cx="5493721" cy="4086703"/>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p>
            <a:pPr lvl="0"/>
            <a:r>
              <a:rPr lang="en-US" altLang="ja-JP" noProof="0" dirty="0"/>
              <a:t>Click to edit Master text styles</a:t>
            </a:r>
          </a:p>
          <a:p>
            <a:pPr lvl="1"/>
            <a:r>
              <a:rPr lang="en-US" altLang="ja-JP" noProof="0" dirty="0"/>
              <a:t>Second level</a:t>
            </a:r>
          </a:p>
          <a:p>
            <a:pPr lvl="2"/>
            <a:r>
              <a:rPr lang="en-US" altLang="ja-JP" noProof="0" dirty="0"/>
              <a:t>Third level</a:t>
            </a:r>
          </a:p>
          <a:p>
            <a:pPr lvl="3"/>
            <a:r>
              <a:rPr lang="en-US" altLang="ja-JP" noProof="0" dirty="0"/>
              <a:t>Fourth level</a:t>
            </a:r>
          </a:p>
          <a:p>
            <a:pPr lvl="4"/>
            <a:r>
              <a:rPr lang="en-US" altLang="ja-JP" noProof="0" dirty="0"/>
              <a:t>Fifth level</a:t>
            </a:r>
          </a:p>
        </p:txBody>
      </p:sp>
      <p:sp>
        <p:nvSpPr>
          <p:cNvPr id="3078" name="Rectangle 6"/>
          <p:cNvSpPr>
            <a:spLocks noGrp="1" noChangeArrowheads="1"/>
          </p:cNvSpPr>
          <p:nvPr>
            <p:ph type="ftr" sz="quarter" idx="4"/>
          </p:nvPr>
        </p:nvSpPr>
        <p:spPr bwMode="auto">
          <a:xfrm>
            <a:off x="4"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90107"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fld id="{E8E6AFD5-E479-4E48-8F6B-96FCA5AE0691}" type="slidenum">
              <a:rPr lang="ja-JP" altLang="en-US"/>
              <a:pPr>
                <a:defRPr/>
              </a:pPr>
              <a:t>‹#›</a:t>
            </a:fld>
            <a:endParaRPr lang="en-US" altLang="ja-JP"/>
          </a:p>
        </p:txBody>
      </p:sp>
    </p:spTree>
    <p:extLst>
      <p:ext uri="{BB962C8B-B14F-4D97-AF65-F5344CB8AC3E}">
        <p14:creationId xmlns:p14="http://schemas.microsoft.com/office/powerpoint/2010/main" val="869380548"/>
      </p:ext>
    </p:extLst>
  </p:cSld>
  <p:clrMap bg1="lt1" tx1="dk1" bg2="lt2" tx2="dk2" accent1="accent1" accent2="accent2" accent3="accent3" accent4="accent4" accent5="accent5" accent6="accent6" hlink="hlink" folHlink="folHlink"/>
  <p:notesStyle>
    <a:lvl1pPr marL="107950" indent="-107950" algn="l" rtl="0" eaLnBrk="0" fontAlgn="base" hangingPunct="0">
      <a:spcBef>
        <a:spcPct val="3000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1pPr>
    <a:lvl2pPr marL="338138" indent="-115888"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2pPr>
    <a:lvl3pPr marL="558800" indent="-106363"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3pPr>
    <a:lvl4pPr marL="787400" indent="-114300"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4pPr>
    <a:lvl5pPr marL="1023938" indent="-122238"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B6D545A-BB3B-4833-905A-0BAE4D3CCF39}" type="slidenum">
              <a:rPr lang="ja-JP" altLang="en-US" smtClean="0"/>
              <a:pPr/>
              <a:t>1</a:t>
            </a:fld>
            <a:endParaRPr lang="en-US" altLang="ja-JP"/>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a:lnSpc>
                <a:spcPct val="80000"/>
              </a:lnSpc>
              <a:buFont typeface="Wingdings" pitchFamily="2" charset="2"/>
              <a:buNone/>
            </a:pPr>
            <a:endParaRPr lang="ja-JP" altLang="en-US" dirty="0"/>
          </a:p>
        </p:txBody>
      </p:sp>
    </p:spTree>
    <p:extLst>
      <p:ext uri="{BB962C8B-B14F-4D97-AF65-F5344CB8AC3E}">
        <p14:creationId xmlns:p14="http://schemas.microsoft.com/office/powerpoint/2010/main" val="389809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14</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15</a:t>
            </a:fld>
            <a:endParaRPr kumimoji="1" lang="ja-JP" altLang="en-US"/>
          </a:p>
        </p:txBody>
      </p:sp>
    </p:spTree>
    <p:extLst>
      <p:ext uri="{BB962C8B-B14F-4D97-AF65-F5344CB8AC3E}">
        <p14:creationId xmlns:p14="http://schemas.microsoft.com/office/powerpoint/2010/main" val="280863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16</a:t>
            </a:fld>
            <a:endParaRPr kumimoji="1" lang="ja-JP" altLang="en-US"/>
          </a:p>
        </p:txBody>
      </p:sp>
    </p:spTree>
    <p:extLst>
      <p:ext uri="{BB962C8B-B14F-4D97-AF65-F5344CB8AC3E}">
        <p14:creationId xmlns:p14="http://schemas.microsoft.com/office/powerpoint/2010/main" val="410722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17</a:t>
            </a:fld>
            <a:endParaRPr kumimoji="1" lang="ja-JP" altLang="en-US"/>
          </a:p>
        </p:txBody>
      </p:sp>
    </p:spTree>
    <p:extLst>
      <p:ext uri="{BB962C8B-B14F-4D97-AF65-F5344CB8AC3E}">
        <p14:creationId xmlns:p14="http://schemas.microsoft.com/office/powerpoint/2010/main" val="187008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E58E76-233C-4CBE-81A9-096EB0EE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32"/>
            <a:ext cx="12208933" cy="6211363"/>
          </a:xfrm>
          <a:prstGeom prst="rect">
            <a:avLst/>
          </a:prstGeom>
        </p:spPr>
      </p:pic>
      <p:sp>
        <p:nvSpPr>
          <p:cNvPr id="5" name="Line 1055"/>
          <p:cNvSpPr>
            <a:spLocks noChangeShapeType="1"/>
          </p:cNvSpPr>
          <p:nvPr userDrawn="1"/>
        </p:nvSpPr>
        <p:spPr bwMode="auto">
          <a:xfrm flipV="1">
            <a:off x="0" y="0"/>
            <a:ext cx="12208933" cy="0"/>
          </a:xfrm>
          <a:prstGeom prst="line">
            <a:avLst/>
          </a:prstGeom>
          <a:noFill/>
          <a:ln w="57150">
            <a:solidFill>
              <a:srgbClr val="0000FF"/>
            </a:solidFill>
            <a:round/>
            <a:headEnd/>
            <a:tailEnd/>
          </a:ln>
        </p:spPr>
        <p:txBody>
          <a:bodyPr/>
          <a:lstStyle/>
          <a:p>
            <a:pPr>
              <a:defRPr/>
            </a:pPr>
            <a:endParaRPr lang="ja-JP" altLang="en-US" sz="1200"/>
          </a:p>
        </p:txBody>
      </p:sp>
      <p:sp>
        <p:nvSpPr>
          <p:cNvPr id="6" name="Text Box 1034"/>
          <p:cNvSpPr txBox="1">
            <a:spLocks noChangeArrowheads="1"/>
          </p:cNvSpPr>
          <p:nvPr/>
        </p:nvSpPr>
        <p:spPr bwMode="auto">
          <a:xfrm>
            <a:off x="9408584" y="6473826"/>
            <a:ext cx="2658533" cy="244475"/>
          </a:xfrm>
          <a:prstGeom prst="rect">
            <a:avLst/>
          </a:prstGeom>
          <a:noFill/>
          <a:ln w="9525">
            <a:noFill/>
            <a:miter lim="800000"/>
            <a:headEnd/>
            <a:tailEnd/>
          </a:ln>
          <a:effectLst/>
        </p:spPr>
        <p:txBody>
          <a:bodyPr>
            <a:spAutoFit/>
          </a:bodyPr>
          <a:lstStyle/>
          <a:p>
            <a:pPr algn="r">
              <a:spcBef>
                <a:spcPct val="0"/>
              </a:spcBef>
              <a:defRPr/>
            </a:pPr>
            <a:r>
              <a:rPr lang="en-GB" sz="1000" dirty="0">
                <a:solidFill>
                  <a:srgbClr val="663300"/>
                </a:solidFill>
              </a:rPr>
              <a:t>© Copyright </a:t>
            </a:r>
            <a:r>
              <a:rPr lang="en-GB" altLang="ja-JP" sz="1000" i="1" dirty="0" err="1">
                <a:solidFill>
                  <a:srgbClr val="663300"/>
                </a:solidFill>
              </a:rPr>
              <a:t>eCompliance</a:t>
            </a:r>
            <a:r>
              <a:rPr lang="ja-JP" altLang="en-GB" sz="1000" dirty="0">
                <a:solidFill>
                  <a:srgbClr val="663300"/>
                </a:solidFill>
              </a:rPr>
              <a:t> </a:t>
            </a:r>
            <a:r>
              <a:rPr lang="en-GB" sz="1000" dirty="0">
                <a:solidFill>
                  <a:srgbClr val="663300"/>
                </a:solidFill>
              </a:rPr>
              <a:t>20</a:t>
            </a:r>
            <a:r>
              <a:rPr lang="en-US" altLang="ja-JP" sz="1000" dirty="0">
                <a:solidFill>
                  <a:srgbClr val="663300"/>
                </a:solidFill>
              </a:rPr>
              <a:t>21</a:t>
            </a:r>
            <a:endParaRPr lang="en-GB" altLang="ja-JP" sz="1000" dirty="0">
              <a:solidFill>
                <a:srgbClr val="663300"/>
              </a:solidFill>
            </a:endParaRPr>
          </a:p>
        </p:txBody>
      </p:sp>
      <p:sp>
        <p:nvSpPr>
          <p:cNvPr id="7" name="Rectangle 1043"/>
          <p:cNvSpPr>
            <a:spLocks noChangeArrowheads="1"/>
          </p:cNvSpPr>
          <p:nvPr/>
        </p:nvSpPr>
        <p:spPr bwMode="auto">
          <a:xfrm>
            <a:off x="601133" y="1109663"/>
            <a:ext cx="11557000" cy="42862"/>
          </a:xfrm>
          <a:prstGeom prst="rect">
            <a:avLst/>
          </a:prstGeom>
          <a:solidFill>
            <a:srgbClr val="990000"/>
          </a:solidFill>
          <a:ln w="9525">
            <a:noFill/>
            <a:miter lim="800000"/>
            <a:headEnd/>
            <a:tailEnd/>
          </a:ln>
          <a:effectLst>
            <a:outerShdw dist="35921" dir="2700000" algn="ctr" rotWithShape="0">
              <a:schemeClr val="bg2"/>
            </a:outerShdw>
          </a:effectLst>
        </p:spPr>
        <p:txBody>
          <a:bodyPr wrap="none" anchor="ctr"/>
          <a:lstStyle/>
          <a:p>
            <a:pPr>
              <a:defRPr/>
            </a:pPr>
            <a:endParaRPr lang="ja-JP" altLang="en-US" sz="1200"/>
          </a:p>
        </p:txBody>
      </p:sp>
      <p:sp>
        <p:nvSpPr>
          <p:cNvPr id="8" name="Line 1044"/>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3156" name="Rectangle 1028"/>
          <p:cNvSpPr>
            <a:spLocks noGrp="1" noChangeArrowheads="1"/>
          </p:cNvSpPr>
          <p:nvPr>
            <p:ph type="ctrTitle"/>
          </p:nvPr>
        </p:nvSpPr>
        <p:spPr>
          <a:xfrm>
            <a:off x="1117600" y="2667000"/>
            <a:ext cx="7112000" cy="914400"/>
          </a:xfrm>
        </p:spPr>
        <p:txBody>
          <a:bodyPr anchor="t"/>
          <a:lstStyle>
            <a:lvl1pPr>
              <a:defRPr sz="3200" b="1">
                <a:solidFill>
                  <a:schemeClr val="tx1"/>
                </a:solidFill>
              </a:defRPr>
            </a:lvl1pPr>
          </a:lstStyle>
          <a:p>
            <a:r>
              <a:rPr lang="en-GB" dirty="0" err="1"/>
              <a:t>マスタ</a:t>
            </a:r>
            <a:r>
              <a:rPr lang="en-GB" dirty="0"/>
              <a:t> </a:t>
            </a:r>
            <a:r>
              <a:rPr lang="en-GB" dirty="0" err="1"/>
              <a:t>タイトルの書式設定</a:t>
            </a:r>
            <a:endParaRPr lang="en-GB" dirty="0"/>
          </a:p>
        </p:txBody>
      </p:sp>
      <p:sp>
        <p:nvSpPr>
          <p:cNvPr id="1073157" name="Rectangle 1029"/>
          <p:cNvSpPr>
            <a:spLocks noGrp="1" noChangeArrowheads="1"/>
          </p:cNvSpPr>
          <p:nvPr>
            <p:ph type="subTitle" idx="1"/>
          </p:nvPr>
        </p:nvSpPr>
        <p:spPr>
          <a:xfrm>
            <a:off x="6043084" y="5375275"/>
            <a:ext cx="5892800" cy="838200"/>
          </a:xfrm>
        </p:spPr>
        <p:txBody>
          <a:bodyPr/>
          <a:lstStyle>
            <a:lvl1pPr marL="0" indent="0">
              <a:buFont typeface="Wingdings" pitchFamily="2" charset="2"/>
              <a:buNone/>
              <a:defRPr sz="2000" b="1"/>
            </a:lvl1pPr>
          </a:lstStyle>
          <a:p>
            <a:r>
              <a:rPr lang="en-GB"/>
              <a:t>マスタ サブタイトルの書式設定</a:t>
            </a:r>
          </a:p>
        </p:txBody>
      </p:sp>
      <p:pic>
        <p:nvPicPr>
          <p:cNvPr id="10" name="Picture 42" descr="LOGO">
            <a:extLst>
              <a:ext uri="{FF2B5EF4-FFF2-40B4-BE49-F238E27FC236}">
                <a16:creationId xmlns:a16="http://schemas.microsoft.com/office/drawing/2014/main" id="{93A65071-C197-46A0-99A6-7B9085DA2D30}"/>
              </a:ext>
            </a:extLst>
          </p:cNvPr>
          <p:cNvPicPr>
            <a:picLocks noChangeAspect="1" noChangeArrowheads="1"/>
          </p:cNvPicPr>
          <p:nvPr userDrawn="1"/>
        </p:nvPicPr>
        <p:blipFill>
          <a:blip r:embed="rId3" cstate="print"/>
          <a:srcRect/>
          <a:stretch>
            <a:fillRect/>
          </a:stretch>
        </p:blipFill>
        <p:spPr bwMode="auto">
          <a:xfrm>
            <a:off x="594785" y="6259514"/>
            <a:ext cx="1129978" cy="5984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626533" y="1083831"/>
            <a:ext cx="10972800" cy="2234458"/>
          </a:xfrm>
        </p:spPr>
        <p:txBody>
          <a:bodyPr>
            <a:spAutoFit/>
          </a:bodyPr>
          <a:lstStyle>
            <a:lvl1pPr>
              <a:defRPr sz="2400"/>
            </a:lvl1pPr>
            <a:lvl2pPr>
              <a:defRPr sz="2400"/>
            </a:lvl2pPr>
            <a:lvl3pPr>
              <a:defRPr sz="2400"/>
            </a:lvl3pPr>
            <a:lvl4pPr>
              <a:defRPr sz="2400"/>
            </a:lvl4pPr>
            <a:lvl5pPr>
              <a:defRPr sz="24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495CB-D282-40E8-9FEE-D1C20DAD9CD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DC97B4-9C65-4850-AB29-1EE71D0EB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7C9DB81-3503-459D-990F-4BD64D4C5A22}"/>
              </a:ext>
            </a:extLst>
          </p:cNvPr>
          <p:cNvSpPr>
            <a:spLocks noGrp="1"/>
          </p:cNvSpPr>
          <p:nvPr>
            <p:ph type="dt" sz="half" idx="10"/>
          </p:nvPr>
        </p:nvSpPr>
        <p:spPr/>
        <p:txBody>
          <a:body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7EA47BBB-D427-49CA-B50F-4531EA97EB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0D04A5-BEFB-4C37-89EF-BBAB5C15F8F6}"/>
              </a:ext>
            </a:extLst>
          </p:cNvPr>
          <p:cNvSpPr>
            <a:spLocks noGrp="1"/>
          </p:cNvSpPr>
          <p:nvPr>
            <p:ph type="sldNum" sz="quarter" idx="12"/>
          </p:nvPr>
        </p:nvSpPr>
        <p:spPr/>
        <p:txBody>
          <a:body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680711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9D5B4C-BFB4-4865-8DF8-91EA90060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132"/>
            <a:ext cx="12192000" cy="6211363"/>
          </a:xfrm>
          <a:prstGeom prst="rect">
            <a:avLst/>
          </a:prstGeom>
        </p:spPr>
      </p:pic>
      <p:sp>
        <p:nvSpPr>
          <p:cNvPr id="10" name="Line 43"/>
          <p:cNvSpPr>
            <a:spLocks noChangeShapeType="1"/>
          </p:cNvSpPr>
          <p:nvPr userDrawn="1"/>
        </p:nvSpPr>
        <p:spPr bwMode="auto">
          <a:xfrm flipV="1">
            <a:off x="0" y="0"/>
            <a:ext cx="12208933"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0"/>
              </a:spcBef>
            </a:pPr>
            <a:endParaRPr kumimoji="1" lang="ja-JP" altLang="en-US" sz="1200">
              <a:solidFill>
                <a:srgbClr val="000000"/>
              </a:solidFill>
            </a:endParaRPr>
          </a:p>
        </p:txBody>
      </p:sp>
      <p:sp>
        <p:nvSpPr>
          <p:cNvPr id="9219" name="Rectangle 4"/>
          <p:cNvSpPr>
            <a:spLocks noGrp="1" noChangeArrowheads="1"/>
          </p:cNvSpPr>
          <p:nvPr>
            <p:ph type="title"/>
          </p:nvPr>
        </p:nvSpPr>
        <p:spPr bwMode="auto">
          <a:xfrm>
            <a:off x="626533" y="158751"/>
            <a:ext cx="10972800" cy="739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err="1"/>
              <a:t>マスタ</a:t>
            </a:r>
            <a:r>
              <a:rPr lang="en-GB" dirty="0"/>
              <a:t> </a:t>
            </a:r>
            <a:r>
              <a:rPr lang="en-GB" dirty="0" err="1"/>
              <a:t>タイトルの書式設定</a:t>
            </a:r>
            <a:endParaRPr lang="en-GB" dirty="0"/>
          </a:p>
        </p:txBody>
      </p:sp>
      <p:sp>
        <p:nvSpPr>
          <p:cNvPr id="9220" name="Rectangle 5"/>
          <p:cNvSpPr>
            <a:spLocks noGrp="1" noChangeArrowheads="1"/>
          </p:cNvSpPr>
          <p:nvPr>
            <p:ph type="body" idx="1"/>
          </p:nvPr>
        </p:nvSpPr>
        <p:spPr bwMode="auto">
          <a:xfrm>
            <a:off x="613833" y="1090056"/>
            <a:ext cx="10886019"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a:t>マスタ</a:t>
            </a:r>
            <a:r>
              <a:rPr lang="en-GB" dirty="0"/>
              <a:t> </a:t>
            </a:r>
            <a:r>
              <a:rPr lang="en-GB" dirty="0" err="1"/>
              <a:t>テキストの書式設定</a:t>
            </a:r>
            <a:endParaRPr lang="en-GB" dirty="0"/>
          </a:p>
          <a:p>
            <a:pPr lvl="1"/>
            <a:r>
              <a:rPr lang="en-GB" dirty="0"/>
              <a:t>第 </a:t>
            </a:r>
            <a:r>
              <a:rPr lang="en-GB" altLang="ja-JP" dirty="0"/>
              <a:t>2 </a:t>
            </a:r>
            <a:r>
              <a:rPr lang="en-GB" dirty="0" err="1"/>
              <a:t>レベル</a:t>
            </a:r>
            <a:endParaRPr lang="en-GB" dirty="0"/>
          </a:p>
          <a:p>
            <a:pPr lvl="2"/>
            <a:r>
              <a:rPr lang="en-GB" dirty="0"/>
              <a:t>第 </a:t>
            </a:r>
            <a:r>
              <a:rPr lang="en-GB" altLang="ja-JP" dirty="0"/>
              <a:t>3 </a:t>
            </a:r>
            <a:r>
              <a:rPr lang="en-GB" dirty="0" err="1"/>
              <a:t>レベル</a:t>
            </a:r>
            <a:endParaRPr lang="en-GB" dirty="0"/>
          </a:p>
          <a:p>
            <a:pPr lvl="3"/>
            <a:r>
              <a:rPr lang="en-GB" dirty="0"/>
              <a:t>第 </a:t>
            </a:r>
            <a:r>
              <a:rPr lang="en-GB" altLang="ja-JP" dirty="0"/>
              <a:t>4 </a:t>
            </a:r>
            <a:r>
              <a:rPr lang="en-GB" dirty="0" err="1"/>
              <a:t>レベル</a:t>
            </a:r>
            <a:endParaRPr lang="en-GB" dirty="0"/>
          </a:p>
          <a:p>
            <a:pPr lvl="4"/>
            <a:r>
              <a:rPr lang="en-GB" dirty="0"/>
              <a:t>第 </a:t>
            </a:r>
            <a:r>
              <a:rPr lang="en-GB" altLang="ja-JP" dirty="0"/>
              <a:t>5 </a:t>
            </a:r>
            <a:r>
              <a:rPr lang="en-GB" dirty="0" err="1"/>
              <a:t>レベル</a:t>
            </a:r>
            <a:endParaRPr lang="en-GB" dirty="0"/>
          </a:p>
        </p:txBody>
      </p:sp>
      <p:sp>
        <p:nvSpPr>
          <p:cNvPr id="1072138" name="Text Box 10"/>
          <p:cNvSpPr txBox="1">
            <a:spLocks noChangeArrowheads="1"/>
          </p:cNvSpPr>
          <p:nvPr/>
        </p:nvSpPr>
        <p:spPr bwMode="auto">
          <a:xfrm>
            <a:off x="4931834" y="6465888"/>
            <a:ext cx="2332567" cy="215900"/>
          </a:xfrm>
          <a:prstGeom prst="rect">
            <a:avLst/>
          </a:prstGeom>
          <a:noFill/>
          <a:ln w="9525">
            <a:noFill/>
            <a:miter lim="800000"/>
            <a:headEnd/>
            <a:tailEnd/>
          </a:ln>
          <a:effectLst/>
        </p:spPr>
        <p:txBody>
          <a:bodyPr>
            <a:spAutoFit/>
          </a:bodyPr>
          <a:lstStyle/>
          <a:p>
            <a:pPr algn="ctr">
              <a:spcBef>
                <a:spcPct val="0"/>
              </a:spcBef>
              <a:defRPr/>
            </a:pPr>
            <a:r>
              <a:rPr lang="en-US" altLang="ja-JP" sz="800" dirty="0">
                <a:solidFill>
                  <a:srgbClr val="663300"/>
                </a:solidFill>
                <a:latin typeface="Arial" pitchFamily="34" charset="0"/>
              </a:rPr>
              <a:t>© Copyright eCompliance 2021</a:t>
            </a:r>
          </a:p>
        </p:txBody>
      </p:sp>
      <p:sp>
        <p:nvSpPr>
          <p:cNvPr id="1072140" name="Line 12"/>
          <p:cNvSpPr>
            <a:spLocks noChangeShapeType="1"/>
          </p:cNvSpPr>
          <p:nvPr/>
        </p:nvSpPr>
        <p:spPr bwMode="auto">
          <a:xfrm flipV="1">
            <a:off x="2032000" y="6477000"/>
            <a:ext cx="0" cy="228600"/>
          </a:xfrm>
          <a:prstGeom prst="line">
            <a:avLst/>
          </a:prstGeom>
          <a:noFill/>
          <a:ln w="9525">
            <a:solidFill>
              <a:schemeClr val="bg1"/>
            </a:solidFill>
            <a:round/>
            <a:headEnd/>
            <a:tailEnd/>
          </a:ln>
          <a:effectLst/>
        </p:spPr>
        <p:txBody>
          <a:bodyPr/>
          <a:lstStyle/>
          <a:p>
            <a:pPr>
              <a:defRPr/>
            </a:pPr>
            <a:endParaRPr lang="ja-JP" altLang="en-US" sz="1200"/>
          </a:p>
        </p:txBody>
      </p:sp>
      <p:sp>
        <p:nvSpPr>
          <p:cNvPr id="1072146" name="Line 18"/>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2166" name="Line 38"/>
          <p:cNvSpPr>
            <a:spLocks noChangeShapeType="1"/>
          </p:cNvSpPr>
          <p:nvPr/>
        </p:nvSpPr>
        <p:spPr bwMode="auto">
          <a:xfrm>
            <a:off x="601134" y="89535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pic>
        <p:nvPicPr>
          <p:cNvPr id="9226" name="Picture 42" descr="LOGO"/>
          <p:cNvPicPr>
            <a:picLocks noChangeAspect="1" noChangeArrowheads="1"/>
          </p:cNvPicPr>
          <p:nvPr userDrawn="1"/>
        </p:nvPicPr>
        <p:blipFill>
          <a:blip r:embed="rId6" cstate="print"/>
          <a:srcRect/>
          <a:stretch>
            <a:fillRect/>
          </a:stretch>
        </p:blipFill>
        <p:spPr bwMode="auto">
          <a:xfrm>
            <a:off x="594785" y="6259514"/>
            <a:ext cx="1129978" cy="598487"/>
          </a:xfrm>
          <a:prstGeom prst="rect">
            <a:avLst/>
          </a:prstGeom>
          <a:noFill/>
          <a:ln w="9525">
            <a:noFill/>
            <a:miter lim="800000"/>
            <a:headEnd/>
            <a:tailEnd/>
          </a:ln>
        </p:spPr>
      </p:pic>
      <p:sp>
        <p:nvSpPr>
          <p:cNvPr id="11" name="Text Box 21"/>
          <p:cNvSpPr txBox="1">
            <a:spLocks noChangeArrowheads="1"/>
          </p:cNvSpPr>
          <p:nvPr userDrawn="1"/>
        </p:nvSpPr>
        <p:spPr bwMode="auto">
          <a:xfrm>
            <a:off x="11053233" y="6392864"/>
            <a:ext cx="372218" cy="276999"/>
          </a:xfrm>
          <a:prstGeom prst="rect">
            <a:avLst/>
          </a:prstGeom>
          <a:noFill/>
          <a:ln>
            <a:noFill/>
          </a:ln>
        </p:spPr>
        <p:txBody>
          <a:bodyPr wrap="none">
            <a:spAutoFit/>
          </a:bodyPr>
          <a:lstStyle>
            <a:lvl1pPr eaLnBrk="0" hangingPunct="0">
              <a:spcBef>
                <a:spcPct val="50000"/>
              </a:spcBef>
              <a:defRPr sz="1200">
                <a:solidFill>
                  <a:schemeClr val="tx1"/>
                </a:solidFill>
                <a:latin typeface="Arial" charset="0"/>
                <a:ea typeface="MS UI Gothic" pitchFamily="50" charset="-128"/>
              </a:defRPr>
            </a:lvl1pPr>
            <a:lvl2pPr marL="742950" indent="-285750" eaLnBrk="0" hangingPunct="0">
              <a:spcBef>
                <a:spcPct val="50000"/>
              </a:spcBef>
              <a:defRPr sz="1200">
                <a:solidFill>
                  <a:schemeClr val="tx1"/>
                </a:solidFill>
                <a:latin typeface="Arial" charset="0"/>
                <a:ea typeface="MS UI Gothic" pitchFamily="50" charset="-128"/>
              </a:defRPr>
            </a:lvl2pPr>
            <a:lvl3pPr marL="1143000" indent="-228600" eaLnBrk="0" hangingPunct="0">
              <a:spcBef>
                <a:spcPct val="50000"/>
              </a:spcBef>
              <a:defRPr sz="1200">
                <a:solidFill>
                  <a:schemeClr val="tx1"/>
                </a:solidFill>
                <a:latin typeface="Arial" charset="0"/>
                <a:ea typeface="MS UI Gothic" pitchFamily="50" charset="-128"/>
              </a:defRPr>
            </a:lvl3pPr>
            <a:lvl4pPr marL="1600200" indent="-228600" eaLnBrk="0" hangingPunct="0">
              <a:spcBef>
                <a:spcPct val="50000"/>
              </a:spcBef>
              <a:defRPr sz="1200">
                <a:solidFill>
                  <a:schemeClr val="tx1"/>
                </a:solidFill>
                <a:latin typeface="Arial" charset="0"/>
                <a:ea typeface="MS UI Gothic" pitchFamily="50" charset="-128"/>
              </a:defRPr>
            </a:lvl4pPr>
            <a:lvl5pPr marL="2057400" indent="-228600" eaLnBrk="0" hangingPunct="0">
              <a:spcBef>
                <a:spcPct val="50000"/>
              </a:spcBef>
              <a:defRPr sz="1200">
                <a:solidFill>
                  <a:schemeClr val="tx1"/>
                </a:solidFill>
                <a:latin typeface="Arial" charset="0"/>
                <a:ea typeface="MS UI Gothic" pitchFamily="50" charset="-128"/>
              </a:defRPr>
            </a:lvl5pPr>
            <a:lvl6pPr marL="2514600" indent="-228600" eaLnBrk="0" fontAlgn="base" hangingPunct="0">
              <a:spcBef>
                <a:spcPct val="50000"/>
              </a:spcBef>
              <a:spcAft>
                <a:spcPct val="0"/>
              </a:spcAft>
              <a:defRPr sz="1200">
                <a:solidFill>
                  <a:schemeClr val="tx1"/>
                </a:solidFill>
                <a:latin typeface="Arial" charset="0"/>
                <a:ea typeface="MS UI Gothic" pitchFamily="50" charset="-128"/>
              </a:defRPr>
            </a:lvl6pPr>
            <a:lvl7pPr marL="2971800" indent="-228600" eaLnBrk="0" fontAlgn="base" hangingPunct="0">
              <a:spcBef>
                <a:spcPct val="50000"/>
              </a:spcBef>
              <a:spcAft>
                <a:spcPct val="0"/>
              </a:spcAft>
              <a:defRPr sz="1200">
                <a:solidFill>
                  <a:schemeClr val="tx1"/>
                </a:solidFill>
                <a:latin typeface="Arial" charset="0"/>
                <a:ea typeface="MS UI Gothic" pitchFamily="50" charset="-128"/>
              </a:defRPr>
            </a:lvl7pPr>
            <a:lvl8pPr marL="3429000" indent="-228600" eaLnBrk="0" fontAlgn="base" hangingPunct="0">
              <a:spcBef>
                <a:spcPct val="50000"/>
              </a:spcBef>
              <a:spcAft>
                <a:spcPct val="0"/>
              </a:spcAft>
              <a:defRPr sz="1200">
                <a:solidFill>
                  <a:schemeClr val="tx1"/>
                </a:solidFill>
                <a:latin typeface="Arial" charset="0"/>
                <a:ea typeface="MS UI Gothic" pitchFamily="50" charset="-128"/>
              </a:defRPr>
            </a:lvl8pPr>
            <a:lvl9pPr marL="3886200" indent="-228600" eaLnBrk="0" fontAlgn="base" hangingPunct="0">
              <a:spcBef>
                <a:spcPct val="50000"/>
              </a:spcBef>
              <a:spcAft>
                <a:spcPct val="0"/>
              </a:spcAft>
              <a:defRPr sz="1200">
                <a:solidFill>
                  <a:schemeClr val="tx1"/>
                </a:solidFill>
                <a:latin typeface="Arial" charset="0"/>
                <a:ea typeface="MS UI Gothic" pitchFamily="50" charset="-128"/>
              </a:defRPr>
            </a:lvl9pPr>
          </a:lstStyle>
          <a:p>
            <a:pPr>
              <a:spcBef>
                <a:spcPct val="0"/>
              </a:spcBef>
              <a:defRPr/>
            </a:pPr>
            <a:fld id="{EC6F2894-4104-4DD3-9DF8-B636FDF1D361}" type="slidenum">
              <a:rPr lang="ja-JP" altLang="en-US" sz="1200" smtClean="0"/>
              <a:pPr>
                <a:spcBef>
                  <a:spcPct val="0"/>
                </a:spcBef>
                <a:defRPr/>
              </a:pPr>
              <a:t>‹#›</a:t>
            </a:fld>
            <a:endParaRPr lang="en-US" altLang="ja-JP" sz="1200"/>
          </a:p>
        </p:txBody>
      </p:sp>
    </p:spTree>
  </p:cSld>
  <p:clrMap bg1="lt1" tx1="dk1" bg2="lt2" tx2="dk2" accent1="accent1" accent2="accent2" accent3="accent3" accent4="accent4" accent5="accent5" accent6="accent6" hlink="hlink" folHlink="folHlink"/>
  <p:sldLayoutIdLst>
    <p:sldLayoutId id="2147484557" r:id="rId1"/>
    <p:sldLayoutId id="2147484544" r:id="rId2"/>
    <p:sldLayoutId id="2147484549" r:id="rId3"/>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p:titleStyle>
    <p:body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2800">
          <a:solidFill>
            <a:schemeClr val="tx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2400">
          <a:solidFill>
            <a:schemeClr val="tx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2400">
          <a:solidFill>
            <a:schemeClr val="tx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17F9488-A29C-407C-A96B-1531C2FEE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A94BE5-CD89-4F7F-A8EC-C0523888D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0B652D-653B-4F25-8159-52A6E5A01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1DC943EA-074C-4B65-B28A-537C7CE03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D5AA98-2FBA-491C-998E-A2CD1E8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2244820003"/>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9180513" y="5743701"/>
            <a:ext cx="2324100" cy="458787"/>
          </a:xfrm>
        </p:spPr>
        <p:txBody>
          <a:bodyPr/>
          <a:lstStyle/>
          <a:p>
            <a:pPr eaLnBrk="1" hangingPunct="1">
              <a:lnSpc>
                <a:spcPct val="80000"/>
              </a:lnSpc>
            </a:pPr>
            <a:r>
              <a:rPr lang="ja-JP" altLang="en-US" dirty="0"/>
              <a:t>イーコンプライアンス</a:t>
            </a:r>
          </a:p>
          <a:p>
            <a:pPr eaLnBrk="1" hangingPunct="1">
              <a:lnSpc>
                <a:spcPct val="80000"/>
              </a:lnSpc>
            </a:pPr>
            <a:r>
              <a:rPr kumimoji="1" lang="en-US" altLang="ja-JP" sz="1200" b="0" dirty="0"/>
              <a:t>http://eCompliance.co.jp</a:t>
            </a:r>
            <a:endParaRPr kumimoji="1" lang="ja-JP" altLang="en-US" sz="1200" b="0" dirty="0"/>
          </a:p>
        </p:txBody>
      </p:sp>
      <p:sp>
        <p:nvSpPr>
          <p:cNvPr id="31748" name="Rectangle 4"/>
          <p:cNvSpPr>
            <a:spLocks noChangeArrowheads="1"/>
          </p:cNvSpPr>
          <p:nvPr/>
        </p:nvSpPr>
        <p:spPr bwMode="auto">
          <a:xfrm>
            <a:off x="5051426" y="4850471"/>
            <a:ext cx="2092325" cy="246221"/>
          </a:xfrm>
          <a:prstGeom prst="rect">
            <a:avLst/>
          </a:prstGeom>
          <a:noFill/>
          <a:ln w="9525" algn="ctr">
            <a:noFill/>
            <a:miter lim="800000"/>
            <a:headEnd/>
            <a:tailEnd/>
          </a:ln>
        </p:spPr>
        <p:txBody>
          <a:bodyPr lIns="0" tIns="0" rIns="0" bIns="0">
            <a:spAutoFit/>
          </a:bodyPr>
          <a:lstStyle/>
          <a:p>
            <a:pPr algn="ctr"/>
            <a:r>
              <a:rPr lang="en-US" altLang="ja-JP" sz="1600" dirty="0"/>
              <a:t>2021</a:t>
            </a:r>
            <a:r>
              <a:rPr lang="ja-JP" altLang="en-US" sz="1600" dirty="0"/>
              <a:t>年</a:t>
            </a:r>
            <a:r>
              <a:rPr lang="en-US" altLang="ja-JP" sz="1600" dirty="0"/>
              <a:t>11</a:t>
            </a:r>
            <a:r>
              <a:rPr lang="ja-JP" altLang="en-US" sz="1600" dirty="0"/>
              <a:t>月</a:t>
            </a:r>
            <a:r>
              <a:rPr lang="en-US" altLang="ja-JP" sz="1600" dirty="0"/>
              <a:t>17</a:t>
            </a:r>
            <a:r>
              <a:rPr lang="ja-JP" altLang="en-US" sz="1600" dirty="0"/>
              <a:t>日</a:t>
            </a:r>
            <a:endParaRPr lang="en-US" altLang="ja-JP" sz="1600" dirty="0"/>
          </a:p>
        </p:txBody>
      </p:sp>
      <p:sp>
        <p:nvSpPr>
          <p:cNvPr id="8" name="Rectangle 2">
            <a:extLst>
              <a:ext uri="{FF2B5EF4-FFF2-40B4-BE49-F238E27FC236}">
                <a16:creationId xmlns:a16="http://schemas.microsoft.com/office/drawing/2014/main" id="{72C73985-B893-4514-A813-6D6319DAA526}"/>
              </a:ext>
            </a:extLst>
          </p:cNvPr>
          <p:cNvSpPr>
            <a:spLocks noGrp="1" noChangeArrowheads="1"/>
          </p:cNvSpPr>
          <p:nvPr>
            <p:ph type="ctrTitle"/>
          </p:nvPr>
        </p:nvSpPr>
        <p:spPr>
          <a:xfrm>
            <a:off x="1762298" y="2302626"/>
            <a:ext cx="8678286" cy="1134687"/>
          </a:xfrm>
        </p:spPr>
        <p:txBody>
          <a:bodyPr/>
          <a:lstStyle/>
          <a:p>
            <a:pPr algn="ctr">
              <a:spcBef>
                <a:spcPts val="1200"/>
              </a:spcBef>
            </a:pPr>
            <a:r>
              <a:rPr lang="ja-JP" altLang="en-US" sz="3600" b="0" dirty="0"/>
              <a:t>第</a:t>
            </a:r>
            <a:r>
              <a:rPr lang="en-US" altLang="ja-JP" sz="3600" b="0" dirty="0"/>
              <a:t>12</a:t>
            </a:r>
            <a:r>
              <a:rPr lang="ja-JP" altLang="en-US" sz="3600" b="0" dirty="0"/>
              <a:t>回</a:t>
            </a:r>
            <a:br>
              <a:rPr lang="en-US" altLang="ja-JP" sz="3600" b="0" dirty="0"/>
            </a:br>
            <a:r>
              <a:rPr lang="en-US" altLang="ja-JP" sz="3600" b="0" dirty="0"/>
              <a:t>FDA</a:t>
            </a:r>
            <a:r>
              <a:rPr lang="ja-JP" altLang="en-US" sz="3600" b="0" dirty="0"/>
              <a:t>の</a:t>
            </a:r>
            <a:r>
              <a:rPr lang="en-US" altLang="ja-JP" sz="3600" b="0" dirty="0"/>
              <a:t>Untitled Letter</a:t>
            </a:r>
            <a:r>
              <a:rPr lang="ja-JP" altLang="en-US" sz="3600" b="0" dirty="0"/>
              <a:t>とは</a:t>
            </a:r>
          </a:p>
        </p:txBody>
      </p:sp>
      <p:pic>
        <p:nvPicPr>
          <p:cNvPr id="5" name="図 4" descr="黒い背景に白い文字がある&#10;&#10;低い精度で自動的に生成された説明">
            <a:extLst>
              <a:ext uri="{FF2B5EF4-FFF2-40B4-BE49-F238E27FC236}">
                <a16:creationId xmlns:a16="http://schemas.microsoft.com/office/drawing/2014/main" id="{14DC22F2-9CA4-4604-A6D2-247767ED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76" y="40349"/>
            <a:ext cx="3269730" cy="1045984"/>
          </a:xfrm>
          <a:prstGeom prst="rect">
            <a:avLst/>
          </a:prstGeom>
        </p:spPr>
      </p:pic>
      <p:sp>
        <p:nvSpPr>
          <p:cNvPr id="9" name="Rectangle 2">
            <a:extLst>
              <a:ext uri="{FF2B5EF4-FFF2-40B4-BE49-F238E27FC236}">
                <a16:creationId xmlns:a16="http://schemas.microsoft.com/office/drawing/2014/main" id="{3E1EE716-9A7F-4E2B-9788-30AD3C5DE3E5}"/>
              </a:ext>
            </a:extLst>
          </p:cNvPr>
          <p:cNvSpPr txBox="1">
            <a:spLocks noChangeArrowheads="1"/>
          </p:cNvSpPr>
          <p:nvPr/>
        </p:nvSpPr>
        <p:spPr bwMode="auto">
          <a:xfrm>
            <a:off x="3144244" y="333947"/>
            <a:ext cx="8609215" cy="718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a:lstStyle>
          <a:p>
            <a:pPr>
              <a:spcBef>
                <a:spcPts val="1200"/>
              </a:spcBef>
            </a:pP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イーコンプライアンスの</a:t>
            </a:r>
            <a:r>
              <a:rPr lang="en-US" altLang="ja-JP"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YouTube</a:t>
            </a: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ライブ配信</a:t>
            </a:r>
          </a:p>
        </p:txBody>
      </p:sp>
    </p:spTree>
    <p:extLst>
      <p:ext uri="{BB962C8B-B14F-4D97-AF65-F5344CB8AC3E}">
        <p14:creationId xmlns:p14="http://schemas.microsoft.com/office/powerpoint/2010/main" val="32306682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pc="-5" dirty="0">
                <a:latin typeface="+mn-lt"/>
                <a:ea typeface="+mn-ea"/>
                <a:cs typeface="ＭＳ Ｐゴシック"/>
              </a:rPr>
              <a:t>Amazon</a:t>
            </a:r>
            <a:r>
              <a:rPr lang="ja-JP" altLang="en-US" spc="-5" dirty="0">
                <a:latin typeface="+mn-lt"/>
                <a:ea typeface="+mn-ea"/>
                <a:cs typeface="ＭＳ Ｐゴシック"/>
              </a:rPr>
              <a:t>に対する</a:t>
            </a:r>
            <a:r>
              <a:rPr lang="en-US" altLang="ja-JP" spc="-5" dirty="0">
                <a:latin typeface="+mn-lt"/>
                <a:ea typeface="+mn-ea"/>
                <a:cs typeface="ＭＳ Ｐゴシック"/>
              </a:rPr>
              <a:t>Untitled Letter</a:t>
            </a:r>
          </a:p>
        </p:txBody>
      </p:sp>
      <p:sp>
        <p:nvSpPr>
          <p:cNvPr id="3" name="コンテンツ プレースホルダー 2"/>
          <p:cNvSpPr>
            <a:spLocks noGrp="1"/>
          </p:cNvSpPr>
          <p:nvPr>
            <p:ph idx="1"/>
          </p:nvPr>
        </p:nvSpPr>
        <p:spPr>
          <a:xfrm>
            <a:off x="587375" y="1052513"/>
            <a:ext cx="10878080" cy="954107"/>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FDA</a:t>
            </a:r>
            <a:r>
              <a:rPr lang="ja-JP" altLang="en-US" sz="2800" b="0" i="0" dirty="0">
                <a:solidFill>
                  <a:schemeClr val="tx1"/>
                </a:solidFill>
                <a:effectLst/>
              </a:rPr>
              <a:t>が</a:t>
            </a:r>
            <a:r>
              <a:rPr lang="en-US" altLang="ja-JP" sz="2800" b="0" i="0" dirty="0">
                <a:solidFill>
                  <a:schemeClr val="tx1"/>
                </a:solidFill>
                <a:effectLst/>
              </a:rPr>
              <a:t>Amazon</a:t>
            </a:r>
            <a:r>
              <a:rPr lang="ja-JP" altLang="en-US" sz="2800" b="0" i="0" dirty="0">
                <a:solidFill>
                  <a:schemeClr val="tx1"/>
                </a:solidFill>
                <a:effectLst/>
              </a:rPr>
              <a:t>に対して</a:t>
            </a:r>
            <a:r>
              <a:rPr lang="en-US" altLang="ja-JP" sz="2800" b="0" i="0" dirty="0">
                <a:solidFill>
                  <a:schemeClr val="tx1"/>
                </a:solidFill>
                <a:effectLst/>
              </a:rPr>
              <a:t>Untitled Letter</a:t>
            </a:r>
            <a:r>
              <a:rPr lang="ja-JP" altLang="en-US" sz="2800" b="0" i="0" dirty="0">
                <a:solidFill>
                  <a:schemeClr val="tx1"/>
                </a:solidFill>
                <a:effectLst/>
              </a:rPr>
              <a:t>を発出した。（</a:t>
            </a:r>
            <a:r>
              <a:rPr lang="en-US" altLang="ja-JP" sz="2800" b="0" i="0" dirty="0">
                <a:solidFill>
                  <a:schemeClr val="tx1"/>
                </a:solidFill>
                <a:effectLst/>
              </a:rPr>
              <a:t>2021</a:t>
            </a:r>
            <a:r>
              <a:rPr lang="ja-JP" altLang="en-US" sz="2800" b="0" i="0" dirty="0">
                <a:solidFill>
                  <a:schemeClr val="tx1"/>
                </a:solidFill>
                <a:effectLst/>
              </a:rPr>
              <a:t>年</a:t>
            </a:r>
            <a:r>
              <a:rPr lang="en-US" altLang="ja-JP" sz="2800" b="0" i="0" dirty="0">
                <a:solidFill>
                  <a:schemeClr val="tx1"/>
                </a:solidFill>
                <a:effectLst/>
              </a:rPr>
              <a:t>7</a:t>
            </a:r>
            <a:r>
              <a:rPr lang="ja-JP" altLang="en-US" sz="2800" b="0" i="0" dirty="0">
                <a:solidFill>
                  <a:schemeClr val="tx1"/>
                </a:solidFill>
                <a:effectLst/>
              </a:rPr>
              <a:t>月</a:t>
            </a:r>
            <a:r>
              <a:rPr lang="en-US" altLang="ja-JP" sz="2800" b="0" i="0" dirty="0">
                <a:solidFill>
                  <a:schemeClr val="tx1"/>
                </a:solidFill>
                <a:effectLst/>
              </a:rPr>
              <a:t>26</a:t>
            </a:r>
            <a:r>
              <a:rPr lang="ja-JP" altLang="en-US" sz="2800" b="0" i="0" dirty="0">
                <a:solidFill>
                  <a:schemeClr val="tx1"/>
                </a:solidFill>
                <a:effectLst/>
              </a:rPr>
              <a:t>日付）</a:t>
            </a:r>
          </a:p>
        </p:txBody>
      </p:sp>
      <p:graphicFrame>
        <p:nvGraphicFramePr>
          <p:cNvPr id="5" name="オブジェクト 4">
            <a:extLst>
              <a:ext uri="{FF2B5EF4-FFF2-40B4-BE49-F238E27FC236}">
                <a16:creationId xmlns:a16="http://schemas.microsoft.com/office/drawing/2014/main" id="{5767C407-955E-4DF7-B1EE-72DD46665C3B}"/>
              </a:ext>
            </a:extLst>
          </p:cNvPr>
          <p:cNvGraphicFramePr>
            <a:graphicFrameLocks noChangeAspect="1"/>
          </p:cNvGraphicFramePr>
          <p:nvPr>
            <p:extLst>
              <p:ext uri="{D42A27DB-BD31-4B8C-83A1-F6EECF244321}">
                <p14:modId xmlns:p14="http://schemas.microsoft.com/office/powerpoint/2010/main" val="3638476600"/>
              </p:ext>
            </p:extLst>
          </p:nvPr>
        </p:nvGraphicFramePr>
        <p:xfrm>
          <a:off x="2752725" y="2160607"/>
          <a:ext cx="6686550" cy="3667125"/>
        </p:xfrm>
        <a:graphic>
          <a:graphicData uri="http://schemas.openxmlformats.org/presentationml/2006/ole">
            <mc:AlternateContent xmlns:mc="http://schemas.openxmlformats.org/markup-compatibility/2006">
              <mc:Choice xmlns:v="urn:schemas-microsoft-com:vml" Requires="v">
                <p:oleObj spid="_x0000_s5131" name="ビットマップ イメージ" r:id="rId3" imgW="6686640" imgH="3666960" progId="Paint.Picture">
                  <p:embed/>
                </p:oleObj>
              </mc:Choice>
              <mc:Fallback>
                <p:oleObj name="ビットマップ イメージ" r:id="rId3" imgW="6686640" imgH="3666960" progId="Paint.Picture">
                  <p:embed/>
                  <p:pic>
                    <p:nvPicPr>
                      <p:cNvPr id="0" name=""/>
                      <p:cNvPicPr/>
                      <p:nvPr/>
                    </p:nvPicPr>
                    <p:blipFill>
                      <a:blip r:embed="rId4"/>
                      <a:stretch>
                        <a:fillRect/>
                      </a:stretch>
                    </p:blipFill>
                    <p:spPr>
                      <a:xfrm>
                        <a:off x="2752725" y="2160607"/>
                        <a:ext cx="6686550" cy="3667125"/>
                      </a:xfrm>
                      <a:prstGeom prst="rect">
                        <a:avLst/>
                      </a:prstGeom>
                    </p:spPr>
                  </p:pic>
                </p:oleObj>
              </mc:Fallback>
            </mc:AlternateContent>
          </a:graphicData>
        </a:graphic>
      </p:graphicFrame>
    </p:spTree>
    <p:extLst>
      <p:ext uri="{BB962C8B-B14F-4D97-AF65-F5344CB8AC3E}">
        <p14:creationId xmlns:p14="http://schemas.microsoft.com/office/powerpoint/2010/main" val="41572015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pc="-5" dirty="0">
                <a:latin typeface="+mn-lt"/>
                <a:ea typeface="+mn-ea"/>
                <a:cs typeface="ＭＳ Ｐゴシック"/>
              </a:rPr>
              <a:t>Amazon</a:t>
            </a:r>
            <a:r>
              <a:rPr lang="ja-JP" altLang="en-US" spc="-5" dirty="0">
                <a:latin typeface="+mn-lt"/>
                <a:ea typeface="+mn-ea"/>
                <a:cs typeface="ＭＳ Ｐゴシック"/>
              </a:rPr>
              <a:t>に対する</a:t>
            </a:r>
            <a:r>
              <a:rPr lang="en-US" altLang="ja-JP" spc="-5" dirty="0">
                <a:latin typeface="+mn-lt"/>
                <a:ea typeface="+mn-ea"/>
                <a:cs typeface="ＭＳ Ｐゴシック"/>
              </a:rPr>
              <a:t>Untitled Letter</a:t>
            </a:r>
          </a:p>
        </p:txBody>
      </p:sp>
      <p:sp>
        <p:nvSpPr>
          <p:cNvPr id="3" name="コンテンツ プレースホルダー 2"/>
          <p:cNvSpPr>
            <a:spLocks noGrp="1"/>
          </p:cNvSpPr>
          <p:nvPr>
            <p:ph idx="1"/>
          </p:nvPr>
        </p:nvSpPr>
        <p:spPr>
          <a:xfrm>
            <a:off x="587375" y="1052513"/>
            <a:ext cx="10878080" cy="4659737"/>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Amazon</a:t>
            </a:r>
            <a:r>
              <a:rPr lang="ja-JP" altLang="en-US" sz="2800" b="0" i="0" dirty="0">
                <a:solidFill>
                  <a:schemeClr val="tx1"/>
                </a:solidFill>
                <a:effectLst/>
              </a:rPr>
              <a:t>で販売されている商品（精力増強剤、ダイエットサプリメント等）が未承認医薬品やミスブランド医薬品に当たるというもの。</a:t>
            </a:r>
          </a:p>
          <a:p>
            <a:pPr algn="l"/>
            <a:r>
              <a:rPr lang="en-US" altLang="ja-JP" sz="2800" b="0" i="0" dirty="0">
                <a:solidFill>
                  <a:schemeClr val="tx1"/>
                </a:solidFill>
                <a:effectLst/>
              </a:rPr>
              <a:t>FDA</a:t>
            </a:r>
            <a:r>
              <a:rPr lang="ja-JP" altLang="en-US" sz="2800" b="0" i="0" dirty="0">
                <a:solidFill>
                  <a:schemeClr val="tx1"/>
                </a:solidFill>
                <a:effectLst/>
              </a:rPr>
              <a:t>が</a:t>
            </a:r>
            <a:r>
              <a:rPr lang="en-US" altLang="ja-JP" sz="2800" b="0" i="0" dirty="0">
                <a:solidFill>
                  <a:schemeClr val="tx1"/>
                </a:solidFill>
                <a:effectLst/>
              </a:rPr>
              <a:t>Amazon</a:t>
            </a:r>
            <a:r>
              <a:rPr lang="ja-JP" altLang="en-US" sz="2800" b="0" i="0" dirty="0">
                <a:solidFill>
                  <a:schemeClr val="tx1"/>
                </a:solidFill>
                <a:effectLst/>
              </a:rPr>
              <a:t>から違反品と思われる商品を購入し、ラボで分析した結果、商品に申告されていない医薬品成分が入っていたことが確認された。</a:t>
            </a:r>
          </a:p>
          <a:p>
            <a:pPr algn="l"/>
            <a:r>
              <a:rPr lang="en-US" altLang="ja-JP" sz="2800" b="0" i="0" dirty="0">
                <a:solidFill>
                  <a:schemeClr val="tx1"/>
                </a:solidFill>
                <a:effectLst/>
              </a:rPr>
              <a:t>2019</a:t>
            </a:r>
            <a:r>
              <a:rPr lang="ja-JP" altLang="en-US" sz="2800" b="0" i="0" dirty="0">
                <a:solidFill>
                  <a:schemeClr val="tx1"/>
                </a:solidFill>
                <a:effectLst/>
              </a:rPr>
              <a:t>年～</a:t>
            </a:r>
            <a:r>
              <a:rPr lang="en-US" altLang="ja-JP" sz="2800" b="0" i="0" dirty="0">
                <a:solidFill>
                  <a:schemeClr val="tx1"/>
                </a:solidFill>
                <a:effectLst/>
              </a:rPr>
              <a:t>2020</a:t>
            </a:r>
            <a:r>
              <a:rPr lang="ja-JP" altLang="en-US" sz="2800" b="0" i="0" dirty="0">
                <a:solidFill>
                  <a:schemeClr val="tx1"/>
                </a:solidFill>
                <a:effectLst/>
              </a:rPr>
              <a:t>年に</a:t>
            </a:r>
            <a:r>
              <a:rPr lang="en-US" altLang="ja-JP" sz="2800" b="0" i="0" dirty="0">
                <a:solidFill>
                  <a:schemeClr val="tx1"/>
                </a:solidFill>
                <a:effectLst/>
              </a:rPr>
              <a:t>FDA</a:t>
            </a:r>
            <a:r>
              <a:rPr lang="ja-JP" altLang="en-US" sz="2800" b="0" i="0" dirty="0">
                <a:solidFill>
                  <a:schemeClr val="tx1"/>
                </a:solidFill>
                <a:effectLst/>
              </a:rPr>
              <a:t>が購入・分析した商品に未申告医薬品成分が入っており、それらは未承認医薬品やミスブランド医薬品に当たるとして</a:t>
            </a:r>
            <a:r>
              <a:rPr lang="en-US" altLang="ja-JP" sz="2800" b="0" i="0" dirty="0">
                <a:solidFill>
                  <a:schemeClr val="tx1"/>
                </a:solidFill>
                <a:effectLst/>
              </a:rPr>
              <a:t>FDA</a:t>
            </a:r>
            <a:r>
              <a:rPr lang="ja-JP" altLang="en-US" sz="2800" b="0" i="0" dirty="0">
                <a:solidFill>
                  <a:schemeClr val="tx1"/>
                </a:solidFill>
                <a:effectLst/>
              </a:rPr>
              <a:t>は</a:t>
            </a:r>
            <a:r>
              <a:rPr lang="en-US" altLang="ja-JP" sz="2800" b="0" i="0" dirty="0">
                <a:solidFill>
                  <a:schemeClr val="tx1"/>
                </a:solidFill>
                <a:effectLst/>
              </a:rPr>
              <a:t>Amazon</a:t>
            </a:r>
            <a:r>
              <a:rPr lang="ja-JP" altLang="en-US" sz="2800" b="0" i="0" dirty="0">
                <a:solidFill>
                  <a:schemeClr val="tx1"/>
                </a:solidFill>
                <a:effectLst/>
              </a:rPr>
              <a:t>に注意した。</a:t>
            </a:r>
            <a:endParaRPr lang="en-US" altLang="ja-JP" sz="2800" b="0" i="0" dirty="0">
              <a:solidFill>
                <a:schemeClr val="tx1"/>
              </a:solidFill>
              <a:effectLst/>
            </a:endParaRPr>
          </a:p>
          <a:p>
            <a:r>
              <a:rPr lang="en-US" altLang="ja-JP" sz="2800" b="0" i="0" dirty="0">
                <a:solidFill>
                  <a:schemeClr val="tx1"/>
                </a:solidFill>
                <a:effectLst/>
              </a:rPr>
              <a:t>Amazon</a:t>
            </a:r>
            <a:r>
              <a:rPr lang="ja-JP" altLang="en-US" sz="2800" b="0" i="0" dirty="0">
                <a:solidFill>
                  <a:schemeClr val="tx1"/>
                </a:solidFill>
                <a:effectLst/>
              </a:rPr>
              <a:t>は</a:t>
            </a:r>
            <a:r>
              <a:rPr lang="en-US" altLang="ja-JP" sz="2800" b="0" i="0" dirty="0">
                <a:solidFill>
                  <a:schemeClr val="tx1"/>
                </a:solidFill>
                <a:effectLst/>
              </a:rPr>
              <a:t>FDA</a:t>
            </a:r>
            <a:r>
              <a:rPr lang="ja-JP" altLang="en-US" sz="2800" b="0" i="0" dirty="0">
                <a:solidFill>
                  <a:schemeClr val="tx1"/>
                </a:solidFill>
                <a:effectLst/>
              </a:rPr>
              <a:t>に対しそのような商品の販売を制限すると約束したが、その後</a:t>
            </a:r>
            <a:r>
              <a:rPr lang="en-US" altLang="ja-JP" sz="2800" b="0" i="0" dirty="0">
                <a:solidFill>
                  <a:schemeClr val="tx1"/>
                </a:solidFill>
                <a:effectLst/>
              </a:rPr>
              <a:t>FDA</a:t>
            </a:r>
            <a:r>
              <a:rPr lang="ja-JP" altLang="en-US" sz="2800" b="0" i="0" dirty="0">
                <a:solidFill>
                  <a:schemeClr val="tx1"/>
                </a:solidFill>
                <a:effectLst/>
              </a:rPr>
              <a:t>が</a:t>
            </a:r>
            <a:r>
              <a:rPr lang="en-US" altLang="ja-JP" sz="2800" b="0" i="0" dirty="0">
                <a:solidFill>
                  <a:schemeClr val="tx1"/>
                </a:solidFill>
                <a:effectLst/>
              </a:rPr>
              <a:t>Amazon</a:t>
            </a:r>
            <a:r>
              <a:rPr lang="ja-JP" altLang="en-US" sz="2800" b="0" i="0" dirty="0">
                <a:solidFill>
                  <a:schemeClr val="tx1"/>
                </a:solidFill>
                <a:effectLst/>
              </a:rPr>
              <a:t>を通して同一業者から再度商品を購入・分析したところ、またもや未申告医薬品成分が商品に含まれていた。</a:t>
            </a:r>
            <a:endParaRPr lang="en-US" altLang="ja-JP" sz="2800" b="0" i="0" dirty="0">
              <a:solidFill>
                <a:schemeClr val="tx1"/>
              </a:solidFill>
              <a:effectLst/>
            </a:endParaRPr>
          </a:p>
        </p:txBody>
      </p:sp>
    </p:spTree>
    <p:extLst>
      <p:ext uri="{BB962C8B-B14F-4D97-AF65-F5344CB8AC3E}">
        <p14:creationId xmlns:p14="http://schemas.microsoft.com/office/powerpoint/2010/main" val="16840580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pc="-5" dirty="0">
                <a:latin typeface="+mn-lt"/>
                <a:ea typeface="+mn-ea"/>
                <a:cs typeface="ＭＳ Ｐゴシック"/>
              </a:rPr>
              <a:t>Amazon</a:t>
            </a:r>
            <a:r>
              <a:rPr lang="ja-JP" altLang="en-US" spc="-5" dirty="0">
                <a:latin typeface="+mn-lt"/>
                <a:ea typeface="+mn-ea"/>
                <a:cs typeface="ＭＳ Ｐゴシック"/>
              </a:rPr>
              <a:t>に対する</a:t>
            </a:r>
            <a:r>
              <a:rPr lang="en-US" altLang="ja-JP" spc="-5" dirty="0">
                <a:latin typeface="+mn-lt"/>
                <a:ea typeface="+mn-ea"/>
                <a:cs typeface="ＭＳ Ｐゴシック"/>
              </a:rPr>
              <a:t>Untitled Letter</a:t>
            </a:r>
          </a:p>
        </p:txBody>
      </p:sp>
      <p:sp>
        <p:nvSpPr>
          <p:cNvPr id="3" name="コンテンツ プレースホルダー 2"/>
          <p:cNvSpPr>
            <a:spLocks noGrp="1"/>
          </p:cNvSpPr>
          <p:nvPr>
            <p:ph idx="1"/>
          </p:nvPr>
        </p:nvSpPr>
        <p:spPr>
          <a:xfrm>
            <a:off x="587375" y="1052513"/>
            <a:ext cx="10878080" cy="2763834"/>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Amazon</a:t>
            </a:r>
            <a:r>
              <a:rPr lang="ja-JP" altLang="en-US" sz="2800" b="0" i="0" dirty="0">
                <a:solidFill>
                  <a:schemeClr val="tx1"/>
                </a:solidFill>
                <a:effectLst/>
              </a:rPr>
              <a:t>が規制に違反する製品の</a:t>
            </a:r>
            <a:r>
              <a:rPr lang="en-US" altLang="ja-JP" sz="2800" b="0" i="0" dirty="0">
                <a:solidFill>
                  <a:schemeClr val="tx1"/>
                </a:solidFill>
                <a:effectLst/>
              </a:rPr>
              <a:t>Amazon</a:t>
            </a:r>
            <a:r>
              <a:rPr lang="ja-JP" altLang="en-US" sz="2800" b="0" i="0" dirty="0">
                <a:solidFill>
                  <a:schemeClr val="tx1"/>
                </a:solidFill>
                <a:effectLst/>
              </a:rPr>
              <a:t>を通じての流通を防ぐための手段を講じたにもかかわらず、そのような商品が</a:t>
            </a:r>
            <a:r>
              <a:rPr lang="en-US" altLang="ja-JP" sz="2800" b="0" i="0" dirty="0">
                <a:solidFill>
                  <a:schemeClr val="tx1"/>
                </a:solidFill>
                <a:effectLst/>
              </a:rPr>
              <a:t>Amazon</a:t>
            </a:r>
            <a:r>
              <a:rPr lang="ja-JP" altLang="en-US" sz="2800" b="0" i="0" dirty="0">
                <a:solidFill>
                  <a:schemeClr val="tx1"/>
                </a:solidFill>
                <a:effectLst/>
              </a:rPr>
              <a:t>上で流通し続けていることから、</a:t>
            </a:r>
            <a:r>
              <a:rPr lang="en-US" altLang="ja-JP" sz="2800" b="0" i="0" dirty="0">
                <a:solidFill>
                  <a:schemeClr val="tx1"/>
                </a:solidFill>
                <a:effectLst/>
              </a:rPr>
              <a:t>FDA</a:t>
            </a:r>
            <a:r>
              <a:rPr lang="ja-JP" altLang="en-US" sz="2800" b="0" i="0" dirty="0">
                <a:solidFill>
                  <a:schemeClr val="tx1"/>
                </a:solidFill>
                <a:effectLst/>
              </a:rPr>
              <a:t>は</a:t>
            </a:r>
            <a:r>
              <a:rPr lang="en-US" altLang="ja-JP" sz="2800" b="0" i="0" dirty="0">
                <a:solidFill>
                  <a:schemeClr val="tx1"/>
                </a:solidFill>
                <a:effectLst/>
              </a:rPr>
              <a:t>Amazon</a:t>
            </a:r>
            <a:r>
              <a:rPr lang="ja-JP" altLang="en-US" sz="2800" b="0" i="0" dirty="0">
                <a:solidFill>
                  <a:schemeClr val="tx1"/>
                </a:solidFill>
                <a:effectLst/>
              </a:rPr>
              <a:t>の商品のフィルタリングシステムが不適切であると懸念している。 </a:t>
            </a:r>
            <a:endParaRPr lang="en-US" altLang="ja-JP" sz="2800" b="0" i="0" dirty="0">
              <a:solidFill>
                <a:schemeClr val="tx1"/>
              </a:solidFill>
              <a:effectLst/>
            </a:endParaRPr>
          </a:p>
          <a:p>
            <a:pPr algn="l"/>
            <a:r>
              <a:rPr lang="ja-JP" altLang="en-US" sz="2800" b="0" i="0" dirty="0">
                <a:solidFill>
                  <a:schemeClr val="tx1"/>
                </a:solidFill>
                <a:effectLst/>
              </a:rPr>
              <a:t>そして未だに</a:t>
            </a:r>
            <a:r>
              <a:rPr lang="en-US" altLang="ja-JP" sz="2800" b="0" i="0" dirty="0">
                <a:solidFill>
                  <a:schemeClr val="tx1"/>
                </a:solidFill>
                <a:effectLst/>
              </a:rPr>
              <a:t>Amazon</a:t>
            </a:r>
            <a:r>
              <a:rPr lang="ja-JP" altLang="en-US" sz="2800" b="0" i="0" dirty="0">
                <a:solidFill>
                  <a:schemeClr val="tx1"/>
                </a:solidFill>
                <a:effectLst/>
              </a:rPr>
              <a:t>を通じて規制に違反する商品の購入が可能であるため、</a:t>
            </a:r>
            <a:r>
              <a:rPr lang="en-US" altLang="ja-JP" sz="2800" b="0" i="0" dirty="0">
                <a:solidFill>
                  <a:schemeClr val="tx1"/>
                </a:solidFill>
                <a:effectLst/>
              </a:rPr>
              <a:t>Untitled Letter</a:t>
            </a:r>
            <a:r>
              <a:rPr lang="ja-JP" altLang="en-US" sz="2800" b="0" i="0" dirty="0">
                <a:solidFill>
                  <a:schemeClr val="tx1"/>
                </a:solidFill>
                <a:effectLst/>
              </a:rPr>
              <a:t>を通じて国民に警告を発することとなった。</a:t>
            </a:r>
            <a:endParaRPr lang="en-US" altLang="ja-JP" sz="2800" b="0" i="0" dirty="0">
              <a:solidFill>
                <a:schemeClr val="tx1"/>
              </a:solidFill>
              <a:effectLst/>
            </a:endParaRPr>
          </a:p>
        </p:txBody>
      </p:sp>
    </p:spTree>
    <p:extLst>
      <p:ext uri="{BB962C8B-B14F-4D97-AF65-F5344CB8AC3E}">
        <p14:creationId xmlns:p14="http://schemas.microsoft.com/office/powerpoint/2010/main" val="22068739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descr="LOGO"/>
          <p:cNvPicPr>
            <a:picLocks noChangeAspect="1" noChangeArrowheads="1"/>
          </p:cNvPicPr>
          <p:nvPr/>
        </p:nvPicPr>
        <p:blipFill>
          <a:blip r:embed="rId2" cstate="print"/>
          <a:srcRect/>
          <a:stretch>
            <a:fillRect/>
          </a:stretch>
        </p:blipFill>
        <p:spPr bwMode="auto">
          <a:xfrm>
            <a:off x="3222625" y="2187575"/>
            <a:ext cx="5746750" cy="28654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QR コード&#10;&#10;自動的に生成された説明">
            <a:extLst>
              <a:ext uri="{FF2B5EF4-FFF2-40B4-BE49-F238E27FC236}">
                <a16:creationId xmlns:a16="http://schemas.microsoft.com/office/drawing/2014/main" id="{4F34469C-918F-440D-87CA-9E828B60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59426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QR コード&#10;&#10;自動的に生成された説明">
            <a:extLst>
              <a:ext uri="{FF2B5EF4-FFF2-40B4-BE49-F238E27FC236}">
                <a16:creationId xmlns:a16="http://schemas.microsoft.com/office/drawing/2014/main" id="{361535EE-FB48-4848-BBF9-E11E09DD0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01125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カレンダー&#10;&#10;自動的に生成された説明">
            <a:extLst>
              <a:ext uri="{FF2B5EF4-FFF2-40B4-BE49-F238E27FC236}">
                <a16:creationId xmlns:a16="http://schemas.microsoft.com/office/drawing/2014/main" id="{4E80B2D7-7DB7-43BF-AC2C-74557145D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660036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39A5EB72-A258-45EB-AE35-2066AA988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9234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solidFill>
                  <a:schemeClr val="tx1"/>
                </a:solidFill>
                <a:latin typeface="+mn-lt"/>
              </a:rPr>
              <a:t>Warning Letter</a:t>
            </a:r>
            <a:r>
              <a:rPr lang="ja-JP" altLang="en-US" sz="3200" dirty="0">
                <a:solidFill>
                  <a:schemeClr val="tx1"/>
                </a:solidFill>
                <a:latin typeface="+mn-lt"/>
              </a:rPr>
              <a:t>と</a:t>
            </a:r>
            <a:r>
              <a:rPr lang="en-US" altLang="ja-JP" sz="3200" dirty="0">
                <a:solidFill>
                  <a:schemeClr val="tx1"/>
                </a:solidFill>
                <a:latin typeface="+mn-lt"/>
              </a:rPr>
              <a:t>Untitled Letter</a:t>
            </a:r>
            <a:endParaRPr lang="ja-JP" altLang="en-US" spc="-5" dirty="0">
              <a:latin typeface="+mn-lt"/>
              <a:ea typeface="+mn-ea"/>
              <a:cs typeface="ＭＳ Ｐゴシック"/>
            </a:endParaRPr>
          </a:p>
        </p:txBody>
      </p:sp>
      <p:sp>
        <p:nvSpPr>
          <p:cNvPr id="4" name="コンテンツ プレースホルダー 2"/>
          <p:cNvSpPr txBox="1">
            <a:spLocks/>
          </p:cNvSpPr>
          <p:nvPr/>
        </p:nvSpPr>
        <p:spPr bwMode="auto">
          <a:xfrm>
            <a:off x="587375" y="1044711"/>
            <a:ext cx="10909300" cy="954107"/>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1800">
                <a:solidFill>
                  <a:schemeClr val="dk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1800">
                <a:solidFill>
                  <a:schemeClr val="dk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1800">
                <a:solidFill>
                  <a:schemeClr val="dk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9pPr>
          </a:lstStyle>
          <a:p>
            <a:pPr>
              <a:spcBef>
                <a:spcPts val="400"/>
              </a:spcBef>
            </a:pPr>
            <a:r>
              <a:rPr lang="ja-JP" altLang="en-US" sz="2800" dirty="0">
                <a:solidFill>
                  <a:schemeClr val="tx1"/>
                </a:solidFill>
              </a:rPr>
              <a:t>「</a:t>
            </a:r>
            <a:r>
              <a:rPr lang="en-US" altLang="ja-JP" sz="2800" dirty="0">
                <a:solidFill>
                  <a:schemeClr val="tx1"/>
                </a:solidFill>
              </a:rPr>
              <a:t>Warning Letter</a:t>
            </a:r>
            <a:r>
              <a:rPr lang="ja-JP" altLang="en-US" sz="2800" dirty="0">
                <a:solidFill>
                  <a:schemeClr val="tx1"/>
                </a:solidFill>
              </a:rPr>
              <a:t>」と「</a:t>
            </a:r>
            <a:r>
              <a:rPr lang="en-US" altLang="ja-JP" sz="2800" dirty="0">
                <a:solidFill>
                  <a:schemeClr val="tx1"/>
                </a:solidFill>
              </a:rPr>
              <a:t>Untitled Letter</a:t>
            </a:r>
            <a:r>
              <a:rPr lang="ja-JP" altLang="en-US" sz="2800" dirty="0">
                <a:solidFill>
                  <a:schemeClr val="tx1"/>
                </a:solidFill>
              </a:rPr>
              <a:t>」はともに「</a:t>
            </a:r>
            <a:r>
              <a:rPr lang="en-US" altLang="ja-JP" sz="2800" dirty="0">
                <a:solidFill>
                  <a:schemeClr val="tx1"/>
                </a:solidFill>
              </a:rPr>
              <a:t>Advisory Action Letters</a:t>
            </a:r>
            <a:r>
              <a:rPr lang="ja-JP" altLang="en-US" sz="2800" dirty="0">
                <a:solidFill>
                  <a:schemeClr val="tx1"/>
                </a:solidFill>
              </a:rPr>
              <a:t>」と呼ばれる</a:t>
            </a:r>
            <a:r>
              <a:rPr lang="en-US" altLang="ja-JP" sz="2800" dirty="0">
                <a:solidFill>
                  <a:schemeClr val="tx1"/>
                </a:solidFill>
              </a:rPr>
              <a:t>FDA</a:t>
            </a:r>
            <a:r>
              <a:rPr lang="ja-JP" altLang="en-US" sz="2800" dirty="0">
                <a:solidFill>
                  <a:schemeClr val="tx1"/>
                </a:solidFill>
              </a:rPr>
              <a:t>からのコミュニケーション手段の</a:t>
            </a:r>
            <a:r>
              <a:rPr lang="en-US" altLang="ja-JP" sz="2800" dirty="0">
                <a:solidFill>
                  <a:schemeClr val="tx1"/>
                </a:solidFill>
              </a:rPr>
              <a:t>1</a:t>
            </a:r>
            <a:r>
              <a:rPr lang="ja-JP" altLang="en-US" sz="2800" dirty="0">
                <a:solidFill>
                  <a:schemeClr val="tx1"/>
                </a:solidFill>
              </a:rPr>
              <a:t>つである。</a:t>
            </a:r>
            <a:endParaRPr lang="ja-JP" altLang="en-US" sz="2800" u="sng" dirty="0">
              <a:solidFill>
                <a:schemeClr val="tx1"/>
              </a:solidFill>
            </a:endParaRPr>
          </a:p>
        </p:txBody>
      </p:sp>
    </p:spTree>
    <p:extLst>
      <p:ext uri="{BB962C8B-B14F-4D97-AF65-F5344CB8AC3E}">
        <p14:creationId xmlns:p14="http://schemas.microsoft.com/office/powerpoint/2010/main" val="16777531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0" i="0" dirty="0">
                <a:solidFill>
                  <a:srgbClr val="000000"/>
                </a:solidFill>
                <a:effectLst/>
                <a:latin typeface="+mn-lt"/>
                <a:ea typeface="+mn-ea"/>
              </a:rPr>
              <a:t>Warning Letter</a:t>
            </a:r>
            <a:endParaRPr lang="ja-JP" altLang="en-US" b="0" i="0" dirty="0">
              <a:solidFill>
                <a:srgbClr val="000000"/>
              </a:solidFill>
              <a:effectLst/>
              <a:latin typeface="+mn-lt"/>
              <a:ea typeface="+mn-ea"/>
            </a:endParaRPr>
          </a:p>
        </p:txBody>
      </p:sp>
      <p:sp>
        <p:nvSpPr>
          <p:cNvPr id="3" name="コンテンツ プレースホルダー 2"/>
          <p:cNvSpPr>
            <a:spLocks noGrp="1"/>
          </p:cNvSpPr>
          <p:nvPr>
            <p:ph idx="1"/>
          </p:nvPr>
        </p:nvSpPr>
        <p:spPr>
          <a:xfrm>
            <a:off x="587375" y="1052513"/>
            <a:ext cx="10878080" cy="1384995"/>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FDA</a:t>
            </a:r>
            <a:r>
              <a:rPr lang="ja-JP" altLang="en-US" sz="2800" b="0" i="0" dirty="0">
                <a:solidFill>
                  <a:schemeClr val="tx1"/>
                </a:solidFill>
                <a:effectLst/>
              </a:rPr>
              <a:t>は慣行として、企業や個人の法規制への違反を検出した場合に、違反の性質に応じて当該企業や個人が自主的かつ迅速な是正措置を講じる機会を与えるため、強制執行措置の実施前に</a:t>
            </a:r>
            <a:r>
              <a:rPr lang="ja-JP" altLang="en-US" sz="2800" b="0" i="0" dirty="0">
                <a:solidFill>
                  <a:srgbClr val="FF0000"/>
                </a:solidFill>
                <a:effectLst/>
              </a:rPr>
              <a:t>事前通告</a:t>
            </a:r>
            <a:r>
              <a:rPr lang="ja-JP" altLang="en-US" sz="2800" b="0" i="0" dirty="0">
                <a:solidFill>
                  <a:schemeClr val="tx1"/>
                </a:solidFill>
                <a:effectLst/>
              </a:rPr>
              <a:t>を行う。</a:t>
            </a:r>
            <a:endParaRPr lang="en-US" altLang="ja-JP" sz="2800" b="0" i="0" dirty="0">
              <a:solidFill>
                <a:schemeClr val="tx1"/>
              </a:solidFill>
              <a:effectLst/>
            </a:endParaRPr>
          </a:p>
        </p:txBody>
      </p:sp>
      <p:graphicFrame>
        <p:nvGraphicFramePr>
          <p:cNvPr id="4" name="オブジェクト 3">
            <a:extLst>
              <a:ext uri="{FF2B5EF4-FFF2-40B4-BE49-F238E27FC236}">
                <a16:creationId xmlns:a16="http://schemas.microsoft.com/office/drawing/2014/main" id="{BEC74038-7996-45C5-8827-A721AB366A55}"/>
              </a:ext>
            </a:extLst>
          </p:cNvPr>
          <p:cNvGraphicFramePr>
            <a:graphicFrameLocks noChangeAspect="1"/>
          </p:cNvGraphicFramePr>
          <p:nvPr>
            <p:extLst>
              <p:ext uri="{D42A27DB-BD31-4B8C-83A1-F6EECF244321}">
                <p14:modId xmlns:p14="http://schemas.microsoft.com/office/powerpoint/2010/main" val="2719116310"/>
              </p:ext>
            </p:extLst>
          </p:nvPr>
        </p:nvGraphicFramePr>
        <p:xfrm>
          <a:off x="3379909" y="2468151"/>
          <a:ext cx="5429983" cy="3755581"/>
        </p:xfrm>
        <a:graphic>
          <a:graphicData uri="http://schemas.openxmlformats.org/presentationml/2006/ole">
            <mc:AlternateContent xmlns:mc="http://schemas.openxmlformats.org/markup-compatibility/2006">
              <mc:Choice xmlns:v="urn:schemas-microsoft-com:vml" Requires="v">
                <p:oleObj spid="_x0000_s2059" name="ビットマップ イメージ" r:id="rId3" imgW="5467320" imgH="3781440" progId="Paint.Picture">
                  <p:embed/>
                </p:oleObj>
              </mc:Choice>
              <mc:Fallback>
                <p:oleObj name="ビットマップ イメージ" r:id="rId3" imgW="5467320" imgH="3781440" progId="Paint.Picture">
                  <p:embed/>
                  <p:pic>
                    <p:nvPicPr>
                      <p:cNvPr id="0" name=""/>
                      <p:cNvPicPr/>
                      <p:nvPr/>
                    </p:nvPicPr>
                    <p:blipFill>
                      <a:blip r:embed="rId4"/>
                      <a:stretch>
                        <a:fillRect/>
                      </a:stretch>
                    </p:blipFill>
                    <p:spPr>
                      <a:xfrm>
                        <a:off x="3379909" y="2468151"/>
                        <a:ext cx="5429983" cy="3755581"/>
                      </a:xfrm>
                      <a:prstGeom prst="rect">
                        <a:avLst/>
                      </a:prstGeom>
                    </p:spPr>
                  </p:pic>
                </p:oleObj>
              </mc:Fallback>
            </mc:AlternateContent>
          </a:graphicData>
        </a:graphic>
      </p:graphicFrame>
    </p:spTree>
    <p:extLst>
      <p:ext uri="{BB962C8B-B14F-4D97-AF65-F5344CB8AC3E}">
        <p14:creationId xmlns:p14="http://schemas.microsoft.com/office/powerpoint/2010/main" val="139451945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0" i="0" dirty="0">
                <a:solidFill>
                  <a:srgbClr val="000000"/>
                </a:solidFill>
                <a:effectLst/>
                <a:latin typeface="+mn-lt"/>
                <a:ea typeface="+mn-ea"/>
              </a:rPr>
              <a:t>Warning Letter</a:t>
            </a:r>
            <a:endParaRPr lang="ja-JP" altLang="en-US" b="0" i="0" dirty="0">
              <a:solidFill>
                <a:srgbClr val="000000"/>
              </a:solidFill>
              <a:effectLst/>
              <a:latin typeface="+mn-lt"/>
              <a:ea typeface="+mn-ea"/>
            </a:endParaRPr>
          </a:p>
        </p:txBody>
      </p:sp>
      <p:sp>
        <p:nvSpPr>
          <p:cNvPr id="3" name="コンテンツ プレースホルダー 2"/>
          <p:cNvSpPr>
            <a:spLocks noGrp="1"/>
          </p:cNvSpPr>
          <p:nvPr>
            <p:ph idx="1"/>
          </p:nvPr>
        </p:nvSpPr>
        <p:spPr>
          <a:xfrm>
            <a:off x="587375" y="1052513"/>
            <a:ext cx="10878080" cy="2936188"/>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Warning Letter</a:t>
            </a:r>
            <a:r>
              <a:rPr lang="ja-JP" altLang="en-US" sz="2800" b="0" i="0" dirty="0">
                <a:solidFill>
                  <a:schemeClr val="tx1"/>
                </a:solidFill>
                <a:effectLst/>
              </a:rPr>
              <a:t>はそのための手段である。</a:t>
            </a:r>
            <a:endParaRPr lang="en-US" altLang="ja-JP" sz="2800" b="0" i="0" dirty="0">
              <a:solidFill>
                <a:schemeClr val="tx1"/>
              </a:solidFill>
              <a:effectLst/>
            </a:endParaRPr>
          </a:p>
          <a:p>
            <a:pPr algn="l"/>
            <a:r>
              <a:rPr lang="en-US" altLang="ja-JP" sz="2800" b="0" i="0" dirty="0">
                <a:solidFill>
                  <a:schemeClr val="tx1"/>
                </a:solidFill>
                <a:effectLst/>
              </a:rPr>
              <a:t>Warning Letter</a:t>
            </a:r>
            <a:r>
              <a:rPr lang="ja-JP" altLang="en-US" sz="2800" b="0" i="0" dirty="0">
                <a:solidFill>
                  <a:schemeClr val="tx1"/>
                </a:solidFill>
                <a:effectLst/>
              </a:rPr>
              <a:t>は、企業や個人が</a:t>
            </a:r>
            <a:r>
              <a:rPr lang="ja-JP" altLang="en-US" sz="2800" b="0" i="0" dirty="0">
                <a:solidFill>
                  <a:srgbClr val="FF0000"/>
                </a:solidFill>
                <a:effectLst/>
              </a:rPr>
              <a:t>自主的なコンプライアンスを達成することを目的</a:t>
            </a:r>
            <a:r>
              <a:rPr lang="ja-JP" altLang="en-US" sz="2800" b="0" i="0" dirty="0">
                <a:solidFill>
                  <a:schemeClr val="tx1"/>
                </a:solidFill>
                <a:effectLst/>
              </a:rPr>
              <a:t>とし、かつ</a:t>
            </a:r>
            <a:r>
              <a:rPr lang="en-US" altLang="ja-JP" sz="2800" b="0" i="0" dirty="0">
                <a:solidFill>
                  <a:srgbClr val="FF0000"/>
                </a:solidFill>
                <a:effectLst/>
              </a:rPr>
              <a:t>FDA</a:t>
            </a:r>
            <a:r>
              <a:rPr lang="ja-JP" altLang="en-US" sz="2800" b="0" i="0" dirty="0">
                <a:solidFill>
                  <a:srgbClr val="FF0000"/>
                </a:solidFill>
                <a:effectLst/>
              </a:rPr>
              <a:t>による強制執行前の通知</a:t>
            </a:r>
            <a:r>
              <a:rPr lang="ja-JP" altLang="en-US" sz="2800" b="0" i="0" dirty="0">
                <a:solidFill>
                  <a:schemeClr val="tx1"/>
                </a:solidFill>
                <a:effectLst/>
              </a:rPr>
              <a:t>としての役割も担っている。</a:t>
            </a:r>
            <a:endParaRPr lang="en-US" altLang="ja-JP" sz="2800" b="0" i="0" dirty="0">
              <a:solidFill>
                <a:schemeClr val="tx1"/>
              </a:solidFill>
              <a:effectLst/>
            </a:endParaRPr>
          </a:p>
          <a:p>
            <a:pPr algn="l"/>
            <a:r>
              <a:rPr lang="en-US" altLang="ja-JP" sz="2800" b="0" i="0" dirty="0">
                <a:solidFill>
                  <a:schemeClr val="tx1"/>
                </a:solidFill>
                <a:effectLst/>
              </a:rPr>
              <a:t>Warning Letter</a:t>
            </a:r>
            <a:r>
              <a:rPr lang="ja-JP" altLang="en-US" sz="2800" b="0" i="0" dirty="0">
                <a:solidFill>
                  <a:schemeClr val="tx1"/>
                </a:solidFill>
                <a:effectLst/>
              </a:rPr>
              <a:t>は規制上の</a:t>
            </a:r>
            <a:r>
              <a:rPr lang="ja-JP" altLang="en-US" sz="2800" b="0" i="0" dirty="0">
                <a:solidFill>
                  <a:srgbClr val="FF0000"/>
                </a:solidFill>
                <a:effectLst/>
              </a:rPr>
              <a:t>重大な違反</a:t>
            </a:r>
            <a:r>
              <a:rPr lang="ja-JP" altLang="en-US" sz="2800" b="0" i="0" dirty="0">
                <a:solidFill>
                  <a:schemeClr val="tx1"/>
                </a:solidFill>
                <a:effectLst/>
              </a:rPr>
              <a:t>に対してのみ発行される。</a:t>
            </a:r>
            <a:endParaRPr lang="en-US" altLang="ja-JP" sz="2800" b="0" i="0" dirty="0">
              <a:solidFill>
                <a:schemeClr val="tx1"/>
              </a:solidFill>
              <a:effectLst/>
            </a:endParaRPr>
          </a:p>
          <a:p>
            <a:pPr lvl="1"/>
            <a:r>
              <a:rPr lang="ja-JP" altLang="en-US" sz="2800" b="0" i="0" dirty="0">
                <a:solidFill>
                  <a:schemeClr val="tx1"/>
                </a:solidFill>
                <a:effectLst/>
              </a:rPr>
              <a:t>重大な違反とは、迅速かつ適切に修正されない場合、強制執行措置につながる可能性のある違反のことを指す。</a:t>
            </a:r>
          </a:p>
        </p:txBody>
      </p:sp>
    </p:spTree>
    <p:extLst>
      <p:ext uri="{BB962C8B-B14F-4D97-AF65-F5344CB8AC3E}">
        <p14:creationId xmlns:p14="http://schemas.microsoft.com/office/powerpoint/2010/main" val="378025934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587009" y="1052513"/>
            <a:ext cx="10880725" cy="4224881"/>
          </a:xfrm>
          <a:prstGeom prst="rect">
            <a:avLst/>
          </a:prstGeom>
          <a:ln/>
        </p:spPr>
        <p:style>
          <a:lnRef idx="2">
            <a:schemeClr val="dk1"/>
          </a:lnRef>
          <a:fillRef idx="1">
            <a:schemeClr val="lt1"/>
          </a:fillRef>
          <a:effectRef idx="0">
            <a:schemeClr val="dk1"/>
          </a:effectRef>
          <a:fontRef idx="minor">
            <a:schemeClr val="dk1"/>
          </a:fontRef>
        </p:style>
        <p:txBody>
          <a:bodyPr/>
          <a:lstStyle/>
          <a:p>
            <a:pPr defTabSz="762000">
              <a:lnSpc>
                <a:spcPct val="90000"/>
              </a:lnSpc>
              <a:spcBef>
                <a:spcPts val="1200"/>
              </a:spcBef>
              <a:defRPr/>
            </a:pPr>
            <a:r>
              <a:rPr lang="en-US" altLang="ja-JP" sz="2400" dirty="0"/>
              <a:t>Predicate Rules</a:t>
            </a:r>
            <a:r>
              <a:rPr lang="ja-JP" altLang="en-US" sz="2400" dirty="0"/>
              <a:t>（既にある</a:t>
            </a:r>
            <a:r>
              <a:rPr lang="en-US" altLang="ja-JP" sz="2400" dirty="0" err="1"/>
              <a:t>GxP</a:t>
            </a:r>
            <a:r>
              <a:rPr lang="ja-JP" altLang="en-US" sz="2400" dirty="0"/>
              <a:t>諸規制）に対して、重大な不適合があれば、相応の</a:t>
            </a:r>
            <a:r>
              <a:rPr lang="ja-JP" altLang="en-US" sz="2400" i="1" dirty="0">
                <a:solidFill>
                  <a:srgbClr val="009900"/>
                </a:solidFill>
              </a:rPr>
              <a:t>法的執行手段</a:t>
            </a:r>
            <a:r>
              <a:rPr lang="ja-JP" altLang="en-US" sz="2400" dirty="0"/>
              <a:t>が適用されることもある。</a:t>
            </a:r>
          </a:p>
          <a:p>
            <a:pPr marL="285750" indent="-285750" defTabSz="762000">
              <a:spcBef>
                <a:spcPts val="600"/>
              </a:spcBef>
              <a:defRPr/>
            </a:pPr>
            <a:r>
              <a:rPr lang="ja-JP" altLang="en-US" sz="2400" dirty="0"/>
              <a:t>		</a:t>
            </a:r>
            <a:r>
              <a:rPr lang="en-US" altLang="ja-JP" sz="2400" dirty="0"/>
              <a:t>a. </a:t>
            </a:r>
            <a:r>
              <a:rPr lang="en-US" altLang="ja-JP" sz="2400" dirty="0">
                <a:solidFill>
                  <a:srgbClr val="FF66FF"/>
                </a:solidFill>
              </a:rPr>
              <a:t>FDA</a:t>
            </a:r>
            <a:r>
              <a:rPr lang="ja-JP" altLang="en-US" sz="2400" dirty="0">
                <a:solidFill>
                  <a:srgbClr val="FF66FF"/>
                </a:solidFill>
              </a:rPr>
              <a:t> </a:t>
            </a:r>
            <a:r>
              <a:rPr lang="en-US" altLang="ja-JP" sz="2400" dirty="0">
                <a:solidFill>
                  <a:srgbClr val="FF66FF"/>
                </a:solidFill>
              </a:rPr>
              <a:t>Form-483</a:t>
            </a:r>
            <a:r>
              <a:rPr lang="ja-JP" altLang="en-US" sz="2400" dirty="0"/>
              <a:t>（規制不適合を含む指摘事項）</a:t>
            </a:r>
          </a:p>
          <a:p>
            <a:pPr marL="285750" indent="-285750" defTabSz="762000">
              <a:spcBef>
                <a:spcPts val="600"/>
              </a:spcBef>
              <a:defRPr/>
            </a:pPr>
            <a:r>
              <a:rPr lang="en-US" altLang="ja-JP" sz="2400" dirty="0"/>
              <a:t>		b. </a:t>
            </a:r>
            <a:r>
              <a:rPr lang="en-US" altLang="ja-JP" sz="2400" dirty="0">
                <a:solidFill>
                  <a:srgbClr val="FF0066"/>
                </a:solidFill>
              </a:rPr>
              <a:t>Warning Letter</a:t>
            </a:r>
            <a:r>
              <a:rPr lang="ja-JP" altLang="en-US" sz="2400" dirty="0"/>
              <a:t>（警告文書）</a:t>
            </a:r>
          </a:p>
          <a:p>
            <a:pPr marL="285750" indent="-285750" defTabSz="762000">
              <a:spcBef>
                <a:spcPts val="600"/>
              </a:spcBef>
              <a:defRPr/>
            </a:pPr>
            <a:r>
              <a:rPr lang="ja-JP" altLang="en-US" sz="2400" dirty="0"/>
              <a:t>		</a:t>
            </a:r>
            <a:r>
              <a:rPr lang="en-US" altLang="ja-JP" sz="2400" dirty="0"/>
              <a:t>c.  </a:t>
            </a:r>
            <a:r>
              <a:rPr lang="ja-JP" altLang="en-US" sz="2400" dirty="0"/>
              <a:t>ライセンスの一次停止･取り消し</a:t>
            </a:r>
          </a:p>
          <a:p>
            <a:pPr marL="285750" indent="-285750" defTabSz="762000">
              <a:spcBef>
                <a:spcPts val="600"/>
              </a:spcBef>
              <a:defRPr/>
            </a:pPr>
            <a:r>
              <a:rPr lang="ja-JP" altLang="en-US" sz="2400" dirty="0"/>
              <a:t>		</a:t>
            </a:r>
            <a:r>
              <a:rPr lang="en-US" altLang="ja-JP" sz="2400" dirty="0"/>
              <a:t>d.  </a:t>
            </a:r>
            <a:r>
              <a:rPr lang="ja-JP" altLang="en-US" sz="2400" dirty="0"/>
              <a:t>差止め</a:t>
            </a:r>
          </a:p>
          <a:p>
            <a:pPr marL="285750" indent="-285750" defTabSz="762000">
              <a:spcBef>
                <a:spcPts val="600"/>
              </a:spcBef>
              <a:defRPr/>
            </a:pPr>
            <a:r>
              <a:rPr lang="ja-JP" altLang="en-US" sz="2400" dirty="0"/>
              <a:t>		</a:t>
            </a:r>
            <a:r>
              <a:rPr lang="en-US" altLang="ja-JP" sz="2400" dirty="0"/>
              <a:t>e.  </a:t>
            </a:r>
            <a:r>
              <a:rPr lang="ja-JP" altLang="en-US" sz="2400" dirty="0"/>
              <a:t>押収</a:t>
            </a:r>
          </a:p>
          <a:p>
            <a:pPr marL="285750" indent="-285750" defTabSz="762000">
              <a:spcBef>
                <a:spcPts val="600"/>
              </a:spcBef>
              <a:defRPr/>
            </a:pPr>
            <a:r>
              <a:rPr lang="en-US" altLang="ja-JP" sz="2400" dirty="0"/>
              <a:t>		f.   </a:t>
            </a:r>
            <a:r>
              <a:rPr lang="ja-JP" altLang="en-US" sz="2400" dirty="0"/>
              <a:t>輸入制限（</a:t>
            </a:r>
            <a:r>
              <a:rPr lang="en-US" altLang="ja-JP" sz="2400" dirty="0"/>
              <a:t>Import Alert</a:t>
            </a:r>
            <a:r>
              <a:rPr lang="ja-JP" altLang="en-US" sz="2400" dirty="0"/>
              <a:t>）</a:t>
            </a:r>
          </a:p>
          <a:p>
            <a:pPr marL="285750" indent="-285750" defTabSz="762000">
              <a:spcBef>
                <a:spcPts val="600"/>
              </a:spcBef>
              <a:defRPr/>
            </a:pPr>
            <a:r>
              <a:rPr lang="ja-JP" altLang="en-US" sz="2400" dirty="0"/>
              <a:t>		</a:t>
            </a:r>
            <a:r>
              <a:rPr lang="en-US" altLang="ja-JP" sz="2400" dirty="0"/>
              <a:t>g.  </a:t>
            </a:r>
            <a:r>
              <a:rPr lang="ja-JP" altLang="en-US" sz="2400" dirty="0"/>
              <a:t>告訴</a:t>
            </a:r>
            <a:r>
              <a:rPr lang="en-US" altLang="ja-JP" sz="2400" dirty="0"/>
              <a:t>/</a:t>
            </a:r>
            <a:r>
              <a:rPr lang="ja-JP" altLang="en-US" sz="2400" dirty="0"/>
              <a:t>民事刑罰</a:t>
            </a:r>
            <a:endParaRPr lang="ja-JP" altLang="en-US" sz="2000" dirty="0"/>
          </a:p>
        </p:txBody>
      </p:sp>
      <p:sp>
        <p:nvSpPr>
          <p:cNvPr id="138245" name="Rectangle 5"/>
          <p:cNvSpPr>
            <a:spLocks noChangeArrowheads="1"/>
          </p:cNvSpPr>
          <p:nvPr/>
        </p:nvSpPr>
        <p:spPr bwMode="auto">
          <a:xfrm>
            <a:off x="1703389" y="404813"/>
            <a:ext cx="6948487" cy="533400"/>
          </a:xfrm>
          <a:prstGeom prst="rect">
            <a:avLst/>
          </a:prstGeom>
          <a:noFill/>
          <a:ln>
            <a:noFill/>
          </a:ln>
        </p:spPr>
        <p:txBody>
          <a:bodyPr anchor="ctr"/>
          <a:lstStyle/>
          <a:p>
            <a:pPr defTabSz="762000">
              <a:defRPr/>
            </a:pPr>
            <a:endParaRPr lang="ja-JP" altLang="en-US" sz="3600" dirty="0">
              <a:effectLst>
                <a:outerShdw blurRad="38100" dist="38100" dir="2700000" algn="tl">
                  <a:srgbClr val="C0C0C0"/>
                </a:outerShdw>
              </a:effectLst>
              <a:latin typeface="+mn-lt"/>
            </a:endParaRPr>
          </a:p>
        </p:txBody>
      </p:sp>
      <p:sp>
        <p:nvSpPr>
          <p:cNvPr id="40965" name="タイトル 1"/>
          <p:cNvSpPr>
            <a:spLocks noGrp="1"/>
          </p:cNvSpPr>
          <p:nvPr>
            <p:ph type="title" idx="4294967295"/>
          </p:nvPr>
        </p:nvSpPr>
        <p:spPr/>
        <p:txBody>
          <a:bodyPr/>
          <a:lstStyle/>
          <a:p>
            <a:r>
              <a:rPr kumimoji="1" lang="ja-JP" altLang="en-US" sz="3200" dirty="0">
                <a:latin typeface="+mn-lt"/>
              </a:rPr>
              <a:t>遵守していない場合のペナルティ</a:t>
            </a:r>
          </a:p>
        </p:txBody>
      </p:sp>
      <p:graphicFrame>
        <p:nvGraphicFramePr>
          <p:cNvPr id="6" name="オブジェクト 5">
            <a:extLst>
              <a:ext uri="{FF2B5EF4-FFF2-40B4-BE49-F238E27FC236}">
                <a16:creationId xmlns:a16="http://schemas.microsoft.com/office/drawing/2014/main" id="{89816D59-11A8-4333-A748-88767550D98E}"/>
              </a:ext>
            </a:extLst>
          </p:cNvPr>
          <p:cNvGraphicFramePr>
            <a:graphicFrameLocks noChangeAspect="1"/>
          </p:cNvGraphicFramePr>
          <p:nvPr/>
        </p:nvGraphicFramePr>
        <p:xfrm>
          <a:off x="6096000" y="2945424"/>
          <a:ext cx="4832668" cy="3224090"/>
        </p:xfrm>
        <a:graphic>
          <a:graphicData uri="http://schemas.openxmlformats.org/presentationml/2006/ole">
            <mc:AlternateContent xmlns:mc="http://schemas.openxmlformats.org/markup-compatibility/2006">
              <mc:Choice xmlns:v="urn:schemas-microsoft-com:vml" Requires="v">
                <p:oleObj spid="_x0000_s3083" name="ビットマップ イメージ" r:id="rId3" imgW="6638760" imgH="4429080" progId="Paint.Picture">
                  <p:embed/>
                </p:oleObj>
              </mc:Choice>
              <mc:Fallback>
                <p:oleObj name="ビットマップ イメージ" r:id="rId3" imgW="6638760" imgH="4429080" progId="Paint.Picture">
                  <p:embed/>
                  <p:pic>
                    <p:nvPicPr>
                      <p:cNvPr id="6" name="オブジェクト 5">
                        <a:extLst>
                          <a:ext uri="{FF2B5EF4-FFF2-40B4-BE49-F238E27FC236}">
                            <a16:creationId xmlns:a16="http://schemas.microsoft.com/office/drawing/2014/main" id="{89816D59-11A8-4333-A748-88767550D98E}"/>
                          </a:ext>
                        </a:extLst>
                      </p:cNvPr>
                      <p:cNvPicPr/>
                      <p:nvPr/>
                    </p:nvPicPr>
                    <p:blipFill>
                      <a:blip r:embed="rId4"/>
                      <a:stretch>
                        <a:fillRect/>
                      </a:stretch>
                    </p:blipFill>
                    <p:spPr>
                      <a:xfrm>
                        <a:off x="6096000" y="2945424"/>
                        <a:ext cx="4832668" cy="3224090"/>
                      </a:xfrm>
                      <a:prstGeom prst="rect">
                        <a:avLst/>
                      </a:prstGeom>
                    </p:spPr>
                  </p:pic>
                </p:oleObj>
              </mc:Fallback>
            </mc:AlternateContent>
          </a:graphicData>
        </a:graphic>
      </p:graphicFrame>
    </p:spTree>
    <p:extLst>
      <p:ext uri="{BB962C8B-B14F-4D97-AF65-F5344CB8AC3E}">
        <p14:creationId xmlns:p14="http://schemas.microsoft.com/office/powerpoint/2010/main" val="409878079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idx="4294967295"/>
          </p:nvPr>
        </p:nvSpPr>
        <p:spPr/>
        <p:txBody>
          <a:bodyPr/>
          <a:lstStyle/>
          <a:p>
            <a:r>
              <a:rPr lang="ja-JP" altLang="en-US" sz="3200" dirty="0">
                <a:latin typeface="+mn-lt"/>
              </a:rPr>
              <a:t>査察から</a:t>
            </a:r>
            <a:r>
              <a:rPr lang="en-US" altLang="ja-JP" sz="3200" dirty="0">
                <a:latin typeface="+mn-lt"/>
              </a:rPr>
              <a:t>Warning Letter</a:t>
            </a:r>
            <a:r>
              <a:rPr lang="ja-JP" altLang="en-US" sz="3200" dirty="0" err="1">
                <a:latin typeface="+mn-lt"/>
              </a:rPr>
              <a:t>までの</a:t>
            </a:r>
            <a:r>
              <a:rPr lang="ja-JP" altLang="en-US" sz="3200" dirty="0">
                <a:latin typeface="+mn-lt"/>
              </a:rPr>
              <a:t>フロー</a:t>
            </a:r>
          </a:p>
        </p:txBody>
      </p:sp>
      <p:grpSp>
        <p:nvGrpSpPr>
          <p:cNvPr id="20492" name="グループ化 20491"/>
          <p:cNvGrpSpPr/>
          <p:nvPr/>
        </p:nvGrpSpPr>
        <p:grpSpPr>
          <a:xfrm>
            <a:off x="623889" y="1083941"/>
            <a:ext cx="10880724" cy="4908884"/>
            <a:chOff x="466725" y="1058774"/>
            <a:chExt cx="8256724" cy="4908884"/>
          </a:xfrm>
        </p:grpSpPr>
        <p:sp>
          <p:nvSpPr>
            <p:cNvPr id="20490" name="正方形/長方形 20489"/>
            <p:cNvSpPr/>
            <p:nvPr/>
          </p:nvSpPr>
          <p:spPr bwMode="auto">
            <a:xfrm>
              <a:off x="466725" y="1058774"/>
              <a:ext cx="8256724" cy="490888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ja-JP" altLang="en-US">
                <a:latin typeface="+mn-lt"/>
                <a:cs typeface="Arial" charset="0"/>
              </a:endParaRPr>
            </a:p>
          </p:txBody>
        </p:sp>
        <p:sp>
          <p:nvSpPr>
            <p:cNvPr id="2" name="正方形/長方形 1"/>
            <p:cNvSpPr/>
            <p:nvPr/>
          </p:nvSpPr>
          <p:spPr>
            <a:xfrm>
              <a:off x="1796825" y="1202975"/>
              <a:ext cx="919859"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ja-JP" sz="2000" dirty="0"/>
                <a:t>FDA</a:t>
              </a:r>
              <a:r>
                <a:rPr lang="ja-JP" altLang="en-US" sz="2000" dirty="0"/>
                <a:t>査察</a:t>
              </a:r>
            </a:p>
          </p:txBody>
        </p:sp>
        <p:sp>
          <p:nvSpPr>
            <p:cNvPr id="4" name="円/楕円 3"/>
            <p:cNvSpPr/>
            <p:nvPr/>
          </p:nvSpPr>
          <p:spPr bwMode="auto">
            <a:xfrm>
              <a:off x="4078705" y="2153648"/>
              <a:ext cx="1094874" cy="48126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600" dirty="0">
                  <a:solidFill>
                    <a:schemeClr val="tx1"/>
                  </a:solidFill>
                  <a:ea typeface="MS UI Gothic" pitchFamily="50" charset="-128"/>
                  <a:cs typeface="Arial" charset="0"/>
                </a:rPr>
                <a:t>完了</a:t>
              </a:r>
            </a:p>
          </p:txBody>
        </p:sp>
        <p:sp>
          <p:nvSpPr>
            <p:cNvPr id="8" name="円/楕円 7"/>
            <p:cNvSpPr/>
            <p:nvPr/>
          </p:nvSpPr>
          <p:spPr bwMode="auto">
            <a:xfrm>
              <a:off x="1713425" y="5217690"/>
              <a:ext cx="1094874" cy="48126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600" dirty="0">
                  <a:solidFill>
                    <a:schemeClr val="tx1"/>
                  </a:solidFill>
                  <a:ea typeface="MS UI Gothic" pitchFamily="50" charset="-128"/>
                  <a:cs typeface="Arial" charset="0"/>
                </a:rPr>
                <a:t>完了</a:t>
              </a:r>
            </a:p>
          </p:txBody>
        </p:sp>
        <p:cxnSp>
          <p:nvCxnSpPr>
            <p:cNvPr id="9" name="直線矢印コネクタ 8"/>
            <p:cNvCxnSpPr>
              <a:stCxn id="53" idx="2"/>
              <a:endCxn id="8" idx="0"/>
            </p:cNvCxnSpPr>
            <p:nvPr/>
          </p:nvCxnSpPr>
          <p:spPr bwMode="auto">
            <a:xfrm>
              <a:off x="2258132" y="4436630"/>
              <a:ext cx="2730" cy="78106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0" name="正方形/長方形 9"/>
            <p:cNvSpPr/>
            <p:nvPr/>
          </p:nvSpPr>
          <p:spPr>
            <a:xfrm>
              <a:off x="2562077" y="4778400"/>
              <a:ext cx="309215" cy="276999"/>
            </a:xfrm>
            <a:prstGeom prst="rect">
              <a:avLst/>
            </a:prstGeom>
          </p:spPr>
          <p:txBody>
            <a:bodyPr wrap="none">
              <a:spAutoFit/>
            </a:bodyPr>
            <a:lstStyle/>
            <a:p>
              <a:r>
                <a:rPr lang="en-US" altLang="ja-JP" dirty="0">
                  <a:latin typeface="+mn-lt"/>
                </a:rPr>
                <a:t>OK</a:t>
              </a:r>
              <a:endParaRPr lang="ja-JP" altLang="en-US" dirty="0">
                <a:latin typeface="+mn-lt"/>
              </a:endParaRPr>
            </a:p>
          </p:txBody>
        </p:sp>
        <p:cxnSp>
          <p:nvCxnSpPr>
            <p:cNvPr id="12" name="直線矢印コネクタ 11"/>
            <p:cNvCxnSpPr>
              <a:stCxn id="57" idx="2"/>
              <a:endCxn id="53" idx="0"/>
            </p:cNvCxnSpPr>
            <p:nvPr/>
          </p:nvCxnSpPr>
          <p:spPr bwMode="auto">
            <a:xfrm>
              <a:off x="2253345" y="2769377"/>
              <a:ext cx="4787" cy="917285"/>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4" name="角丸四角形 13"/>
            <p:cNvSpPr/>
            <p:nvPr/>
          </p:nvSpPr>
          <p:spPr bwMode="auto">
            <a:xfrm>
              <a:off x="3862137" y="3816000"/>
              <a:ext cx="1564105" cy="499311"/>
            </a:xfrm>
            <a:prstGeom prst="roundRect">
              <a:avLst/>
            </a:prstGeom>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algn="ctr"/>
              <a:r>
                <a:rPr lang="en-US" altLang="ja-JP" sz="1600" dirty="0">
                  <a:solidFill>
                    <a:srgbClr val="FF0000"/>
                  </a:solidFill>
                  <a:ea typeface="MS UI Gothic" pitchFamily="50" charset="-128"/>
                  <a:cs typeface="Arial" charset="0"/>
                </a:rPr>
                <a:t>Warning Letter</a:t>
              </a:r>
              <a:endParaRPr lang="ja-JP" altLang="en-US" sz="1600" dirty="0">
                <a:solidFill>
                  <a:srgbClr val="FF0000"/>
                </a:solidFill>
                <a:ea typeface="MS UI Gothic" pitchFamily="50" charset="-128"/>
                <a:cs typeface="Arial" charset="0"/>
              </a:endParaRPr>
            </a:p>
          </p:txBody>
        </p:sp>
        <p:cxnSp>
          <p:nvCxnSpPr>
            <p:cNvPr id="16" name="直線矢印コネクタ 15"/>
            <p:cNvCxnSpPr>
              <a:stCxn id="53" idx="3"/>
              <a:endCxn id="14" idx="1"/>
            </p:cNvCxnSpPr>
            <p:nvPr/>
          </p:nvCxnSpPr>
          <p:spPr bwMode="auto">
            <a:xfrm>
              <a:off x="3136368" y="4061646"/>
              <a:ext cx="725769" cy="401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9" name="正方形/長方形 18"/>
            <p:cNvSpPr/>
            <p:nvPr/>
          </p:nvSpPr>
          <p:spPr>
            <a:xfrm>
              <a:off x="3176598" y="3836784"/>
              <a:ext cx="490462" cy="276999"/>
            </a:xfrm>
            <a:prstGeom prst="rect">
              <a:avLst/>
            </a:prstGeom>
          </p:spPr>
          <p:txBody>
            <a:bodyPr wrap="none">
              <a:spAutoFit/>
            </a:bodyPr>
            <a:lstStyle/>
            <a:p>
              <a:r>
                <a:rPr lang="ja-JP" altLang="en-US" dirty="0">
                  <a:latin typeface="+mn-lt"/>
                </a:rPr>
                <a:t>不十分</a:t>
              </a:r>
            </a:p>
          </p:txBody>
        </p:sp>
        <p:cxnSp>
          <p:nvCxnSpPr>
            <p:cNvPr id="20" name="直線矢印コネクタ 19"/>
            <p:cNvCxnSpPr>
              <a:stCxn id="57" idx="3"/>
              <a:endCxn id="4" idx="2"/>
            </p:cNvCxnSpPr>
            <p:nvPr/>
          </p:nvCxnSpPr>
          <p:spPr bwMode="auto">
            <a:xfrm flipV="1">
              <a:off x="3131581" y="2394280"/>
              <a:ext cx="947124" cy="113"/>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21" name="正方形/長方形 20"/>
            <p:cNvSpPr/>
            <p:nvPr/>
          </p:nvSpPr>
          <p:spPr>
            <a:xfrm>
              <a:off x="3362546" y="1999086"/>
              <a:ext cx="334759" cy="276999"/>
            </a:xfrm>
            <a:prstGeom prst="rect">
              <a:avLst/>
            </a:prstGeom>
          </p:spPr>
          <p:txBody>
            <a:bodyPr wrap="none">
              <a:spAutoFit/>
            </a:bodyPr>
            <a:lstStyle/>
            <a:p>
              <a:r>
                <a:rPr lang="ja-JP" altLang="en-US" dirty="0">
                  <a:latin typeface="+mn-lt"/>
                </a:rPr>
                <a:t>ない</a:t>
              </a:r>
            </a:p>
          </p:txBody>
        </p:sp>
        <p:sp>
          <p:nvSpPr>
            <p:cNvPr id="24" name="正方形/長方形 23"/>
            <p:cNvSpPr/>
            <p:nvPr/>
          </p:nvSpPr>
          <p:spPr>
            <a:xfrm>
              <a:off x="3420991" y="2428485"/>
              <a:ext cx="334759" cy="276999"/>
            </a:xfrm>
            <a:prstGeom prst="rect">
              <a:avLst/>
            </a:prstGeom>
          </p:spPr>
          <p:txBody>
            <a:bodyPr wrap="none">
              <a:spAutoFit/>
            </a:bodyPr>
            <a:lstStyle/>
            <a:p>
              <a:r>
                <a:rPr lang="en-US" altLang="ja-JP" dirty="0">
                  <a:latin typeface="+mn-lt"/>
                </a:rPr>
                <a:t>NAI</a:t>
              </a:r>
              <a:endParaRPr lang="ja-JP" altLang="en-US" dirty="0">
                <a:latin typeface="+mn-lt"/>
              </a:endParaRPr>
            </a:p>
          </p:txBody>
        </p:sp>
        <p:cxnSp>
          <p:nvCxnSpPr>
            <p:cNvPr id="25" name="直線矢印コネクタ 24"/>
            <p:cNvCxnSpPr>
              <a:stCxn id="57" idx="2"/>
              <a:endCxn id="35" idx="7"/>
            </p:cNvCxnSpPr>
            <p:nvPr/>
          </p:nvCxnSpPr>
          <p:spPr bwMode="auto">
            <a:xfrm flipH="1">
              <a:off x="1259155" y="2769377"/>
              <a:ext cx="994190" cy="629622"/>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26" name="正方形/長方形 25"/>
            <p:cNvSpPr/>
            <p:nvPr/>
          </p:nvSpPr>
          <p:spPr>
            <a:xfrm>
              <a:off x="733219" y="2853355"/>
              <a:ext cx="342058" cy="461665"/>
            </a:xfrm>
            <a:prstGeom prst="rect">
              <a:avLst/>
            </a:prstGeom>
          </p:spPr>
          <p:txBody>
            <a:bodyPr wrap="none">
              <a:spAutoFit/>
            </a:bodyPr>
            <a:lstStyle/>
            <a:p>
              <a:r>
                <a:rPr lang="ja-JP" altLang="en-US" dirty="0">
                  <a:latin typeface="+mn-lt"/>
                </a:rPr>
                <a:t>あり</a:t>
              </a:r>
              <a:br>
                <a:rPr lang="en-US" altLang="ja-JP" dirty="0">
                  <a:latin typeface="+mn-lt"/>
                </a:rPr>
              </a:br>
              <a:r>
                <a:rPr lang="en-US" altLang="ja-JP" dirty="0">
                  <a:latin typeface="+mn-lt"/>
                </a:rPr>
                <a:t>OAI</a:t>
              </a:r>
              <a:endParaRPr lang="ja-JP" altLang="en-US" dirty="0">
                <a:latin typeface="+mn-lt"/>
              </a:endParaRPr>
            </a:p>
          </p:txBody>
        </p:sp>
        <p:sp>
          <p:nvSpPr>
            <p:cNvPr id="33" name="フローチャート : 判断 32"/>
            <p:cNvSpPr/>
            <p:nvPr/>
          </p:nvSpPr>
          <p:spPr bwMode="auto">
            <a:xfrm>
              <a:off x="5715137" y="3690671"/>
              <a:ext cx="1756473" cy="749968"/>
            </a:xfrm>
            <a:prstGeom prst="flowChartDecis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400" dirty="0">
                  <a:solidFill>
                    <a:schemeClr val="tx1"/>
                  </a:solidFill>
                  <a:ea typeface="MS UI Gothic" pitchFamily="50" charset="-128"/>
                  <a:cs typeface="Arial" charset="0"/>
                </a:rPr>
                <a:t>回答は？</a:t>
              </a:r>
            </a:p>
          </p:txBody>
        </p:sp>
        <p:sp>
          <p:nvSpPr>
            <p:cNvPr id="35" name="円/楕円 34"/>
            <p:cNvSpPr/>
            <p:nvPr/>
          </p:nvSpPr>
          <p:spPr bwMode="auto">
            <a:xfrm>
              <a:off x="533554" y="3281697"/>
              <a:ext cx="850094" cy="800987"/>
            </a:xfrm>
            <a:prstGeom prst="ellipse">
              <a:avLst/>
            </a:prstGeom>
            <a:solidFill>
              <a:srgbClr val="FF99FF"/>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en-US" altLang="ja-JP" sz="1600" dirty="0">
                  <a:solidFill>
                    <a:srgbClr val="FF0000"/>
                  </a:solidFill>
                  <a:ea typeface="MS UI Gothic" pitchFamily="50" charset="-128"/>
                  <a:cs typeface="Arial" charset="0"/>
                </a:rPr>
                <a:t>W/L</a:t>
              </a:r>
              <a:r>
                <a:rPr lang="ja-JP" altLang="en-US" sz="1600" dirty="0">
                  <a:solidFill>
                    <a:srgbClr val="FF0000"/>
                  </a:solidFill>
                  <a:ea typeface="MS UI Gothic" pitchFamily="50" charset="-128"/>
                  <a:cs typeface="Arial" charset="0"/>
                </a:rPr>
                <a:t>等</a:t>
              </a:r>
            </a:p>
          </p:txBody>
        </p:sp>
        <p:sp>
          <p:nvSpPr>
            <p:cNvPr id="37" name="正方形/長方形 36"/>
            <p:cNvSpPr/>
            <p:nvPr/>
          </p:nvSpPr>
          <p:spPr>
            <a:xfrm>
              <a:off x="2416195" y="3009205"/>
              <a:ext cx="320017" cy="461665"/>
            </a:xfrm>
            <a:prstGeom prst="rect">
              <a:avLst/>
            </a:prstGeom>
          </p:spPr>
          <p:txBody>
            <a:bodyPr wrap="none">
              <a:spAutoFit/>
            </a:bodyPr>
            <a:lstStyle/>
            <a:p>
              <a:r>
                <a:rPr lang="ja-JP" altLang="en-US" dirty="0">
                  <a:latin typeface="+mn-lt"/>
                </a:rPr>
                <a:t>あり</a:t>
              </a:r>
              <a:br>
                <a:rPr lang="en-US" altLang="ja-JP" dirty="0">
                  <a:latin typeface="+mn-lt"/>
                </a:rPr>
              </a:br>
              <a:r>
                <a:rPr lang="en-US" altLang="ja-JP" dirty="0">
                  <a:latin typeface="+mn-lt"/>
                </a:rPr>
                <a:t>VAI</a:t>
              </a:r>
              <a:endParaRPr lang="ja-JP" altLang="en-US" dirty="0">
                <a:latin typeface="+mn-lt"/>
              </a:endParaRPr>
            </a:p>
          </p:txBody>
        </p:sp>
        <p:cxnSp>
          <p:nvCxnSpPr>
            <p:cNvPr id="38" name="直線矢印コネクタ 37"/>
            <p:cNvCxnSpPr>
              <a:stCxn id="14" idx="3"/>
              <a:endCxn id="33" idx="1"/>
            </p:cNvCxnSpPr>
            <p:nvPr/>
          </p:nvCxnSpPr>
          <p:spPr bwMode="auto">
            <a:xfrm flipV="1">
              <a:off x="5426242" y="4065655"/>
              <a:ext cx="288895" cy="1"/>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53" name="フローチャート : 判断 52"/>
            <p:cNvSpPr/>
            <p:nvPr/>
          </p:nvSpPr>
          <p:spPr bwMode="auto">
            <a:xfrm>
              <a:off x="1379895" y="3686662"/>
              <a:ext cx="1756473" cy="749968"/>
            </a:xfrm>
            <a:prstGeom prst="flowChartDecis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400" dirty="0">
                  <a:solidFill>
                    <a:schemeClr val="tx1"/>
                  </a:solidFill>
                  <a:ea typeface="MS UI Gothic" pitchFamily="50" charset="-128"/>
                  <a:cs typeface="Arial" charset="0"/>
                </a:rPr>
                <a:t>回答は？</a:t>
              </a:r>
            </a:p>
          </p:txBody>
        </p:sp>
        <p:sp>
          <p:nvSpPr>
            <p:cNvPr id="57" name="フローチャート : 判断 56"/>
            <p:cNvSpPr/>
            <p:nvPr/>
          </p:nvSpPr>
          <p:spPr bwMode="auto">
            <a:xfrm>
              <a:off x="1375108" y="2019409"/>
              <a:ext cx="1756473" cy="749968"/>
            </a:xfrm>
            <a:prstGeom prst="flowChartDecis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a:r>
                <a:rPr lang="en-US" altLang="ja-JP" sz="1400" dirty="0">
                  <a:solidFill>
                    <a:schemeClr val="tx1"/>
                  </a:solidFill>
                  <a:ea typeface="MS UI Gothic" pitchFamily="50" charset="-128"/>
                  <a:cs typeface="Arial" charset="0"/>
                </a:rPr>
                <a:t>FDA Form 483</a:t>
              </a:r>
              <a:r>
                <a:rPr lang="ja-JP" altLang="en-US" sz="1400" dirty="0">
                  <a:solidFill>
                    <a:schemeClr val="tx1"/>
                  </a:solidFill>
                  <a:ea typeface="MS UI Gothic" pitchFamily="50" charset="-128"/>
                  <a:cs typeface="Arial" charset="0"/>
                </a:rPr>
                <a:t>は？</a:t>
              </a:r>
            </a:p>
          </p:txBody>
        </p:sp>
        <p:sp>
          <p:nvSpPr>
            <p:cNvPr id="61" name="円/楕円 60"/>
            <p:cNvSpPr/>
            <p:nvPr/>
          </p:nvSpPr>
          <p:spPr bwMode="auto">
            <a:xfrm>
              <a:off x="7533189" y="3205399"/>
              <a:ext cx="1094874" cy="48126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600" dirty="0">
                  <a:solidFill>
                    <a:schemeClr val="tx1"/>
                  </a:solidFill>
                  <a:ea typeface="MS UI Gothic" pitchFamily="50" charset="-128"/>
                  <a:cs typeface="Arial" charset="0"/>
                </a:rPr>
                <a:t>完了</a:t>
              </a:r>
            </a:p>
          </p:txBody>
        </p:sp>
        <p:cxnSp>
          <p:nvCxnSpPr>
            <p:cNvPr id="62" name="直線矢印コネクタ 61"/>
            <p:cNvCxnSpPr>
              <a:stCxn id="33" idx="3"/>
              <a:endCxn id="61" idx="3"/>
            </p:cNvCxnSpPr>
            <p:nvPr/>
          </p:nvCxnSpPr>
          <p:spPr bwMode="auto">
            <a:xfrm flipV="1">
              <a:off x="7471610" y="3616183"/>
              <a:ext cx="221920" cy="449472"/>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20480" name="正方形/長方形 20479"/>
            <p:cNvSpPr/>
            <p:nvPr/>
          </p:nvSpPr>
          <p:spPr>
            <a:xfrm>
              <a:off x="7174018" y="3477683"/>
              <a:ext cx="309215" cy="276999"/>
            </a:xfrm>
            <a:prstGeom prst="rect">
              <a:avLst/>
            </a:prstGeom>
          </p:spPr>
          <p:txBody>
            <a:bodyPr wrap="none">
              <a:spAutoFit/>
            </a:bodyPr>
            <a:lstStyle/>
            <a:p>
              <a:r>
                <a:rPr lang="en-US" altLang="ja-JP" dirty="0">
                  <a:latin typeface="+mn-lt"/>
                </a:rPr>
                <a:t>OK</a:t>
              </a:r>
              <a:endParaRPr lang="ja-JP" altLang="en-US" dirty="0">
                <a:latin typeface="+mn-lt"/>
              </a:endParaRPr>
            </a:p>
          </p:txBody>
        </p:sp>
        <p:sp>
          <p:nvSpPr>
            <p:cNvPr id="66" name="円/楕円 65"/>
            <p:cNvSpPr/>
            <p:nvPr/>
          </p:nvSpPr>
          <p:spPr bwMode="auto">
            <a:xfrm>
              <a:off x="7517153" y="4488767"/>
              <a:ext cx="1094874" cy="48126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600" dirty="0">
                  <a:solidFill>
                    <a:schemeClr val="tx1"/>
                  </a:solidFill>
                  <a:ea typeface="MS UI Gothic" pitchFamily="50" charset="-128"/>
                  <a:cs typeface="Arial" charset="0"/>
                </a:rPr>
                <a:t>再査察</a:t>
              </a:r>
            </a:p>
          </p:txBody>
        </p:sp>
        <p:cxnSp>
          <p:nvCxnSpPr>
            <p:cNvPr id="67" name="直線矢印コネクタ 66"/>
            <p:cNvCxnSpPr>
              <a:stCxn id="33" idx="3"/>
              <a:endCxn id="66" idx="0"/>
            </p:cNvCxnSpPr>
            <p:nvPr/>
          </p:nvCxnSpPr>
          <p:spPr bwMode="auto">
            <a:xfrm>
              <a:off x="7471610" y="4065655"/>
              <a:ext cx="592980" cy="423112"/>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70" name="正方形/長方形 69"/>
            <p:cNvSpPr/>
            <p:nvPr/>
          </p:nvSpPr>
          <p:spPr>
            <a:xfrm>
              <a:off x="7726060" y="3882950"/>
              <a:ext cx="756858" cy="461665"/>
            </a:xfrm>
            <a:prstGeom prst="rect">
              <a:avLst/>
            </a:prstGeom>
          </p:spPr>
          <p:txBody>
            <a:bodyPr wrap="none">
              <a:spAutoFit/>
            </a:bodyPr>
            <a:lstStyle/>
            <a:p>
              <a:r>
                <a:rPr lang="en-US" altLang="ja-JP" dirty="0">
                  <a:latin typeface="+mn-lt"/>
                </a:rPr>
                <a:t>OK</a:t>
              </a:r>
              <a:br>
                <a:rPr lang="en-US" altLang="ja-JP" dirty="0">
                  <a:latin typeface="+mn-lt"/>
                </a:rPr>
              </a:br>
              <a:r>
                <a:rPr lang="ja-JP" altLang="en-US" dirty="0">
                  <a:latin typeface="+mn-lt"/>
                </a:rPr>
                <a:t>ただし要確認</a:t>
              </a:r>
            </a:p>
          </p:txBody>
        </p:sp>
        <p:sp>
          <p:nvSpPr>
            <p:cNvPr id="71" name="円/楕円 70"/>
            <p:cNvSpPr/>
            <p:nvPr/>
          </p:nvSpPr>
          <p:spPr bwMode="auto">
            <a:xfrm>
              <a:off x="5979698" y="5122430"/>
              <a:ext cx="1233304" cy="736944"/>
            </a:xfrm>
            <a:prstGeom prst="ellipse">
              <a:avLst/>
            </a:prstGeom>
            <a:solidFill>
              <a:srgbClr val="FF99FF"/>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a:r>
                <a:rPr lang="ja-JP" altLang="en-US" sz="1600" dirty="0">
                  <a:solidFill>
                    <a:srgbClr val="FF0000"/>
                  </a:solidFill>
                  <a:ea typeface="MS UI Gothic" pitchFamily="50" charset="-128"/>
                  <a:cs typeface="Arial" charset="0"/>
                </a:rPr>
                <a:t>米国輸入禁止等</a:t>
              </a:r>
            </a:p>
          </p:txBody>
        </p:sp>
        <p:cxnSp>
          <p:nvCxnSpPr>
            <p:cNvPr id="72" name="直線矢印コネクタ 71"/>
            <p:cNvCxnSpPr>
              <a:stCxn id="33" idx="2"/>
              <a:endCxn id="71" idx="0"/>
            </p:cNvCxnSpPr>
            <p:nvPr/>
          </p:nvCxnSpPr>
          <p:spPr bwMode="auto">
            <a:xfrm>
              <a:off x="6593374" y="4440639"/>
              <a:ext cx="2976" cy="681791"/>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77" name="正方形/長方形 76"/>
            <p:cNvSpPr/>
            <p:nvPr/>
          </p:nvSpPr>
          <p:spPr>
            <a:xfrm>
              <a:off x="5811275" y="4612372"/>
              <a:ext cx="490462" cy="276999"/>
            </a:xfrm>
            <a:prstGeom prst="rect">
              <a:avLst/>
            </a:prstGeom>
          </p:spPr>
          <p:txBody>
            <a:bodyPr wrap="none">
              <a:spAutoFit/>
            </a:bodyPr>
            <a:lstStyle/>
            <a:p>
              <a:r>
                <a:rPr lang="ja-JP" altLang="en-US" dirty="0">
                  <a:latin typeface="+mn-lt"/>
                </a:rPr>
                <a:t>不十分</a:t>
              </a:r>
            </a:p>
          </p:txBody>
        </p:sp>
        <p:cxnSp>
          <p:nvCxnSpPr>
            <p:cNvPr id="78" name="直線矢印コネクタ 77"/>
            <p:cNvCxnSpPr>
              <a:stCxn id="2" idx="2"/>
              <a:endCxn id="57" idx="0"/>
            </p:cNvCxnSpPr>
            <p:nvPr/>
          </p:nvCxnSpPr>
          <p:spPr bwMode="auto">
            <a:xfrm flipH="1">
              <a:off x="2253345" y="1603085"/>
              <a:ext cx="3409" cy="416324"/>
            </a:xfrm>
            <a:prstGeom prst="straightConnector1">
              <a:avLst/>
            </a:prstGeom>
            <a:solidFill>
              <a:schemeClr val="bg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71241124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0" i="0" dirty="0">
                <a:solidFill>
                  <a:srgbClr val="000000"/>
                </a:solidFill>
                <a:effectLst/>
                <a:latin typeface="+mn-lt"/>
                <a:ea typeface="+mn-ea"/>
              </a:rPr>
              <a:t>Untitled Letter</a:t>
            </a:r>
            <a:endParaRPr lang="ja-JP" altLang="en-US" b="0" i="0" dirty="0">
              <a:solidFill>
                <a:srgbClr val="000000"/>
              </a:solidFill>
              <a:effectLst/>
              <a:latin typeface="+mn-lt"/>
              <a:ea typeface="+mn-ea"/>
            </a:endParaRPr>
          </a:p>
        </p:txBody>
      </p:sp>
      <p:sp>
        <p:nvSpPr>
          <p:cNvPr id="3" name="コンテンツ プレースホルダー 2"/>
          <p:cNvSpPr>
            <a:spLocks noGrp="1"/>
          </p:cNvSpPr>
          <p:nvPr>
            <p:ph idx="1"/>
          </p:nvPr>
        </p:nvSpPr>
        <p:spPr>
          <a:xfrm>
            <a:off x="587375" y="1052513"/>
            <a:ext cx="10878080" cy="3280898"/>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Untitled Letter</a:t>
            </a:r>
            <a:r>
              <a:rPr lang="ja-JP" altLang="en-US" sz="2800" b="0" i="0" dirty="0">
                <a:solidFill>
                  <a:schemeClr val="tx1"/>
                </a:solidFill>
                <a:effectLst/>
              </a:rPr>
              <a:t>は、検出された違反が</a:t>
            </a:r>
            <a:r>
              <a:rPr lang="en-US" altLang="ja-JP" sz="2800" b="0" i="0" dirty="0">
                <a:solidFill>
                  <a:schemeClr val="tx1"/>
                </a:solidFill>
                <a:effectLst/>
              </a:rPr>
              <a:t>Warning Letter</a:t>
            </a:r>
            <a:r>
              <a:rPr lang="ja-JP" altLang="en-US" sz="2800" b="0" i="0" dirty="0">
                <a:solidFill>
                  <a:schemeClr val="tx1"/>
                </a:solidFill>
                <a:effectLst/>
              </a:rPr>
              <a:t>の発行の基準（規制上の重大な違反）を満たさない場合に発行される。</a:t>
            </a:r>
            <a:endParaRPr lang="en-US" altLang="ja-JP" sz="2800" b="0" i="0" dirty="0">
              <a:solidFill>
                <a:schemeClr val="tx1"/>
              </a:solidFill>
              <a:effectLst/>
            </a:endParaRPr>
          </a:p>
          <a:p>
            <a:pPr algn="l"/>
            <a:r>
              <a:rPr lang="en-US" altLang="ja-JP" sz="2800" b="0" i="0" dirty="0">
                <a:solidFill>
                  <a:schemeClr val="tx1"/>
                </a:solidFill>
                <a:effectLst/>
              </a:rPr>
              <a:t>Untitled Letter</a:t>
            </a:r>
            <a:r>
              <a:rPr lang="ja-JP" altLang="en-US" sz="2800" b="0" i="0" dirty="0">
                <a:solidFill>
                  <a:schemeClr val="tx1"/>
                </a:solidFill>
                <a:effectLst/>
              </a:rPr>
              <a:t>は、</a:t>
            </a:r>
            <a:r>
              <a:rPr lang="en-US" altLang="ja-JP" sz="2800" b="0" i="0" dirty="0">
                <a:solidFill>
                  <a:schemeClr val="tx1"/>
                </a:solidFill>
                <a:effectLst/>
              </a:rPr>
              <a:t>FDA</a:t>
            </a:r>
            <a:r>
              <a:rPr lang="ja-JP" altLang="en-US" sz="2800" b="0" i="0" dirty="0">
                <a:solidFill>
                  <a:schemeClr val="tx1"/>
                </a:solidFill>
                <a:effectLst/>
              </a:rPr>
              <a:t>が法規制要件違反を認識していることを企業に最初に通知する役割を果たしている。</a:t>
            </a:r>
            <a:endParaRPr lang="en-US" altLang="ja-JP" sz="2800" b="0" i="0" dirty="0">
              <a:solidFill>
                <a:schemeClr val="tx1"/>
              </a:solidFill>
              <a:effectLst/>
            </a:endParaRPr>
          </a:p>
          <a:p>
            <a:pPr algn="l"/>
            <a:r>
              <a:rPr lang="en-US" altLang="ja-JP" sz="2800" b="0" i="0" dirty="0">
                <a:solidFill>
                  <a:schemeClr val="tx1"/>
                </a:solidFill>
                <a:effectLst/>
              </a:rPr>
              <a:t>Warning Letter</a:t>
            </a:r>
            <a:r>
              <a:rPr lang="ja-JP" altLang="en-US" sz="2800" b="0" i="0" dirty="0">
                <a:solidFill>
                  <a:schemeClr val="tx1"/>
                </a:solidFill>
                <a:effectLst/>
              </a:rPr>
              <a:t>とは異なり、</a:t>
            </a:r>
            <a:r>
              <a:rPr lang="en-US" altLang="ja-JP" sz="2800" b="0" i="0" dirty="0">
                <a:solidFill>
                  <a:schemeClr val="tx1"/>
                </a:solidFill>
                <a:effectLst/>
              </a:rPr>
              <a:t>Untitled Letter</a:t>
            </a:r>
            <a:r>
              <a:rPr lang="ja-JP" altLang="en-US" sz="2800" b="0" i="0" dirty="0">
                <a:solidFill>
                  <a:schemeClr val="tx1"/>
                </a:solidFill>
                <a:effectLst/>
              </a:rPr>
              <a:t>には違反を迅速に是正しなかった場合に強制執行措置が取られる可能性があることを</a:t>
            </a:r>
            <a:r>
              <a:rPr lang="ja-JP" altLang="en-US" sz="2800" b="0" i="0" dirty="0">
                <a:solidFill>
                  <a:srgbClr val="FF0000"/>
                </a:solidFill>
                <a:effectLst/>
              </a:rPr>
              <a:t>警告するステートメントは含まれない</a:t>
            </a:r>
            <a:r>
              <a:rPr lang="ja-JP" altLang="en-US" sz="2800" b="0" i="0" dirty="0">
                <a:solidFill>
                  <a:schemeClr val="tx1"/>
                </a:solidFill>
                <a:effectLst/>
              </a:rPr>
              <a:t>。</a:t>
            </a:r>
          </a:p>
        </p:txBody>
      </p:sp>
    </p:spTree>
    <p:extLst>
      <p:ext uri="{BB962C8B-B14F-4D97-AF65-F5344CB8AC3E}">
        <p14:creationId xmlns:p14="http://schemas.microsoft.com/office/powerpoint/2010/main" val="25016244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0" i="0" dirty="0">
                <a:solidFill>
                  <a:srgbClr val="000000"/>
                </a:solidFill>
                <a:effectLst/>
                <a:latin typeface="+mn-lt"/>
                <a:ea typeface="+mn-ea"/>
              </a:rPr>
              <a:t>Close-out Letter</a:t>
            </a:r>
          </a:p>
        </p:txBody>
      </p:sp>
      <p:sp>
        <p:nvSpPr>
          <p:cNvPr id="3" name="コンテンツ プレースホルダー 2"/>
          <p:cNvSpPr>
            <a:spLocks noGrp="1"/>
          </p:cNvSpPr>
          <p:nvPr>
            <p:ph idx="1"/>
          </p:nvPr>
        </p:nvSpPr>
        <p:spPr>
          <a:xfrm>
            <a:off x="587375" y="1052513"/>
            <a:ext cx="10878080" cy="1902059"/>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Warning Letter</a:t>
            </a:r>
            <a:r>
              <a:rPr lang="ja-JP" altLang="en-US" sz="2800" b="0" i="0" dirty="0">
                <a:solidFill>
                  <a:schemeClr val="tx1"/>
                </a:solidFill>
                <a:effectLst/>
              </a:rPr>
              <a:t>による警告に対して企業が是正措置を講じ、</a:t>
            </a:r>
            <a:r>
              <a:rPr lang="en-US" altLang="ja-JP" sz="2800" b="0" i="0" dirty="0">
                <a:solidFill>
                  <a:schemeClr val="tx1"/>
                </a:solidFill>
                <a:effectLst/>
              </a:rPr>
              <a:t>FDA</a:t>
            </a:r>
            <a:r>
              <a:rPr lang="ja-JP" altLang="en-US" sz="2800" b="0" i="0" dirty="0">
                <a:solidFill>
                  <a:schemeClr val="tx1"/>
                </a:solidFill>
                <a:effectLst/>
              </a:rPr>
              <a:t>が是正措置を検証し、当該是正措置が適切と判断した場合に発出されるレターである。</a:t>
            </a:r>
          </a:p>
          <a:p>
            <a:pPr algn="l"/>
            <a:r>
              <a:rPr lang="en-US" altLang="ja-JP" sz="2800" b="0" i="0" dirty="0">
                <a:solidFill>
                  <a:schemeClr val="tx1"/>
                </a:solidFill>
                <a:effectLst/>
              </a:rPr>
              <a:t>2009</a:t>
            </a:r>
            <a:r>
              <a:rPr lang="ja-JP" altLang="en-US" sz="2800" b="0" i="0" dirty="0">
                <a:solidFill>
                  <a:schemeClr val="tx1"/>
                </a:solidFill>
                <a:effectLst/>
              </a:rPr>
              <a:t>年</a:t>
            </a:r>
            <a:r>
              <a:rPr lang="en-US" altLang="ja-JP" sz="2800" b="0" i="0" dirty="0">
                <a:solidFill>
                  <a:schemeClr val="tx1"/>
                </a:solidFill>
                <a:effectLst/>
              </a:rPr>
              <a:t>9</a:t>
            </a:r>
            <a:r>
              <a:rPr lang="ja-JP" altLang="en-US" sz="2800" b="0" i="0" dirty="0">
                <a:solidFill>
                  <a:schemeClr val="tx1"/>
                </a:solidFill>
                <a:effectLst/>
              </a:rPr>
              <a:t>月</a:t>
            </a:r>
            <a:r>
              <a:rPr lang="en-US" altLang="ja-JP" sz="2800" b="0" i="0" dirty="0">
                <a:solidFill>
                  <a:schemeClr val="tx1"/>
                </a:solidFill>
                <a:effectLst/>
              </a:rPr>
              <a:t>1</a:t>
            </a:r>
            <a:r>
              <a:rPr lang="ja-JP" altLang="en-US" sz="2800" b="0" i="0" dirty="0">
                <a:solidFill>
                  <a:schemeClr val="tx1"/>
                </a:solidFill>
                <a:effectLst/>
              </a:rPr>
              <a:t>日以降の</a:t>
            </a:r>
            <a:r>
              <a:rPr lang="en-US" altLang="ja-JP" sz="2800" b="0" i="0" dirty="0">
                <a:solidFill>
                  <a:schemeClr val="tx1"/>
                </a:solidFill>
                <a:effectLst/>
              </a:rPr>
              <a:t>Warning Letter</a:t>
            </a:r>
            <a:r>
              <a:rPr lang="ja-JP" altLang="en-US" sz="2800" b="0" i="0" dirty="0">
                <a:solidFill>
                  <a:schemeClr val="tx1"/>
                </a:solidFill>
                <a:effectLst/>
              </a:rPr>
              <a:t>に対して発行されるようになった。</a:t>
            </a:r>
          </a:p>
        </p:txBody>
      </p:sp>
      <p:graphicFrame>
        <p:nvGraphicFramePr>
          <p:cNvPr id="4" name="オブジェクト 3">
            <a:extLst>
              <a:ext uri="{FF2B5EF4-FFF2-40B4-BE49-F238E27FC236}">
                <a16:creationId xmlns:a16="http://schemas.microsoft.com/office/drawing/2014/main" id="{EC634926-DFAC-4208-84B3-0ED55AC4F7E9}"/>
              </a:ext>
            </a:extLst>
          </p:cNvPr>
          <p:cNvGraphicFramePr>
            <a:graphicFrameLocks noChangeAspect="1"/>
          </p:cNvGraphicFramePr>
          <p:nvPr>
            <p:extLst>
              <p:ext uri="{D42A27DB-BD31-4B8C-83A1-F6EECF244321}">
                <p14:modId xmlns:p14="http://schemas.microsoft.com/office/powerpoint/2010/main" val="2809092428"/>
              </p:ext>
            </p:extLst>
          </p:nvPr>
        </p:nvGraphicFramePr>
        <p:xfrm>
          <a:off x="1838325" y="4523154"/>
          <a:ext cx="8515350" cy="1571625"/>
        </p:xfrm>
        <a:graphic>
          <a:graphicData uri="http://schemas.openxmlformats.org/presentationml/2006/ole">
            <mc:AlternateContent xmlns:mc="http://schemas.openxmlformats.org/markup-compatibility/2006">
              <mc:Choice xmlns:v="urn:schemas-microsoft-com:vml" Requires="v">
                <p:oleObj spid="_x0000_s4107" name="ビットマップ イメージ" r:id="rId3" imgW="8515440" imgH="1571760" progId="Paint.Picture">
                  <p:embed/>
                </p:oleObj>
              </mc:Choice>
              <mc:Fallback>
                <p:oleObj name="ビットマップ イメージ" r:id="rId3" imgW="8515440" imgH="1571760" progId="Paint.Picture">
                  <p:embed/>
                  <p:pic>
                    <p:nvPicPr>
                      <p:cNvPr id="5" name="オブジェクト 4">
                        <a:extLst>
                          <a:ext uri="{FF2B5EF4-FFF2-40B4-BE49-F238E27FC236}">
                            <a16:creationId xmlns:a16="http://schemas.microsoft.com/office/drawing/2014/main" id="{8D64BAB9-5C56-46E5-94BB-A302B9685B80}"/>
                          </a:ext>
                        </a:extLst>
                      </p:cNvPr>
                      <p:cNvPicPr/>
                      <p:nvPr/>
                    </p:nvPicPr>
                    <p:blipFill>
                      <a:blip r:embed="rId4"/>
                      <a:stretch>
                        <a:fillRect/>
                      </a:stretch>
                    </p:blipFill>
                    <p:spPr>
                      <a:xfrm>
                        <a:off x="1838325" y="4523154"/>
                        <a:ext cx="8515350" cy="1571625"/>
                      </a:xfrm>
                      <a:prstGeom prst="rect">
                        <a:avLst/>
                      </a:prstGeom>
                    </p:spPr>
                  </p:pic>
                </p:oleObj>
              </mc:Fallback>
            </mc:AlternateContent>
          </a:graphicData>
        </a:graphic>
      </p:graphicFrame>
    </p:spTree>
    <p:extLst>
      <p:ext uri="{BB962C8B-B14F-4D97-AF65-F5344CB8AC3E}">
        <p14:creationId xmlns:p14="http://schemas.microsoft.com/office/powerpoint/2010/main" val="227300473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0" i="0" dirty="0">
                <a:solidFill>
                  <a:srgbClr val="000000"/>
                </a:solidFill>
                <a:effectLst/>
                <a:latin typeface="+mn-lt"/>
                <a:ea typeface="+mn-ea"/>
              </a:rPr>
              <a:t>Close-out Letter</a:t>
            </a:r>
          </a:p>
        </p:txBody>
      </p:sp>
      <p:sp>
        <p:nvSpPr>
          <p:cNvPr id="3" name="コンテンツ プレースホルダー 2"/>
          <p:cNvSpPr>
            <a:spLocks noGrp="1"/>
          </p:cNvSpPr>
          <p:nvPr>
            <p:ph idx="1"/>
          </p:nvPr>
        </p:nvSpPr>
        <p:spPr>
          <a:xfrm>
            <a:off x="587375" y="1052513"/>
            <a:ext cx="10878080" cy="5090624"/>
          </a:xfrm>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ja-JP" sz="2800" b="0" i="0" dirty="0">
                <a:solidFill>
                  <a:schemeClr val="tx1"/>
                </a:solidFill>
                <a:effectLst/>
              </a:rPr>
              <a:t>Close-out Letter</a:t>
            </a:r>
            <a:r>
              <a:rPr lang="ja-JP" altLang="en-US" sz="2800" b="0" i="0" dirty="0">
                <a:solidFill>
                  <a:schemeClr val="tx1"/>
                </a:solidFill>
                <a:effectLst/>
              </a:rPr>
              <a:t>が発行されるのは以下の場合である。</a:t>
            </a:r>
          </a:p>
          <a:p>
            <a:pPr marL="958850" lvl="1" indent="-514350">
              <a:buFont typeface="+mj-lt"/>
              <a:buAutoNum type="arabicPeriod"/>
            </a:pPr>
            <a:r>
              <a:rPr lang="ja-JP" altLang="en-US" sz="2800" b="0" i="0" dirty="0">
                <a:solidFill>
                  <a:schemeClr val="tx1"/>
                </a:solidFill>
                <a:effectLst/>
              </a:rPr>
              <a:t>企業は、</a:t>
            </a:r>
            <a:r>
              <a:rPr lang="en-US" altLang="ja-JP" sz="2800" b="0" i="0" dirty="0">
                <a:solidFill>
                  <a:schemeClr val="tx1"/>
                </a:solidFill>
                <a:effectLst/>
              </a:rPr>
              <a:t>Warning Letter</a:t>
            </a:r>
            <a:r>
              <a:rPr lang="ja-JP" altLang="en-US" sz="2800" b="0" i="0" dirty="0">
                <a:solidFill>
                  <a:schemeClr val="tx1"/>
                </a:solidFill>
                <a:effectLst/>
              </a:rPr>
              <a:t>にリストされた違反を適切に是正したことを示すのに十分な情報を</a:t>
            </a:r>
            <a:r>
              <a:rPr lang="en-US" altLang="ja-JP" sz="2800" b="0" i="0" dirty="0">
                <a:solidFill>
                  <a:schemeClr val="tx1"/>
                </a:solidFill>
                <a:effectLst/>
              </a:rPr>
              <a:t>FDA</a:t>
            </a:r>
            <a:r>
              <a:rPr lang="ja-JP" altLang="en-US" sz="2800" b="0" i="0" dirty="0">
                <a:solidFill>
                  <a:schemeClr val="tx1"/>
                </a:solidFill>
                <a:effectLst/>
              </a:rPr>
              <a:t>に対して提出した場合。または</a:t>
            </a:r>
            <a:r>
              <a:rPr lang="en-US" altLang="ja-JP" sz="2800" b="0" i="0" dirty="0">
                <a:solidFill>
                  <a:schemeClr val="tx1"/>
                </a:solidFill>
                <a:effectLst/>
              </a:rPr>
              <a:t>FDA</a:t>
            </a:r>
            <a:r>
              <a:rPr lang="ja-JP" altLang="en-US" sz="2800" b="0" i="0" dirty="0">
                <a:solidFill>
                  <a:schemeClr val="tx1"/>
                </a:solidFill>
                <a:effectLst/>
              </a:rPr>
              <a:t>によるフォローアップ査察により、是正措置の実施が適切であったことが示された場合、または他の検証済みの適切で信頼できる情報に基づいて、</a:t>
            </a:r>
            <a:r>
              <a:rPr lang="en-US" altLang="ja-JP" sz="2800" b="0" i="0" dirty="0">
                <a:solidFill>
                  <a:schemeClr val="tx1"/>
                </a:solidFill>
                <a:effectLst/>
              </a:rPr>
              <a:t>FDA</a:t>
            </a:r>
            <a:r>
              <a:rPr lang="ja-JP" altLang="en-US" sz="2800" b="0" i="0" dirty="0">
                <a:solidFill>
                  <a:schemeClr val="tx1"/>
                </a:solidFill>
                <a:effectLst/>
              </a:rPr>
              <a:t>がフォローアップ査察は不要であると判断した場合。</a:t>
            </a:r>
            <a:br>
              <a:rPr lang="en-US" altLang="ja-JP" sz="2800" b="0" i="0" dirty="0">
                <a:solidFill>
                  <a:schemeClr val="tx1"/>
                </a:solidFill>
                <a:effectLst/>
              </a:rPr>
            </a:br>
            <a:r>
              <a:rPr lang="ja-JP" altLang="en-US" sz="2800" b="0" i="0" dirty="0">
                <a:solidFill>
                  <a:schemeClr val="tx1"/>
                </a:solidFill>
                <a:effectLst/>
              </a:rPr>
              <a:t>かつ</a:t>
            </a:r>
          </a:p>
          <a:p>
            <a:pPr marL="958850" lvl="1" indent="-514350">
              <a:buFont typeface="+mj-lt"/>
              <a:buAutoNum type="arabicPeriod"/>
            </a:pPr>
            <a:r>
              <a:rPr lang="ja-JP" altLang="en-US" sz="2800" b="0" i="0" dirty="0">
                <a:solidFill>
                  <a:schemeClr val="tx1"/>
                </a:solidFill>
                <a:effectLst/>
              </a:rPr>
              <a:t>フォローアップ査察（または他の適切で信頼できる情報）において、他の重大な違反が検出されなかった場合。</a:t>
            </a:r>
          </a:p>
          <a:p>
            <a:pPr algn="l"/>
            <a:r>
              <a:rPr lang="en-US" altLang="ja-JP" sz="2800" b="0" i="0" dirty="0">
                <a:solidFill>
                  <a:schemeClr val="tx1"/>
                </a:solidFill>
                <a:effectLst/>
              </a:rPr>
              <a:t>FDA</a:t>
            </a:r>
            <a:r>
              <a:rPr lang="ja-JP" altLang="en-US" sz="2800" b="0" i="0" dirty="0">
                <a:solidFill>
                  <a:schemeClr val="tx1"/>
                </a:solidFill>
                <a:effectLst/>
              </a:rPr>
              <a:t>は、決定を下すために必要な情報を入手してから合計</a:t>
            </a:r>
            <a:r>
              <a:rPr lang="en-US" altLang="ja-JP" sz="2800" b="0" i="0" dirty="0">
                <a:solidFill>
                  <a:schemeClr val="tx1"/>
                </a:solidFill>
                <a:effectLst/>
              </a:rPr>
              <a:t>65</a:t>
            </a:r>
            <a:r>
              <a:rPr lang="ja-JP" altLang="en-US" sz="2800" b="0" i="0" dirty="0">
                <a:solidFill>
                  <a:schemeClr val="tx1"/>
                </a:solidFill>
                <a:effectLst/>
              </a:rPr>
              <a:t>営業日以内に</a:t>
            </a:r>
            <a:r>
              <a:rPr lang="en-US" altLang="ja-JP" sz="2800" b="0" i="0" dirty="0">
                <a:solidFill>
                  <a:schemeClr val="tx1"/>
                </a:solidFill>
                <a:effectLst/>
              </a:rPr>
              <a:t>Close-out Letter</a:t>
            </a:r>
            <a:r>
              <a:rPr lang="ja-JP" altLang="en-US" sz="2800" b="0" i="0" dirty="0">
                <a:solidFill>
                  <a:schemeClr val="tx1"/>
                </a:solidFill>
                <a:effectLst/>
              </a:rPr>
              <a:t>を発行しなければならない。</a:t>
            </a:r>
          </a:p>
        </p:txBody>
      </p:sp>
    </p:spTree>
    <p:extLst>
      <p:ext uri="{BB962C8B-B14F-4D97-AF65-F5344CB8AC3E}">
        <p14:creationId xmlns:p14="http://schemas.microsoft.com/office/powerpoint/2010/main" val="16901062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eCompliance">
  <a:themeElements>
    <a:clrScheme name="">
      <a:dk1>
        <a:srgbClr val="000000"/>
      </a:dk1>
      <a:lt1>
        <a:srgbClr val="FFFFFF"/>
      </a:lt1>
      <a:dk2>
        <a:srgbClr val="7889FB"/>
      </a:dk2>
      <a:lt2>
        <a:srgbClr val="808080"/>
      </a:lt2>
      <a:accent1>
        <a:srgbClr val="000099"/>
      </a:accent1>
      <a:accent2>
        <a:srgbClr val="7889FB"/>
      </a:accent2>
      <a:accent3>
        <a:srgbClr val="FFFFFF"/>
      </a:accent3>
      <a:accent4>
        <a:srgbClr val="000000"/>
      </a:accent4>
      <a:accent5>
        <a:srgbClr val="AAAACA"/>
      </a:accent5>
      <a:accent6>
        <a:srgbClr val="6C7CE3"/>
      </a:accent6>
      <a:hlink>
        <a:srgbClr val="727272"/>
      </a:hlink>
      <a:folHlink>
        <a:srgbClr val="66FF99"/>
      </a:folHlink>
    </a:clrScheme>
    <a:fontScheme name="eCompliance">
      <a:majorFont>
        <a:latin typeface="Arial"/>
        <a:ea typeface="MS UI Gothic"/>
        <a:cs typeface="Arial"/>
      </a:majorFont>
      <a:minorFont>
        <a:latin typeface="Arial"/>
        <a:ea typeface="MS UI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lnDef>
  </a:objectDefaults>
  <a:extraClrSchemeLst>
    <a:extraClrScheme>
      <a:clrScheme name="eCompli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mpli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mpli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mpli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mpli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mpli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mpli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mpli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mpli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mpli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mpli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mpli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mpliance 13">
        <a:dk1>
          <a:srgbClr val="000000"/>
        </a:dk1>
        <a:lt1>
          <a:srgbClr val="FFFFFF"/>
        </a:lt1>
        <a:dk2>
          <a:srgbClr val="000000"/>
        </a:dk2>
        <a:lt2>
          <a:srgbClr val="808080"/>
        </a:lt2>
        <a:accent1>
          <a:srgbClr val="000099"/>
        </a:accent1>
        <a:accent2>
          <a:srgbClr val="0000FF"/>
        </a:accent2>
        <a:accent3>
          <a:srgbClr val="FFFFFF"/>
        </a:accent3>
        <a:accent4>
          <a:srgbClr val="000000"/>
        </a:accent4>
        <a:accent5>
          <a:srgbClr val="AAAACA"/>
        </a:accent5>
        <a:accent6>
          <a:srgbClr val="0000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4">
        <a:dk1>
          <a:srgbClr val="000000"/>
        </a:dk1>
        <a:lt1>
          <a:srgbClr val="FFFFFF"/>
        </a:lt1>
        <a:dk2>
          <a:srgbClr val="000000"/>
        </a:dk2>
        <a:lt2>
          <a:srgbClr val="808080"/>
        </a:lt2>
        <a:accent1>
          <a:srgbClr val="000099"/>
        </a:accent1>
        <a:accent2>
          <a:srgbClr val="3366FF"/>
        </a:accent2>
        <a:accent3>
          <a:srgbClr val="FFFFFF"/>
        </a:accent3>
        <a:accent4>
          <a:srgbClr val="000000"/>
        </a:accent4>
        <a:accent5>
          <a:srgbClr val="AAAACA"/>
        </a:accent5>
        <a:accent6>
          <a:srgbClr val="2D5C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5">
        <a:dk1>
          <a:srgbClr val="000000"/>
        </a:dk1>
        <a:lt1>
          <a:srgbClr val="FFFFFF"/>
        </a:lt1>
        <a:dk2>
          <a:srgbClr val="000000"/>
        </a:dk2>
        <a:lt2>
          <a:srgbClr val="808080"/>
        </a:lt2>
        <a:accent1>
          <a:srgbClr val="000099"/>
        </a:accent1>
        <a:accent2>
          <a:srgbClr val="9999FF"/>
        </a:accent2>
        <a:accent3>
          <a:srgbClr val="FFFFFF"/>
        </a:accent3>
        <a:accent4>
          <a:srgbClr val="000000"/>
        </a:accent4>
        <a:accent5>
          <a:srgbClr val="AAAACA"/>
        </a:accent5>
        <a:accent6>
          <a:srgbClr val="8A8A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6">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3366FF"/>
        </a:hlink>
        <a:folHlink>
          <a:srgbClr val="66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Words>
  <Application>Microsoft Office PowerPoint</Application>
  <PresentationFormat>ワイド画面</PresentationFormat>
  <Paragraphs>71</Paragraphs>
  <Slides>17</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17</vt:i4>
      </vt:variant>
    </vt:vector>
  </HeadingPairs>
  <TitlesOfParts>
    <vt:vector size="25" baseType="lpstr">
      <vt:lpstr>HGP創英角ﾎﾟｯﾌﾟ体</vt:lpstr>
      <vt:lpstr>游ゴシック</vt:lpstr>
      <vt:lpstr>游ゴシック Light</vt:lpstr>
      <vt:lpstr>Arial</vt:lpstr>
      <vt:lpstr>Wingdings</vt:lpstr>
      <vt:lpstr>eCompliance</vt:lpstr>
      <vt:lpstr>Office テーマ</vt:lpstr>
      <vt:lpstr>ビットマップ イメージ</vt:lpstr>
      <vt:lpstr>第12回 FDAのUntitled Letterとは</vt:lpstr>
      <vt:lpstr>Warning LetterとUntitled Letter</vt:lpstr>
      <vt:lpstr>Warning Letter</vt:lpstr>
      <vt:lpstr>Warning Letter</vt:lpstr>
      <vt:lpstr>遵守していない場合のペナルティ</vt:lpstr>
      <vt:lpstr>査察からWarning Letterまでのフロー</vt:lpstr>
      <vt:lpstr>Untitled Letter</vt:lpstr>
      <vt:lpstr>Close-out Letter</vt:lpstr>
      <vt:lpstr>Close-out Letter</vt:lpstr>
      <vt:lpstr>Amazonに対するUntitled Letter</vt:lpstr>
      <vt:lpstr>Amazonに対するUntitled Letter</vt:lpstr>
      <vt:lpstr>Amazonに対するUntitled Letter</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2015-01-27T12:32:59Z</dcterms:created>
  <dcterms:modified xsi:type="dcterms:W3CDTF">2021-12-07T12:00:39Z</dcterms:modified>
</cp:coreProperties>
</file>