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5.jpg" ContentType="image/jp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54" r:id="rId1"/>
  </p:sldMasterIdLst>
  <p:notesMasterIdLst>
    <p:notesMasterId r:id="rId46"/>
  </p:notesMasterIdLst>
  <p:handoutMasterIdLst>
    <p:handoutMasterId r:id="rId47"/>
  </p:handoutMasterIdLst>
  <p:sldIdLst>
    <p:sldId id="6628" r:id="rId2"/>
    <p:sldId id="8274" r:id="rId3"/>
    <p:sldId id="7902" r:id="rId4"/>
    <p:sldId id="8275" r:id="rId5"/>
    <p:sldId id="8276" r:id="rId6"/>
    <p:sldId id="8286" r:id="rId7"/>
    <p:sldId id="8287" r:id="rId8"/>
    <p:sldId id="8277" r:id="rId9"/>
    <p:sldId id="8278" r:id="rId10"/>
    <p:sldId id="8279" r:id="rId11"/>
    <p:sldId id="8288" r:id="rId12"/>
    <p:sldId id="8289" r:id="rId13"/>
    <p:sldId id="8290" r:id="rId14"/>
    <p:sldId id="8291" r:id="rId15"/>
    <p:sldId id="8292" r:id="rId16"/>
    <p:sldId id="8293" r:id="rId17"/>
    <p:sldId id="8294" r:id="rId18"/>
    <p:sldId id="8280" r:id="rId19"/>
    <p:sldId id="8295" r:id="rId20"/>
    <p:sldId id="8296" r:id="rId21"/>
    <p:sldId id="8297" r:id="rId22"/>
    <p:sldId id="8299" r:id="rId23"/>
    <p:sldId id="8298" r:id="rId24"/>
    <p:sldId id="8300" r:id="rId25"/>
    <p:sldId id="8281" r:id="rId26"/>
    <p:sldId id="8301" r:id="rId27"/>
    <p:sldId id="8307" r:id="rId28"/>
    <p:sldId id="8305" r:id="rId29"/>
    <p:sldId id="8306" r:id="rId30"/>
    <p:sldId id="8282" r:id="rId31"/>
    <p:sldId id="8283" r:id="rId32"/>
    <p:sldId id="8284" r:id="rId33"/>
    <p:sldId id="7786" r:id="rId34"/>
    <p:sldId id="8629" r:id="rId35"/>
    <p:sldId id="8657" r:id="rId36"/>
    <p:sldId id="256" r:id="rId37"/>
    <p:sldId id="8623" r:id="rId38"/>
    <p:sldId id="8646" r:id="rId39"/>
    <p:sldId id="8647" r:id="rId40"/>
    <p:sldId id="8624" r:id="rId41"/>
    <p:sldId id="8622" r:id="rId42"/>
    <p:sldId id="8556" r:id="rId43"/>
    <p:sldId id="8658" r:id="rId44"/>
    <p:sldId id="8616" r:id="rId45"/>
  </p:sldIdLst>
  <p:sldSz cx="12192000" cy="6858000"/>
  <p:notesSz cx="6865938" cy="9994900"/>
  <p:defaultTextStyle>
    <a:defPPr>
      <a:defRPr lang="en-US"/>
    </a:defPPr>
    <a:lvl1pPr algn="l" rtl="0" fontAlgn="base">
      <a:spcBef>
        <a:spcPct val="50000"/>
      </a:spcBef>
      <a:spcAft>
        <a:spcPct val="0"/>
      </a:spcAft>
      <a:defRPr sz="1200" kern="1200">
        <a:solidFill>
          <a:schemeClr val="tx1"/>
        </a:solidFill>
        <a:latin typeface="Arial" charset="0"/>
        <a:ea typeface="MS UI Gothic" pitchFamily="50" charset="-128"/>
        <a:cs typeface="+mn-cs"/>
      </a:defRPr>
    </a:lvl1pPr>
    <a:lvl2pPr marL="457200" algn="l" rtl="0" fontAlgn="base">
      <a:spcBef>
        <a:spcPct val="50000"/>
      </a:spcBef>
      <a:spcAft>
        <a:spcPct val="0"/>
      </a:spcAft>
      <a:defRPr sz="1200" kern="1200">
        <a:solidFill>
          <a:schemeClr val="tx1"/>
        </a:solidFill>
        <a:latin typeface="Arial" charset="0"/>
        <a:ea typeface="MS UI Gothic" pitchFamily="50" charset="-128"/>
        <a:cs typeface="+mn-cs"/>
      </a:defRPr>
    </a:lvl2pPr>
    <a:lvl3pPr marL="914400" algn="l" rtl="0" fontAlgn="base">
      <a:spcBef>
        <a:spcPct val="50000"/>
      </a:spcBef>
      <a:spcAft>
        <a:spcPct val="0"/>
      </a:spcAft>
      <a:defRPr sz="1200" kern="1200">
        <a:solidFill>
          <a:schemeClr val="tx1"/>
        </a:solidFill>
        <a:latin typeface="Arial" charset="0"/>
        <a:ea typeface="MS UI Gothic" pitchFamily="50" charset="-128"/>
        <a:cs typeface="+mn-cs"/>
      </a:defRPr>
    </a:lvl3pPr>
    <a:lvl4pPr marL="1371600" algn="l" rtl="0" fontAlgn="base">
      <a:spcBef>
        <a:spcPct val="50000"/>
      </a:spcBef>
      <a:spcAft>
        <a:spcPct val="0"/>
      </a:spcAft>
      <a:defRPr sz="1200" kern="1200">
        <a:solidFill>
          <a:schemeClr val="tx1"/>
        </a:solidFill>
        <a:latin typeface="Arial" charset="0"/>
        <a:ea typeface="MS UI Gothic" pitchFamily="50" charset="-128"/>
        <a:cs typeface="+mn-cs"/>
      </a:defRPr>
    </a:lvl4pPr>
    <a:lvl5pPr marL="1828800" algn="l" rtl="0" fontAlgn="base">
      <a:spcBef>
        <a:spcPct val="50000"/>
      </a:spcBef>
      <a:spcAft>
        <a:spcPct val="0"/>
      </a:spcAft>
      <a:defRPr sz="1200" kern="1200">
        <a:solidFill>
          <a:schemeClr val="tx1"/>
        </a:solidFill>
        <a:latin typeface="Arial" charset="0"/>
        <a:ea typeface="MS UI Gothic" pitchFamily="50" charset="-128"/>
        <a:cs typeface="+mn-cs"/>
      </a:defRPr>
    </a:lvl5pPr>
    <a:lvl6pPr marL="2286000" algn="l" defTabSz="914400" rtl="0" eaLnBrk="1" latinLnBrk="0" hangingPunct="1">
      <a:defRPr sz="1200" kern="1200">
        <a:solidFill>
          <a:schemeClr val="tx1"/>
        </a:solidFill>
        <a:latin typeface="Arial" charset="0"/>
        <a:ea typeface="MS UI Gothic" pitchFamily="50" charset="-128"/>
        <a:cs typeface="+mn-cs"/>
      </a:defRPr>
    </a:lvl6pPr>
    <a:lvl7pPr marL="2743200" algn="l" defTabSz="914400" rtl="0" eaLnBrk="1" latinLnBrk="0" hangingPunct="1">
      <a:defRPr sz="1200" kern="1200">
        <a:solidFill>
          <a:schemeClr val="tx1"/>
        </a:solidFill>
        <a:latin typeface="Arial" charset="0"/>
        <a:ea typeface="MS UI Gothic" pitchFamily="50" charset="-128"/>
        <a:cs typeface="+mn-cs"/>
      </a:defRPr>
    </a:lvl7pPr>
    <a:lvl8pPr marL="3200400" algn="l" defTabSz="914400" rtl="0" eaLnBrk="1" latinLnBrk="0" hangingPunct="1">
      <a:defRPr sz="1200" kern="1200">
        <a:solidFill>
          <a:schemeClr val="tx1"/>
        </a:solidFill>
        <a:latin typeface="Arial" charset="0"/>
        <a:ea typeface="MS UI Gothic" pitchFamily="50" charset="-128"/>
        <a:cs typeface="+mn-cs"/>
      </a:defRPr>
    </a:lvl8pPr>
    <a:lvl9pPr marL="3657600" algn="l" defTabSz="914400" rtl="0" eaLnBrk="1" latinLnBrk="0" hangingPunct="1">
      <a:defRPr sz="1200" kern="1200">
        <a:solidFill>
          <a:schemeClr val="tx1"/>
        </a:solidFill>
        <a:latin typeface="Arial" charset="0"/>
        <a:ea typeface="MS UI Gothic" pitchFamily="50" charset="-128"/>
        <a:cs typeface="+mn-cs"/>
      </a:defRPr>
    </a:lvl9pPr>
  </p:defaultTextStyle>
  <p:extLst>
    <p:ext uri="{EFAFB233-063F-42B5-8137-9DF3F51BA10A}">
      <p15:sldGuideLst xmlns:p15="http://schemas.microsoft.com/office/powerpoint/2012/main">
        <p15:guide id="1" pos="370" userDrawn="1">
          <p15:clr>
            <a:srgbClr val="A4A3A4"/>
          </p15:clr>
        </p15:guide>
        <p15:guide id="2" orient="horz" pos="663" userDrawn="1">
          <p15:clr>
            <a:srgbClr val="A4A3A4"/>
          </p15:clr>
        </p15:guide>
        <p15:guide id="3" pos="3840" userDrawn="1">
          <p15:clr>
            <a:srgbClr val="A4A3A4"/>
          </p15:clr>
        </p15:guide>
        <p15:guide id="4" orient="horz" pos="2160" userDrawn="1">
          <p15:clr>
            <a:srgbClr val="A4A3A4"/>
          </p15:clr>
        </p15:guide>
      </p15:sldGuideLst>
    </p:ext>
    <p:ext uri="{2D200454-40CA-4A62-9FC3-DE9A4176ACB9}">
      <p15:notesGuideLst xmlns:p15="http://schemas.microsoft.com/office/powerpoint/2012/main">
        <p15:guide id="1" orient="horz" pos="3148" userDrawn="1">
          <p15:clr>
            <a:srgbClr val="A4A3A4"/>
          </p15:clr>
        </p15:guide>
        <p15:guide id="2" pos="2163"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10C1DE"/>
    <a:srgbClr val="61D6FF"/>
    <a:srgbClr val="E5FFFF"/>
    <a:srgbClr val="CCFFFF"/>
    <a:srgbClr val="3FCEFB"/>
    <a:srgbClr val="16CFEE"/>
    <a:srgbClr val="00CCFF"/>
    <a:srgbClr val="33CC33"/>
    <a:srgbClr val="2DD3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01" autoAdjust="0"/>
    <p:restoredTop sz="94038" autoAdjust="0"/>
  </p:normalViewPr>
  <p:slideViewPr>
    <p:cSldViewPr snapToGrid="0" showGuides="1">
      <p:cViewPr varScale="1">
        <p:scale>
          <a:sx n="98" d="100"/>
          <a:sy n="98" d="100"/>
        </p:scale>
        <p:origin x="90" y="168"/>
      </p:cViewPr>
      <p:guideLst>
        <p:guide pos="370"/>
        <p:guide orient="horz" pos="663"/>
        <p:guide pos="3840"/>
        <p:guide orient="horz" pos="2160"/>
      </p:guideLst>
    </p:cSldViewPr>
  </p:slideViewPr>
  <p:outlineViewPr>
    <p:cViewPr>
      <p:scale>
        <a:sx n="33" d="100"/>
        <a:sy n="33" d="100"/>
      </p:scale>
      <p:origin x="0" y="15510"/>
    </p:cViewPr>
  </p:outlineViewPr>
  <p:notesTextViewPr>
    <p:cViewPr>
      <p:scale>
        <a:sx n="3" d="2"/>
        <a:sy n="3" d="2"/>
      </p:scale>
      <p:origin x="0" y="0"/>
    </p:cViewPr>
  </p:notesTextViewPr>
  <p:sorterViewPr>
    <p:cViewPr varScale="1">
      <p:scale>
        <a:sx n="1" d="1"/>
        <a:sy n="1" d="1"/>
      </p:scale>
      <p:origin x="0" y="-10908"/>
    </p:cViewPr>
  </p:sorterViewPr>
  <p:notesViewPr>
    <p:cSldViewPr snapToGrid="0" showGuides="1">
      <p:cViewPr varScale="1">
        <p:scale>
          <a:sx n="81" d="100"/>
          <a:sy n="81" d="100"/>
        </p:scale>
        <p:origin x="-2328" y="-102"/>
      </p:cViewPr>
      <p:guideLst>
        <p:guide orient="horz" pos="3148"/>
        <p:guide pos="2163"/>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4" y="1"/>
            <a:ext cx="2974214" cy="498379"/>
          </a:xfrm>
          <a:prstGeom prst="rect">
            <a:avLst/>
          </a:prstGeom>
          <a:noFill/>
          <a:ln w="9525">
            <a:noFill/>
            <a:miter lim="800000"/>
            <a:headEnd/>
            <a:tailEnd/>
          </a:ln>
          <a:effectLst/>
        </p:spPr>
        <p:txBody>
          <a:bodyPr vert="horz" wrap="square" lIns="91599" tIns="45798" rIns="91599" bIns="45798" numCol="1" anchor="t" anchorCtr="0" compatLnSpc="1">
            <a:prstTxWarp prst="textNoShape">
              <a:avLst/>
            </a:prstTxWarp>
          </a:bodyPr>
          <a:lstStyle>
            <a:lvl1pPr defTabSz="910587" eaLnBrk="0" hangingPunct="0">
              <a:spcBef>
                <a:spcPct val="0"/>
              </a:spcBef>
              <a:defRPr>
                <a:latin typeface="Arial" charset="0"/>
                <a:cs typeface="Arial" charset="0"/>
              </a:defRPr>
            </a:lvl1pPr>
          </a:lstStyle>
          <a:p>
            <a:pPr>
              <a:defRPr/>
            </a:pPr>
            <a:endParaRPr lang="en-US" altLang="ja-JP"/>
          </a:p>
        </p:txBody>
      </p:sp>
      <p:sp>
        <p:nvSpPr>
          <p:cNvPr id="4099" name="Rectangle 3"/>
          <p:cNvSpPr>
            <a:spLocks noGrp="1" noChangeArrowheads="1"/>
          </p:cNvSpPr>
          <p:nvPr>
            <p:ph type="dt" sz="quarter" idx="1"/>
          </p:nvPr>
        </p:nvSpPr>
        <p:spPr bwMode="auto">
          <a:xfrm>
            <a:off x="3890107" y="1"/>
            <a:ext cx="2974214" cy="498379"/>
          </a:xfrm>
          <a:prstGeom prst="rect">
            <a:avLst/>
          </a:prstGeom>
          <a:noFill/>
          <a:ln w="9525">
            <a:noFill/>
            <a:miter lim="800000"/>
            <a:headEnd/>
            <a:tailEnd/>
          </a:ln>
          <a:effectLst/>
        </p:spPr>
        <p:txBody>
          <a:bodyPr vert="horz" wrap="square" lIns="91599" tIns="45798" rIns="91599" bIns="45798" numCol="1" anchor="t" anchorCtr="0" compatLnSpc="1">
            <a:prstTxWarp prst="textNoShape">
              <a:avLst/>
            </a:prstTxWarp>
          </a:bodyPr>
          <a:lstStyle>
            <a:lvl1pPr algn="r" defTabSz="910587" eaLnBrk="0" hangingPunct="0">
              <a:spcBef>
                <a:spcPct val="0"/>
              </a:spcBef>
              <a:defRPr>
                <a:latin typeface="Arial" charset="0"/>
                <a:cs typeface="Arial" charset="0"/>
              </a:defRPr>
            </a:lvl1pPr>
          </a:lstStyle>
          <a:p>
            <a:pPr>
              <a:defRPr/>
            </a:pPr>
            <a:endParaRPr lang="en-US" altLang="ja-JP"/>
          </a:p>
        </p:txBody>
      </p:sp>
      <p:sp>
        <p:nvSpPr>
          <p:cNvPr id="4100" name="Rectangle 4"/>
          <p:cNvSpPr>
            <a:spLocks noGrp="1" noChangeArrowheads="1"/>
          </p:cNvSpPr>
          <p:nvPr>
            <p:ph type="ftr" sz="quarter" idx="2"/>
          </p:nvPr>
        </p:nvSpPr>
        <p:spPr bwMode="auto">
          <a:xfrm>
            <a:off x="4" y="9494913"/>
            <a:ext cx="2974214" cy="498379"/>
          </a:xfrm>
          <a:prstGeom prst="rect">
            <a:avLst/>
          </a:prstGeom>
          <a:noFill/>
          <a:ln w="9525">
            <a:noFill/>
            <a:miter lim="800000"/>
            <a:headEnd/>
            <a:tailEnd/>
          </a:ln>
          <a:effectLst/>
        </p:spPr>
        <p:txBody>
          <a:bodyPr vert="horz" wrap="square" lIns="91599" tIns="45798" rIns="91599" bIns="45798" numCol="1" anchor="b" anchorCtr="0" compatLnSpc="1">
            <a:prstTxWarp prst="textNoShape">
              <a:avLst/>
            </a:prstTxWarp>
          </a:bodyPr>
          <a:lstStyle>
            <a:lvl1pPr defTabSz="910587" eaLnBrk="0" hangingPunct="0">
              <a:spcBef>
                <a:spcPct val="0"/>
              </a:spcBef>
              <a:defRPr>
                <a:latin typeface="Arial" charset="0"/>
                <a:cs typeface="Arial" charset="0"/>
              </a:defRPr>
            </a:lvl1pPr>
          </a:lstStyle>
          <a:p>
            <a:pPr>
              <a:defRPr/>
            </a:pPr>
            <a:endParaRPr lang="en-US" altLang="ja-JP"/>
          </a:p>
        </p:txBody>
      </p:sp>
      <p:sp>
        <p:nvSpPr>
          <p:cNvPr id="4101" name="Rectangle 5"/>
          <p:cNvSpPr>
            <a:spLocks noGrp="1" noChangeArrowheads="1"/>
          </p:cNvSpPr>
          <p:nvPr>
            <p:ph type="sldNum" sz="quarter" idx="3"/>
          </p:nvPr>
        </p:nvSpPr>
        <p:spPr bwMode="auto">
          <a:xfrm>
            <a:off x="3890107" y="9494913"/>
            <a:ext cx="2974214" cy="498379"/>
          </a:xfrm>
          <a:prstGeom prst="rect">
            <a:avLst/>
          </a:prstGeom>
          <a:noFill/>
          <a:ln w="9525">
            <a:noFill/>
            <a:miter lim="800000"/>
            <a:headEnd/>
            <a:tailEnd/>
          </a:ln>
          <a:effectLst/>
        </p:spPr>
        <p:txBody>
          <a:bodyPr vert="horz" wrap="square" lIns="91599" tIns="45798" rIns="91599" bIns="45798" numCol="1" anchor="b" anchorCtr="0" compatLnSpc="1">
            <a:prstTxWarp prst="textNoShape">
              <a:avLst/>
            </a:prstTxWarp>
          </a:bodyPr>
          <a:lstStyle>
            <a:lvl1pPr algn="r" defTabSz="910587" eaLnBrk="0" hangingPunct="0">
              <a:spcBef>
                <a:spcPct val="0"/>
              </a:spcBef>
              <a:defRPr>
                <a:latin typeface="Arial" charset="0"/>
                <a:cs typeface="Arial" charset="0"/>
              </a:defRPr>
            </a:lvl1pPr>
          </a:lstStyle>
          <a:p>
            <a:pPr>
              <a:defRPr/>
            </a:pPr>
            <a:endParaRPr lang="en-US" altLang="ja-JP"/>
          </a:p>
        </p:txBody>
      </p:sp>
    </p:spTree>
    <p:extLst>
      <p:ext uri="{BB962C8B-B14F-4D97-AF65-F5344CB8AC3E}">
        <p14:creationId xmlns:p14="http://schemas.microsoft.com/office/powerpoint/2010/main" val="29606078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4" y="1"/>
            <a:ext cx="2974214" cy="498379"/>
          </a:xfrm>
          <a:prstGeom prst="rect">
            <a:avLst/>
          </a:prstGeom>
          <a:noFill/>
          <a:ln w="9525">
            <a:noFill/>
            <a:miter lim="800000"/>
            <a:headEnd/>
            <a:tailEnd/>
          </a:ln>
          <a:effectLst/>
        </p:spPr>
        <p:txBody>
          <a:bodyPr vert="horz" wrap="square" lIns="94756" tIns="47376" rIns="94756" bIns="47376" numCol="1" anchor="t" anchorCtr="0" compatLnSpc="1">
            <a:prstTxWarp prst="textNoShape">
              <a:avLst/>
            </a:prstTxWarp>
          </a:bodyPr>
          <a:lstStyle>
            <a:lvl1pPr defTabSz="939597" eaLnBrk="0" hangingPunct="0">
              <a:spcBef>
                <a:spcPct val="0"/>
              </a:spcBef>
              <a:defRPr>
                <a:latin typeface="Arial" charset="0"/>
                <a:cs typeface="Arial" charset="0"/>
              </a:defRPr>
            </a:lvl1pPr>
          </a:lstStyle>
          <a:p>
            <a:pPr>
              <a:defRPr/>
            </a:pPr>
            <a:endParaRPr lang="en-US" altLang="ja-JP"/>
          </a:p>
        </p:txBody>
      </p:sp>
      <p:sp>
        <p:nvSpPr>
          <p:cNvPr id="3075" name="Rectangle 3"/>
          <p:cNvSpPr>
            <a:spLocks noGrp="1" noChangeArrowheads="1"/>
          </p:cNvSpPr>
          <p:nvPr>
            <p:ph type="dt" idx="1"/>
          </p:nvPr>
        </p:nvSpPr>
        <p:spPr bwMode="auto">
          <a:xfrm>
            <a:off x="3890107" y="1"/>
            <a:ext cx="2974214" cy="498379"/>
          </a:xfrm>
          <a:prstGeom prst="rect">
            <a:avLst/>
          </a:prstGeom>
          <a:noFill/>
          <a:ln w="9525">
            <a:noFill/>
            <a:miter lim="800000"/>
            <a:headEnd/>
            <a:tailEnd/>
          </a:ln>
          <a:effectLst/>
        </p:spPr>
        <p:txBody>
          <a:bodyPr vert="horz" wrap="square" lIns="94756" tIns="47376" rIns="94756" bIns="47376" numCol="1" anchor="t" anchorCtr="0" compatLnSpc="1">
            <a:prstTxWarp prst="textNoShape">
              <a:avLst/>
            </a:prstTxWarp>
          </a:bodyPr>
          <a:lstStyle>
            <a:lvl1pPr algn="r" defTabSz="939597" eaLnBrk="0" hangingPunct="0">
              <a:spcBef>
                <a:spcPct val="0"/>
              </a:spcBef>
              <a:defRPr>
                <a:latin typeface="Arial" charset="0"/>
                <a:cs typeface="Arial" charset="0"/>
              </a:defRPr>
            </a:lvl1pPr>
          </a:lstStyle>
          <a:p>
            <a:pPr>
              <a:defRPr/>
            </a:pPr>
            <a:endParaRPr lang="en-US" altLang="ja-JP"/>
          </a:p>
        </p:txBody>
      </p:sp>
      <p:sp>
        <p:nvSpPr>
          <p:cNvPr id="89092" name="Rectangle 4"/>
          <p:cNvSpPr>
            <a:spLocks noGrp="1" noRot="1" noChangeAspect="1" noChangeArrowheads="1" noTextEdit="1"/>
          </p:cNvSpPr>
          <p:nvPr>
            <p:ph type="sldImg" idx="2"/>
          </p:nvPr>
        </p:nvSpPr>
        <p:spPr bwMode="auto">
          <a:xfrm>
            <a:off x="-339725" y="752475"/>
            <a:ext cx="7562850" cy="4254500"/>
          </a:xfrm>
          <a:prstGeom prst="rect">
            <a:avLst/>
          </a:prstGeom>
          <a:noFill/>
          <a:ln w="12700">
            <a:solidFill>
              <a:srgbClr val="000000"/>
            </a:solidFill>
            <a:miter lim="800000"/>
            <a:headEnd/>
            <a:tailEnd/>
          </a:ln>
        </p:spPr>
      </p:sp>
      <p:sp>
        <p:nvSpPr>
          <p:cNvPr id="3077" name="Rectangle 5"/>
          <p:cNvSpPr>
            <a:spLocks noGrp="1" noChangeArrowheads="1"/>
          </p:cNvSpPr>
          <p:nvPr>
            <p:ph type="body" sz="quarter" idx="3"/>
          </p:nvPr>
        </p:nvSpPr>
        <p:spPr bwMode="auto">
          <a:xfrm>
            <a:off x="686110" y="5157416"/>
            <a:ext cx="5493721" cy="4086703"/>
          </a:xfrm>
          <a:prstGeom prst="rect">
            <a:avLst/>
          </a:prstGeom>
          <a:noFill/>
          <a:ln w="9525">
            <a:noFill/>
            <a:miter lim="800000"/>
            <a:headEnd/>
            <a:tailEnd/>
          </a:ln>
          <a:effectLst/>
        </p:spPr>
        <p:txBody>
          <a:bodyPr vert="horz" wrap="square" lIns="94756" tIns="47376" rIns="94756" bIns="47376" numCol="1" anchor="t" anchorCtr="0" compatLnSpc="1">
            <a:prstTxWarp prst="textNoShape">
              <a:avLst/>
            </a:prstTxWarp>
          </a:bodyPr>
          <a:lstStyle/>
          <a:p>
            <a:pPr lvl="0"/>
            <a:r>
              <a:rPr lang="en-US" altLang="ja-JP" noProof="0" dirty="0"/>
              <a:t>Click to edit Master text styles</a:t>
            </a:r>
          </a:p>
          <a:p>
            <a:pPr lvl="1"/>
            <a:r>
              <a:rPr lang="en-US" altLang="ja-JP" noProof="0" dirty="0"/>
              <a:t>Second level</a:t>
            </a:r>
          </a:p>
          <a:p>
            <a:pPr lvl="2"/>
            <a:r>
              <a:rPr lang="en-US" altLang="ja-JP" noProof="0" dirty="0"/>
              <a:t>Third level</a:t>
            </a:r>
          </a:p>
          <a:p>
            <a:pPr lvl="3"/>
            <a:r>
              <a:rPr lang="en-US" altLang="ja-JP" noProof="0" dirty="0"/>
              <a:t>Fourth level</a:t>
            </a:r>
          </a:p>
          <a:p>
            <a:pPr lvl="4"/>
            <a:r>
              <a:rPr lang="en-US" altLang="ja-JP" noProof="0" dirty="0"/>
              <a:t>Fifth level</a:t>
            </a:r>
          </a:p>
        </p:txBody>
      </p:sp>
      <p:sp>
        <p:nvSpPr>
          <p:cNvPr id="3078" name="Rectangle 6"/>
          <p:cNvSpPr>
            <a:spLocks noGrp="1" noChangeArrowheads="1"/>
          </p:cNvSpPr>
          <p:nvPr>
            <p:ph type="ftr" sz="quarter" idx="4"/>
          </p:nvPr>
        </p:nvSpPr>
        <p:spPr bwMode="auto">
          <a:xfrm>
            <a:off x="4" y="9494913"/>
            <a:ext cx="2974214" cy="498379"/>
          </a:xfrm>
          <a:prstGeom prst="rect">
            <a:avLst/>
          </a:prstGeom>
          <a:noFill/>
          <a:ln w="9525">
            <a:noFill/>
            <a:miter lim="800000"/>
            <a:headEnd/>
            <a:tailEnd/>
          </a:ln>
          <a:effectLst/>
        </p:spPr>
        <p:txBody>
          <a:bodyPr vert="horz" wrap="square" lIns="94756" tIns="47376" rIns="94756" bIns="47376" numCol="1" anchor="b" anchorCtr="0" compatLnSpc="1">
            <a:prstTxWarp prst="textNoShape">
              <a:avLst/>
            </a:prstTxWarp>
          </a:bodyPr>
          <a:lstStyle>
            <a:lvl1pPr defTabSz="939597" eaLnBrk="0" hangingPunct="0">
              <a:spcBef>
                <a:spcPct val="0"/>
              </a:spcBef>
              <a:defRPr>
                <a:latin typeface="Arial" charset="0"/>
                <a:cs typeface="Arial" charset="0"/>
              </a:defRPr>
            </a:lvl1pPr>
          </a:lstStyle>
          <a:p>
            <a:pPr>
              <a:defRPr/>
            </a:pPr>
            <a:endParaRPr lang="en-US" altLang="ja-JP"/>
          </a:p>
        </p:txBody>
      </p:sp>
      <p:sp>
        <p:nvSpPr>
          <p:cNvPr id="3079" name="Rectangle 7"/>
          <p:cNvSpPr>
            <a:spLocks noGrp="1" noChangeArrowheads="1"/>
          </p:cNvSpPr>
          <p:nvPr>
            <p:ph type="sldNum" sz="quarter" idx="5"/>
          </p:nvPr>
        </p:nvSpPr>
        <p:spPr bwMode="auto">
          <a:xfrm>
            <a:off x="3890107" y="9494913"/>
            <a:ext cx="2974214" cy="498379"/>
          </a:xfrm>
          <a:prstGeom prst="rect">
            <a:avLst/>
          </a:prstGeom>
          <a:noFill/>
          <a:ln w="9525">
            <a:noFill/>
            <a:miter lim="800000"/>
            <a:headEnd/>
            <a:tailEnd/>
          </a:ln>
          <a:effectLst/>
        </p:spPr>
        <p:txBody>
          <a:bodyPr vert="horz" wrap="square" lIns="94756" tIns="47376" rIns="94756" bIns="47376" numCol="1" anchor="b" anchorCtr="0" compatLnSpc="1">
            <a:prstTxWarp prst="textNoShape">
              <a:avLst/>
            </a:prstTxWarp>
          </a:bodyPr>
          <a:lstStyle>
            <a:lvl1pPr algn="r" defTabSz="939597" eaLnBrk="0" hangingPunct="0">
              <a:spcBef>
                <a:spcPct val="0"/>
              </a:spcBef>
              <a:defRPr>
                <a:latin typeface="Arial" charset="0"/>
                <a:cs typeface="Arial" charset="0"/>
              </a:defRPr>
            </a:lvl1pPr>
          </a:lstStyle>
          <a:p>
            <a:pPr>
              <a:defRPr/>
            </a:pPr>
            <a:fld id="{E8E6AFD5-E479-4E48-8F6B-96FCA5AE0691}" type="slidenum">
              <a:rPr lang="ja-JP" altLang="en-US"/>
              <a:pPr>
                <a:defRPr/>
              </a:pPr>
              <a:t>‹#›</a:t>
            </a:fld>
            <a:endParaRPr lang="en-US" altLang="ja-JP"/>
          </a:p>
        </p:txBody>
      </p:sp>
    </p:spTree>
    <p:extLst>
      <p:ext uri="{BB962C8B-B14F-4D97-AF65-F5344CB8AC3E}">
        <p14:creationId xmlns:p14="http://schemas.microsoft.com/office/powerpoint/2010/main" val="869380548"/>
      </p:ext>
    </p:extLst>
  </p:cSld>
  <p:clrMap bg1="lt1" tx1="dk1" bg2="lt2" tx2="dk2" accent1="accent1" accent2="accent2" accent3="accent3" accent4="accent4" accent5="accent5" accent6="accent6" hlink="hlink" folHlink="folHlink"/>
  <p:notesStyle>
    <a:lvl1pPr marL="107950" indent="-107950" algn="l" rtl="0" eaLnBrk="0" fontAlgn="base" hangingPunct="0">
      <a:spcBef>
        <a:spcPct val="30000"/>
      </a:spcBef>
      <a:spcAft>
        <a:spcPct val="0"/>
      </a:spcAft>
      <a:buClr>
        <a:srgbClr val="18827D"/>
      </a:buClr>
      <a:buFont typeface="Wingdings" pitchFamily="2" charset="2"/>
      <a:buChar char="§"/>
      <a:defRPr sz="1200" kern="1200">
        <a:solidFill>
          <a:schemeClr val="tx1"/>
        </a:solidFill>
        <a:latin typeface="Arial" charset="0"/>
        <a:ea typeface="MS UI Gothic" pitchFamily="50" charset="-128"/>
        <a:cs typeface="Arial" charset="0"/>
      </a:defRPr>
    </a:lvl1pPr>
    <a:lvl2pPr marL="338138" indent="-115888" algn="l" rtl="0" eaLnBrk="0" fontAlgn="base" hangingPunct="0">
      <a:spcBef>
        <a:spcPct val="0"/>
      </a:spcBef>
      <a:spcAft>
        <a:spcPct val="0"/>
      </a:spcAft>
      <a:buClr>
        <a:srgbClr val="18827D"/>
      </a:buClr>
      <a:buChar char="–"/>
      <a:defRPr sz="1200" kern="1200">
        <a:solidFill>
          <a:schemeClr val="tx1"/>
        </a:solidFill>
        <a:latin typeface="Arial" charset="0"/>
        <a:ea typeface="MS UI Gothic" pitchFamily="50" charset="-128"/>
        <a:cs typeface="Arial" charset="0"/>
      </a:defRPr>
    </a:lvl2pPr>
    <a:lvl3pPr marL="558800" indent="-106363" algn="l" rtl="0" eaLnBrk="0" fontAlgn="base" hangingPunct="0">
      <a:spcBef>
        <a:spcPct val="0"/>
      </a:spcBef>
      <a:spcAft>
        <a:spcPct val="0"/>
      </a:spcAft>
      <a:buClr>
        <a:srgbClr val="18827D"/>
      </a:buClr>
      <a:buFont typeface="Wingdings" pitchFamily="2" charset="2"/>
      <a:buChar char="§"/>
      <a:defRPr sz="1200" kern="1200">
        <a:solidFill>
          <a:schemeClr val="tx1"/>
        </a:solidFill>
        <a:latin typeface="Arial" charset="0"/>
        <a:ea typeface="MS UI Gothic" pitchFamily="50" charset="-128"/>
        <a:cs typeface="Arial" charset="0"/>
      </a:defRPr>
    </a:lvl3pPr>
    <a:lvl4pPr marL="787400" indent="-114300" algn="l" rtl="0" eaLnBrk="0" fontAlgn="base" hangingPunct="0">
      <a:spcBef>
        <a:spcPct val="0"/>
      </a:spcBef>
      <a:spcAft>
        <a:spcPct val="0"/>
      </a:spcAft>
      <a:buClr>
        <a:srgbClr val="18827D"/>
      </a:buClr>
      <a:buChar char="–"/>
      <a:defRPr sz="1200" kern="1200">
        <a:solidFill>
          <a:schemeClr val="tx1"/>
        </a:solidFill>
        <a:latin typeface="Arial" charset="0"/>
        <a:ea typeface="MS UI Gothic" pitchFamily="50" charset="-128"/>
        <a:cs typeface="Arial" charset="0"/>
      </a:defRPr>
    </a:lvl4pPr>
    <a:lvl5pPr marL="1023938" indent="-122238" algn="l" rtl="0" eaLnBrk="0" fontAlgn="base" hangingPunct="0">
      <a:spcBef>
        <a:spcPct val="0"/>
      </a:spcBef>
      <a:spcAft>
        <a:spcPct val="0"/>
      </a:spcAft>
      <a:buClr>
        <a:srgbClr val="18827D"/>
      </a:buClr>
      <a:buFont typeface="Wingdings" pitchFamily="2" charset="2"/>
      <a:buChar char="§"/>
      <a:defRPr sz="1200" kern="1200">
        <a:solidFill>
          <a:schemeClr val="tx1"/>
        </a:solidFill>
        <a:latin typeface="Arial" charset="0"/>
        <a:ea typeface="MS UI Gothic" pitchFamily="50" charset="-128"/>
        <a:cs typeface="Arial" charset="0"/>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9B6D545A-BB3B-4833-905A-0BAE4D3CCF39}" type="slidenum">
              <a:rPr lang="ja-JP" altLang="en-US" smtClean="0"/>
              <a:pPr/>
              <a:t>1</a:t>
            </a:fld>
            <a:endParaRPr lang="en-US" altLang="ja-JP"/>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pPr>
              <a:lnSpc>
                <a:spcPct val="80000"/>
              </a:lnSpc>
              <a:buFont typeface="Wingdings" pitchFamily="2" charset="2"/>
              <a:buNone/>
            </a:pPr>
            <a:endParaRPr lang="ja-JP" altLang="en-US" dirty="0"/>
          </a:p>
        </p:txBody>
      </p:sp>
    </p:spTree>
    <p:extLst>
      <p:ext uri="{BB962C8B-B14F-4D97-AF65-F5344CB8AC3E}">
        <p14:creationId xmlns:p14="http://schemas.microsoft.com/office/powerpoint/2010/main" val="3898099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41</a:t>
            </a:fld>
            <a:endParaRPr kumimoji="1" lang="ja-JP" altLang="en-US"/>
          </a:p>
        </p:txBody>
      </p:sp>
    </p:spTree>
    <p:extLst>
      <p:ext uri="{BB962C8B-B14F-4D97-AF65-F5344CB8AC3E}">
        <p14:creationId xmlns:p14="http://schemas.microsoft.com/office/powerpoint/2010/main" val="38986353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42</a:t>
            </a:fld>
            <a:endParaRPr kumimoji="1" lang="ja-JP" altLang="en-US"/>
          </a:p>
        </p:txBody>
      </p:sp>
    </p:spTree>
    <p:extLst>
      <p:ext uri="{BB962C8B-B14F-4D97-AF65-F5344CB8AC3E}">
        <p14:creationId xmlns:p14="http://schemas.microsoft.com/office/powerpoint/2010/main" val="3537644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43</a:t>
            </a:fld>
            <a:endParaRPr kumimoji="1" lang="ja-JP" altLang="en-US"/>
          </a:p>
        </p:txBody>
      </p:sp>
    </p:spTree>
    <p:extLst>
      <p:ext uri="{BB962C8B-B14F-4D97-AF65-F5344CB8AC3E}">
        <p14:creationId xmlns:p14="http://schemas.microsoft.com/office/powerpoint/2010/main" val="1865314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44</a:t>
            </a:fld>
            <a:endParaRPr kumimoji="1" lang="ja-JP" altLang="en-US"/>
          </a:p>
        </p:txBody>
      </p:sp>
    </p:spTree>
    <p:extLst>
      <p:ext uri="{BB962C8B-B14F-4D97-AF65-F5344CB8AC3E}">
        <p14:creationId xmlns:p14="http://schemas.microsoft.com/office/powerpoint/2010/main" val="645123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endParaRPr lang="en-US" altLang="ja-JP" dirty="0"/>
          </a:p>
        </p:txBody>
      </p:sp>
      <p:sp>
        <p:nvSpPr>
          <p:cNvPr id="4" name="スライド番号プレースホルダー 3"/>
          <p:cNvSpPr>
            <a:spLocks noGrp="1"/>
          </p:cNvSpPr>
          <p:nvPr>
            <p:ph type="sldNum" sz="quarter" idx="10"/>
          </p:nvPr>
        </p:nvSpPr>
        <p:spPr/>
        <p:txBody>
          <a:bodyPr/>
          <a:lstStyle/>
          <a:p>
            <a:pPr>
              <a:defRPr/>
            </a:pPr>
            <a:fld id="{E8E6AFD5-E479-4E48-8F6B-96FCA5AE0691}" type="slidenum">
              <a:rPr lang="ja-JP" altLang="en-US" smtClean="0"/>
              <a:pPr>
                <a:defRPr/>
              </a:pPr>
              <a:t>3</a:t>
            </a:fld>
            <a:endParaRPr lang="en-US" altLang="ja-JP"/>
          </a:p>
        </p:txBody>
      </p:sp>
    </p:spTree>
    <p:extLst>
      <p:ext uri="{BB962C8B-B14F-4D97-AF65-F5344CB8AC3E}">
        <p14:creationId xmlns:p14="http://schemas.microsoft.com/office/powerpoint/2010/main" val="1549537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34</a:t>
            </a:fld>
            <a:endParaRPr kumimoji="1" lang="ja-JP" altLang="en-US"/>
          </a:p>
        </p:txBody>
      </p:sp>
    </p:spTree>
    <p:extLst>
      <p:ext uri="{BB962C8B-B14F-4D97-AF65-F5344CB8AC3E}">
        <p14:creationId xmlns:p14="http://schemas.microsoft.com/office/powerpoint/2010/main" val="3146863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35</a:t>
            </a:fld>
            <a:endParaRPr kumimoji="1" lang="ja-JP" altLang="en-US"/>
          </a:p>
        </p:txBody>
      </p:sp>
    </p:spTree>
    <p:extLst>
      <p:ext uri="{BB962C8B-B14F-4D97-AF65-F5344CB8AC3E}">
        <p14:creationId xmlns:p14="http://schemas.microsoft.com/office/powerpoint/2010/main" val="3992286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36</a:t>
            </a:fld>
            <a:endParaRPr kumimoji="1" lang="ja-JP" altLang="en-US"/>
          </a:p>
        </p:txBody>
      </p:sp>
    </p:spTree>
    <p:extLst>
      <p:ext uri="{BB962C8B-B14F-4D97-AF65-F5344CB8AC3E}">
        <p14:creationId xmlns:p14="http://schemas.microsoft.com/office/powerpoint/2010/main" val="1865314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37</a:t>
            </a:fld>
            <a:endParaRPr kumimoji="1" lang="ja-JP" altLang="en-US"/>
          </a:p>
        </p:txBody>
      </p:sp>
    </p:spTree>
    <p:extLst>
      <p:ext uri="{BB962C8B-B14F-4D97-AF65-F5344CB8AC3E}">
        <p14:creationId xmlns:p14="http://schemas.microsoft.com/office/powerpoint/2010/main" val="4254738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38</a:t>
            </a:fld>
            <a:endParaRPr kumimoji="1" lang="ja-JP" altLang="en-US"/>
          </a:p>
        </p:txBody>
      </p:sp>
    </p:spTree>
    <p:extLst>
      <p:ext uri="{BB962C8B-B14F-4D97-AF65-F5344CB8AC3E}">
        <p14:creationId xmlns:p14="http://schemas.microsoft.com/office/powerpoint/2010/main" val="1865314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39</a:t>
            </a:fld>
            <a:endParaRPr kumimoji="1" lang="ja-JP" altLang="en-US"/>
          </a:p>
        </p:txBody>
      </p:sp>
    </p:spTree>
    <p:extLst>
      <p:ext uri="{BB962C8B-B14F-4D97-AF65-F5344CB8AC3E}">
        <p14:creationId xmlns:p14="http://schemas.microsoft.com/office/powerpoint/2010/main" val="1865314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40</a:t>
            </a:fld>
            <a:endParaRPr kumimoji="1" lang="ja-JP" altLang="en-US"/>
          </a:p>
        </p:txBody>
      </p:sp>
    </p:spTree>
    <p:extLst>
      <p:ext uri="{BB962C8B-B14F-4D97-AF65-F5344CB8AC3E}">
        <p14:creationId xmlns:p14="http://schemas.microsoft.com/office/powerpoint/2010/main" val="35402169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E6E58E76-233C-4CBE-81A9-096EB0EECF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3132"/>
            <a:ext cx="12208933" cy="6211363"/>
          </a:xfrm>
          <a:prstGeom prst="rect">
            <a:avLst/>
          </a:prstGeom>
        </p:spPr>
      </p:pic>
      <p:sp>
        <p:nvSpPr>
          <p:cNvPr id="5" name="Line 1055"/>
          <p:cNvSpPr>
            <a:spLocks noChangeShapeType="1"/>
          </p:cNvSpPr>
          <p:nvPr userDrawn="1"/>
        </p:nvSpPr>
        <p:spPr bwMode="auto">
          <a:xfrm flipV="1">
            <a:off x="0" y="0"/>
            <a:ext cx="12208933" cy="0"/>
          </a:xfrm>
          <a:prstGeom prst="line">
            <a:avLst/>
          </a:prstGeom>
          <a:noFill/>
          <a:ln w="57150">
            <a:solidFill>
              <a:srgbClr val="0000FF"/>
            </a:solidFill>
            <a:round/>
            <a:headEnd/>
            <a:tailEnd/>
          </a:ln>
        </p:spPr>
        <p:txBody>
          <a:bodyPr/>
          <a:lstStyle/>
          <a:p>
            <a:pPr>
              <a:defRPr/>
            </a:pPr>
            <a:endParaRPr lang="ja-JP" altLang="en-US" sz="1200"/>
          </a:p>
        </p:txBody>
      </p:sp>
      <p:sp>
        <p:nvSpPr>
          <p:cNvPr id="6" name="Text Box 1034"/>
          <p:cNvSpPr txBox="1">
            <a:spLocks noChangeArrowheads="1"/>
          </p:cNvSpPr>
          <p:nvPr/>
        </p:nvSpPr>
        <p:spPr bwMode="auto">
          <a:xfrm>
            <a:off x="9408584" y="6473826"/>
            <a:ext cx="2658533" cy="244475"/>
          </a:xfrm>
          <a:prstGeom prst="rect">
            <a:avLst/>
          </a:prstGeom>
          <a:noFill/>
          <a:ln w="9525">
            <a:noFill/>
            <a:miter lim="800000"/>
            <a:headEnd/>
            <a:tailEnd/>
          </a:ln>
          <a:effectLst/>
        </p:spPr>
        <p:txBody>
          <a:bodyPr>
            <a:spAutoFit/>
          </a:bodyPr>
          <a:lstStyle/>
          <a:p>
            <a:pPr algn="r">
              <a:spcBef>
                <a:spcPct val="0"/>
              </a:spcBef>
              <a:defRPr/>
            </a:pPr>
            <a:r>
              <a:rPr lang="en-GB" sz="1000" dirty="0">
                <a:solidFill>
                  <a:srgbClr val="663300"/>
                </a:solidFill>
              </a:rPr>
              <a:t>© Copyright </a:t>
            </a:r>
            <a:r>
              <a:rPr lang="en-GB" altLang="ja-JP" sz="1000" i="1" dirty="0" err="1">
                <a:solidFill>
                  <a:srgbClr val="663300"/>
                </a:solidFill>
              </a:rPr>
              <a:t>eCompliance</a:t>
            </a:r>
            <a:r>
              <a:rPr lang="ja-JP" altLang="en-GB" sz="1000" dirty="0">
                <a:solidFill>
                  <a:srgbClr val="663300"/>
                </a:solidFill>
              </a:rPr>
              <a:t> </a:t>
            </a:r>
            <a:r>
              <a:rPr lang="en-GB" sz="1000" dirty="0">
                <a:solidFill>
                  <a:srgbClr val="663300"/>
                </a:solidFill>
              </a:rPr>
              <a:t>20</a:t>
            </a:r>
            <a:r>
              <a:rPr lang="en-US" altLang="ja-JP" sz="1000" dirty="0">
                <a:solidFill>
                  <a:srgbClr val="663300"/>
                </a:solidFill>
              </a:rPr>
              <a:t>21</a:t>
            </a:r>
            <a:endParaRPr lang="en-GB" altLang="ja-JP" sz="1000" dirty="0">
              <a:solidFill>
                <a:srgbClr val="663300"/>
              </a:solidFill>
            </a:endParaRPr>
          </a:p>
        </p:txBody>
      </p:sp>
      <p:sp>
        <p:nvSpPr>
          <p:cNvPr id="7" name="Rectangle 1043"/>
          <p:cNvSpPr>
            <a:spLocks noChangeArrowheads="1"/>
          </p:cNvSpPr>
          <p:nvPr/>
        </p:nvSpPr>
        <p:spPr bwMode="auto">
          <a:xfrm>
            <a:off x="601133" y="1109663"/>
            <a:ext cx="11557000" cy="42862"/>
          </a:xfrm>
          <a:prstGeom prst="rect">
            <a:avLst/>
          </a:prstGeom>
          <a:solidFill>
            <a:srgbClr val="990000"/>
          </a:solidFill>
          <a:ln w="9525">
            <a:noFill/>
            <a:miter lim="800000"/>
            <a:headEnd/>
            <a:tailEnd/>
          </a:ln>
          <a:effectLst>
            <a:outerShdw dist="35921" dir="2700000" algn="ctr" rotWithShape="0">
              <a:schemeClr val="bg2"/>
            </a:outerShdw>
          </a:effectLst>
        </p:spPr>
        <p:txBody>
          <a:bodyPr wrap="none" anchor="ctr"/>
          <a:lstStyle/>
          <a:p>
            <a:pPr>
              <a:defRPr/>
            </a:pPr>
            <a:endParaRPr lang="ja-JP" altLang="en-US" sz="1200"/>
          </a:p>
        </p:txBody>
      </p:sp>
      <p:sp>
        <p:nvSpPr>
          <p:cNvPr id="8" name="Line 1044"/>
          <p:cNvSpPr>
            <a:spLocks noChangeShapeType="1"/>
          </p:cNvSpPr>
          <p:nvPr/>
        </p:nvSpPr>
        <p:spPr bwMode="auto">
          <a:xfrm>
            <a:off x="607485" y="6248400"/>
            <a:ext cx="10892367" cy="0"/>
          </a:xfrm>
          <a:prstGeom prst="line">
            <a:avLst/>
          </a:prstGeom>
          <a:noFill/>
          <a:ln w="12700">
            <a:solidFill>
              <a:schemeClr val="tx1"/>
            </a:solidFill>
            <a:round/>
            <a:headEnd type="none" w="sm" len="sm"/>
            <a:tailEnd type="none" w="sm" len="sm"/>
          </a:ln>
          <a:effectLst/>
        </p:spPr>
        <p:txBody>
          <a:bodyPr wrap="none" anchor="ctr"/>
          <a:lstStyle/>
          <a:p>
            <a:pPr>
              <a:defRPr/>
            </a:pPr>
            <a:endParaRPr lang="ja-JP" altLang="en-US" sz="1200"/>
          </a:p>
        </p:txBody>
      </p:sp>
      <p:sp>
        <p:nvSpPr>
          <p:cNvPr id="1073156" name="Rectangle 1028"/>
          <p:cNvSpPr>
            <a:spLocks noGrp="1" noChangeArrowheads="1"/>
          </p:cNvSpPr>
          <p:nvPr>
            <p:ph type="ctrTitle"/>
          </p:nvPr>
        </p:nvSpPr>
        <p:spPr>
          <a:xfrm>
            <a:off x="1117600" y="2667000"/>
            <a:ext cx="7112000" cy="914400"/>
          </a:xfrm>
        </p:spPr>
        <p:txBody>
          <a:bodyPr anchor="t"/>
          <a:lstStyle>
            <a:lvl1pPr>
              <a:defRPr sz="3200" b="1">
                <a:solidFill>
                  <a:schemeClr val="tx1"/>
                </a:solidFill>
              </a:defRPr>
            </a:lvl1pPr>
          </a:lstStyle>
          <a:p>
            <a:r>
              <a:rPr lang="en-GB" dirty="0" err="1"/>
              <a:t>マスタ</a:t>
            </a:r>
            <a:r>
              <a:rPr lang="en-GB" dirty="0"/>
              <a:t> </a:t>
            </a:r>
            <a:r>
              <a:rPr lang="en-GB" dirty="0" err="1"/>
              <a:t>タイトルの書式設定</a:t>
            </a:r>
            <a:endParaRPr lang="en-GB" dirty="0"/>
          </a:p>
        </p:txBody>
      </p:sp>
      <p:sp>
        <p:nvSpPr>
          <p:cNvPr id="1073157" name="Rectangle 1029"/>
          <p:cNvSpPr>
            <a:spLocks noGrp="1" noChangeArrowheads="1"/>
          </p:cNvSpPr>
          <p:nvPr>
            <p:ph type="subTitle" idx="1"/>
          </p:nvPr>
        </p:nvSpPr>
        <p:spPr>
          <a:xfrm>
            <a:off x="6043084" y="5375275"/>
            <a:ext cx="5892800" cy="838200"/>
          </a:xfrm>
        </p:spPr>
        <p:txBody>
          <a:bodyPr/>
          <a:lstStyle>
            <a:lvl1pPr marL="0" indent="0">
              <a:buFont typeface="Wingdings" pitchFamily="2" charset="2"/>
              <a:buNone/>
              <a:defRPr sz="2000" b="1"/>
            </a:lvl1pPr>
          </a:lstStyle>
          <a:p>
            <a:r>
              <a:rPr lang="en-GB"/>
              <a:t>マスタ サブタイトルの書式設定</a:t>
            </a:r>
          </a:p>
        </p:txBody>
      </p:sp>
      <p:pic>
        <p:nvPicPr>
          <p:cNvPr id="10" name="Picture 42" descr="LOGO">
            <a:extLst>
              <a:ext uri="{FF2B5EF4-FFF2-40B4-BE49-F238E27FC236}">
                <a16:creationId xmlns:a16="http://schemas.microsoft.com/office/drawing/2014/main" id="{93A65071-C197-46A0-99A6-7B9085DA2D30}"/>
              </a:ext>
            </a:extLst>
          </p:cNvPr>
          <p:cNvPicPr>
            <a:picLocks noChangeAspect="1" noChangeArrowheads="1"/>
          </p:cNvPicPr>
          <p:nvPr userDrawn="1"/>
        </p:nvPicPr>
        <p:blipFill>
          <a:blip r:embed="rId3" cstate="print"/>
          <a:srcRect/>
          <a:stretch>
            <a:fillRect/>
          </a:stretch>
        </p:blipFill>
        <p:spPr bwMode="auto">
          <a:xfrm>
            <a:off x="594785" y="6259514"/>
            <a:ext cx="1129978" cy="598487"/>
          </a:xfrm>
          <a:prstGeom prst="rect">
            <a:avLst/>
          </a:prstGeom>
          <a:noFill/>
          <a:ln w="9525">
            <a:noFill/>
            <a:miter lim="800000"/>
            <a:headEnd/>
            <a:tailEnd/>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sz="3200">
                <a:solidFill>
                  <a:schemeClr val="tx1"/>
                </a:solidFill>
              </a:defRPr>
            </a:lvl1pPr>
          </a:lstStyle>
          <a:p>
            <a:r>
              <a:rPr lang="ja-JP" altLang="en-US" dirty="0"/>
              <a:t>マスタ タイトルの書式設定</a:t>
            </a:r>
          </a:p>
        </p:txBody>
      </p:sp>
      <p:sp>
        <p:nvSpPr>
          <p:cNvPr id="3" name="コンテンツ プレースホルダ 2"/>
          <p:cNvSpPr>
            <a:spLocks noGrp="1"/>
          </p:cNvSpPr>
          <p:nvPr>
            <p:ph idx="1" hasCustomPrompt="1"/>
          </p:nvPr>
        </p:nvSpPr>
        <p:spPr>
          <a:xfrm>
            <a:off x="626533" y="1083831"/>
            <a:ext cx="10972800" cy="2234458"/>
          </a:xfrm>
        </p:spPr>
        <p:txBody>
          <a:bodyPr>
            <a:spAutoFit/>
          </a:bodyPr>
          <a:lstStyle>
            <a:lvl1pPr>
              <a:defRPr sz="2400"/>
            </a:lvl1pPr>
            <a:lvl2pPr>
              <a:defRPr sz="2400"/>
            </a:lvl2pPr>
            <a:lvl3pPr>
              <a:defRPr sz="2400"/>
            </a:lvl3pPr>
            <a:lvl4pPr>
              <a:defRPr sz="2400"/>
            </a:lvl4pPr>
            <a:lvl5pPr>
              <a:defRPr sz="2400"/>
            </a:lvl5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49D5B4C-BFB4-4865-8DF8-91EA900601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13132"/>
            <a:ext cx="12192000" cy="6211363"/>
          </a:xfrm>
          <a:prstGeom prst="rect">
            <a:avLst/>
          </a:prstGeom>
        </p:spPr>
      </p:pic>
      <p:sp>
        <p:nvSpPr>
          <p:cNvPr id="10" name="Line 43"/>
          <p:cNvSpPr>
            <a:spLocks noChangeShapeType="1"/>
          </p:cNvSpPr>
          <p:nvPr userDrawn="1"/>
        </p:nvSpPr>
        <p:spPr bwMode="auto">
          <a:xfrm flipV="1">
            <a:off x="0" y="0"/>
            <a:ext cx="12208933" cy="0"/>
          </a:xfrm>
          <a:prstGeom prst="line">
            <a:avLst/>
          </a:prstGeom>
          <a:noFill/>
          <a:ln w="57150">
            <a:solidFill>
              <a:srgbClr val="0000FF"/>
            </a:solidFill>
            <a:round/>
            <a:headEnd/>
            <a:tailEnd/>
          </a:ln>
          <a:extLst>
            <a:ext uri="{909E8E84-426E-40DD-AFC4-6F175D3DCCD1}">
              <a14:hiddenFill xmlns:a14="http://schemas.microsoft.com/office/drawing/2010/main">
                <a:noFill/>
              </a14:hiddenFill>
            </a:ext>
          </a:extLst>
        </p:spPr>
        <p:txBody>
          <a:bodyPr/>
          <a:lstStyle/>
          <a:p>
            <a:pPr>
              <a:spcBef>
                <a:spcPct val="0"/>
              </a:spcBef>
            </a:pPr>
            <a:endParaRPr kumimoji="1" lang="ja-JP" altLang="en-US" sz="1200">
              <a:solidFill>
                <a:srgbClr val="000000"/>
              </a:solidFill>
            </a:endParaRPr>
          </a:p>
        </p:txBody>
      </p:sp>
      <p:sp>
        <p:nvSpPr>
          <p:cNvPr id="9219" name="Rectangle 4"/>
          <p:cNvSpPr>
            <a:spLocks noGrp="1" noChangeArrowheads="1"/>
          </p:cNvSpPr>
          <p:nvPr>
            <p:ph type="title"/>
          </p:nvPr>
        </p:nvSpPr>
        <p:spPr bwMode="auto">
          <a:xfrm>
            <a:off x="626533" y="158751"/>
            <a:ext cx="10972800" cy="73977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GB" dirty="0" err="1"/>
              <a:t>マスタ</a:t>
            </a:r>
            <a:r>
              <a:rPr lang="en-GB" dirty="0"/>
              <a:t> </a:t>
            </a:r>
            <a:r>
              <a:rPr lang="en-GB" dirty="0" err="1"/>
              <a:t>タイトルの書式設定</a:t>
            </a:r>
            <a:endParaRPr lang="en-GB" dirty="0"/>
          </a:p>
        </p:txBody>
      </p:sp>
      <p:sp>
        <p:nvSpPr>
          <p:cNvPr id="9220" name="Rectangle 5"/>
          <p:cNvSpPr>
            <a:spLocks noGrp="1" noChangeArrowheads="1"/>
          </p:cNvSpPr>
          <p:nvPr>
            <p:ph type="body" idx="1"/>
          </p:nvPr>
        </p:nvSpPr>
        <p:spPr bwMode="auto">
          <a:xfrm>
            <a:off x="613833" y="1090056"/>
            <a:ext cx="10886019" cy="47513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err="1"/>
              <a:t>マスタ</a:t>
            </a:r>
            <a:r>
              <a:rPr lang="en-GB" dirty="0"/>
              <a:t> </a:t>
            </a:r>
            <a:r>
              <a:rPr lang="en-GB" dirty="0" err="1"/>
              <a:t>テキストの書式設定</a:t>
            </a:r>
            <a:endParaRPr lang="en-GB" dirty="0"/>
          </a:p>
          <a:p>
            <a:pPr lvl="1"/>
            <a:r>
              <a:rPr lang="en-GB" dirty="0"/>
              <a:t>第 </a:t>
            </a:r>
            <a:r>
              <a:rPr lang="en-GB" altLang="ja-JP" dirty="0"/>
              <a:t>2 </a:t>
            </a:r>
            <a:r>
              <a:rPr lang="en-GB" dirty="0" err="1"/>
              <a:t>レベル</a:t>
            </a:r>
            <a:endParaRPr lang="en-GB" dirty="0"/>
          </a:p>
          <a:p>
            <a:pPr lvl="2"/>
            <a:r>
              <a:rPr lang="en-GB" dirty="0"/>
              <a:t>第 </a:t>
            </a:r>
            <a:r>
              <a:rPr lang="en-GB" altLang="ja-JP" dirty="0"/>
              <a:t>3 </a:t>
            </a:r>
            <a:r>
              <a:rPr lang="en-GB" dirty="0" err="1"/>
              <a:t>レベル</a:t>
            </a:r>
            <a:endParaRPr lang="en-GB" dirty="0"/>
          </a:p>
          <a:p>
            <a:pPr lvl="3"/>
            <a:r>
              <a:rPr lang="en-GB" dirty="0"/>
              <a:t>第 </a:t>
            </a:r>
            <a:r>
              <a:rPr lang="en-GB" altLang="ja-JP" dirty="0"/>
              <a:t>4 </a:t>
            </a:r>
            <a:r>
              <a:rPr lang="en-GB" dirty="0" err="1"/>
              <a:t>レベル</a:t>
            </a:r>
            <a:endParaRPr lang="en-GB" dirty="0"/>
          </a:p>
          <a:p>
            <a:pPr lvl="4"/>
            <a:r>
              <a:rPr lang="en-GB" dirty="0"/>
              <a:t>第 </a:t>
            </a:r>
            <a:r>
              <a:rPr lang="en-GB" altLang="ja-JP" dirty="0"/>
              <a:t>5 </a:t>
            </a:r>
            <a:r>
              <a:rPr lang="en-GB" dirty="0" err="1"/>
              <a:t>レベル</a:t>
            </a:r>
            <a:endParaRPr lang="en-GB" dirty="0"/>
          </a:p>
        </p:txBody>
      </p:sp>
      <p:sp>
        <p:nvSpPr>
          <p:cNvPr id="1072138" name="Text Box 10"/>
          <p:cNvSpPr txBox="1">
            <a:spLocks noChangeArrowheads="1"/>
          </p:cNvSpPr>
          <p:nvPr/>
        </p:nvSpPr>
        <p:spPr bwMode="auto">
          <a:xfrm>
            <a:off x="4931834" y="6465888"/>
            <a:ext cx="2332567" cy="215900"/>
          </a:xfrm>
          <a:prstGeom prst="rect">
            <a:avLst/>
          </a:prstGeom>
          <a:noFill/>
          <a:ln w="9525">
            <a:noFill/>
            <a:miter lim="800000"/>
            <a:headEnd/>
            <a:tailEnd/>
          </a:ln>
          <a:effectLst/>
        </p:spPr>
        <p:txBody>
          <a:bodyPr>
            <a:spAutoFit/>
          </a:bodyPr>
          <a:lstStyle/>
          <a:p>
            <a:pPr algn="ctr">
              <a:spcBef>
                <a:spcPct val="0"/>
              </a:spcBef>
              <a:defRPr/>
            </a:pPr>
            <a:r>
              <a:rPr lang="en-US" altLang="ja-JP" sz="800" dirty="0">
                <a:solidFill>
                  <a:srgbClr val="663300"/>
                </a:solidFill>
                <a:latin typeface="Arial" pitchFamily="34" charset="0"/>
              </a:rPr>
              <a:t>© Copyright eCompliance 2021</a:t>
            </a:r>
          </a:p>
        </p:txBody>
      </p:sp>
      <p:sp>
        <p:nvSpPr>
          <p:cNvPr id="1072140" name="Line 12"/>
          <p:cNvSpPr>
            <a:spLocks noChangeShapeType="1"/>
          </p:cNvSpPr>
          <p:nvPr/>
        </p:nvSpPr>
        <p:spPr bwMode="auto">
          <a:xfrm flipV="1">
            <a:off x="2032000" y="6477000"/>
            <a:ext cx="0" cy="228600"/>
          </a:xfrm>
          <a:prstGeom prst="line">
            <a:avLst/>
          </a:prstGeom>
          <a:noFill/>
          <a:ln w="9525">
            <a:solidFill>
              <a:schemeClr val="bg1"/>
            </a:solidFill>
            <a:round/>
            <a:headEnd/>
            <a:tailEnd/>
          </a:ln>
          <a:effectLst/>
        </p:spPr>
        <p:txBody>
          <a:bodyPr/>
          <a:lstStyle/>
          <a:p>
            <a:pPr>
              <a:defRPr/>
            </a:pPr>
            <a:endParaRPr lang="ja-JP" altLang="en-US" sz="1200"/>
          </a:p>
        </p:txBody>
      </p:sp>
      <p:sp>
        <p:nvSpPr>
          <p:cNvPr id="1072146" name="Line 18"/>
          <p:cNvSpPr>
            <a:spLocks noChangeShapeType="1"/>
          </p:cNvSpPr>
          <p:nvPr/>
        </p:nvSpPr>
        <p:spPr bwMode="auto">
          <a:xfrm>
            <a:off x="607485" y="6248400"/>
            <a:ext cx="10892367" cy="0"/>
          </a:xfrm>
          <a:prstGeom prst="line">
            <a:avLst/>
          </a:prstGeom>
          <a:noFill/>
          <a:ln w="12700">
            <a:solidFill>
              <a:schemeClr val="tx1"/>
            </a:solidFill>
            <a:round/>
            <a:headEnd type="none" w="sm" len="sm"/>
            <a:tailEnd type="none" w="sm" len="sm"/>
          </a:ln>
          <a:effectLst/>
        </p:spPr>
        <p:txBody>
          <a:bodyPr wrap="none" anchor="ctr"/>
          <a:lstStyle/>
          <a:p>
            <a:pPr>
              <a:defRPr/>
            </a:pPr>
            <a:endParaRPr lang="ja-JP" altLang="en-US" sz="1200"/>
          </a:p>
        </p:txBody>
      </p:sp>
      <p:sp>
        <p:nvSpPr>
          <p:cNvPr id="1072166" name="Line 38"/>
          <p:cNvSpPr>
            <a:spLocks noChangeShapeType="1"/>
          </p:cNvSpPr>
          <p:nvPr/>
        </p:nvSpPr>
        <p:spPr bwMode="auto">
          <a:xfrm>
            <a:off x="601134" y="895350"/>
            <a:ext cx="10892367" cy="0"/>
          </a:xfrm>
          <a:prstGeom prst="line">
            <a:avLst/>
          </a:prstGeom>
          <a:noFill/>
          <a:ln w="12700">
            <a:solidFill>
              <a:schemeClr val="tx1"/>
            </a:solidFill>
            <a:round/>
            <a:headEnd type="none" w="sm" len="sm"/>
            <a:tailEnd type="none" w="sm" len="sm"/>
          </a:ln>
          <a:effectLst/>
        </p:spPr>
        <p:txBody>
          <a:bodyPr wrap="none" anchor="ctr"/>
          <a:lstStyle/>
          <a:p>
            <a:pPr>
              <a:defRPr/>
            </a:pPr>
            <a:endParaRPr lang="ja-JP" altLang="en-US" sz="1200"/>
          </a:p>
        </p:txBody>
      </p:sp>
      <p:pic>
        <p:nvPicPr>
          <p:cNvPr id="9226" name="Picture 42" descr="LOGO"/>
          <p:cNvPicPr>
            <a:picLocks noChangeAspect="1" noChangeArrowheads="1"/>
          </p:cNvPicPr>
          <p:nvPr userDrawn="1"/>
        </p:nvPicPr>
        <p:blipFill>
          <a:blip r:embed="rId6" cstate="print"/>
          <a:srcRect/>
          <a:stretch>
            <a:fillRect/>
          </a:stretch>
        </p:blipFill>
        <p:spPr bwMode="auto">
          <a:xfrm>
            <a:off x="594785" y="6259514"/>
            <a:ext cx="1129978" cy="598487"/>
          </a:xfrm>
          <a:prstGeom prst="rect">
            <a:avLst/>
          </a:prstGeom>
          <a:noFill/>
          <a:ln w="9525">
            <a:noFill/>
            <a:miter lim="800000"/>
            <a:headEnd/>
            <a:tailEnd/>
          </a:ln>
        </p:spPr>
      </p:pic>
      <p:sp>
        <p:nvSpPr>
          <p:cNvPr id="11" name="Text Box 21"/>
          <p:cNvSpPr txBox="1">
            <a:spLocks noChangeArrowheads="1"/>
          </p:cNvSpPr>
          <p:nvPr userDrawn="1"/>
        </p:nvSpPr>
        <p:spPr bwMode="auto">
          <a:xfrm>
            <a:off x="11053233" y="6392864"/>
            <a:ext cx="372218" cy="276999"/>
          </a:xfrm>
          <a:prstGeom prst="rect">
            <a:avLst/>
          </a:prstGeom>
          <a:noFill/>
          <a:ln>
            <a:noFill/>
          </a:ln>
        </p:spPr>
        <p:txBody>
          <a:bodyPr wrap="none">
            <a:spAutoFit/>
          </a:bodyPr>
          <a:lstStyle>
            <a:lvl1pPr eaLnBrk="0" hangingPunct="0">
              <a:spcBef>
                <a:spcPct val="50000"/>
              </a:spcBef>
              <a:defRPr sz="1200">
                <a:solidFill>
                  <a:schemeClr val="tx1"/>
                </a:solidFill>
                <a:latin typeface="Arial" charset="0"/>
                <a:ea typeface="MS UI Gothic" pitchFamily="50" charset="-128"/>
              </a:defRPr>
            </a:lvl1pPr>
            <a:lvl2pPr marL="742950" indent="-285750" eaLnBrk="0" hangingPunct="0">
              <a:spcBef>
                <a:spcPct val="50000"/>
              </a:spcBef>
              <a:defRPr sz="1200">
                <a:solidFill>
                  <a:schemeClr val="tx1"/>
                </a:solidFill>
                <a:latin typeface="Arial" charset="0"/>
                <a:ea typeface="MS UI Gothic" pitchFamily="50" charset="-128"/>
              </a:defRPr>
            </a:lvl2pPr>
            <a:lvl3pPr marL="1143000" indent="-228600" eaLnBrk="0" hangingPunct="0">
              <a:spcBef>
                <a:spcPct val="50000"/>
              </a:spcBef>
              <a:defRPr sz="1200">
                <a:solidFill>
                  <a:schemeClr val="tx1"/>
                </a:solidFill>
                <a:latin typeface="Arial" charset="0"/>
                <a:ea typeface="MS UI Gothic" pitchFamily="50" charset="-128"/>
              </a:defRPr>
            </a:lvl3pPr>
            <a:lvl4pPr marL="1600200" indent="-228600" eaLnBrk="0" hangingPunct="0">
              <a:spcBef>
                <a:spcPct val="50000"/>
              </a:spcBef>
              <a:defRPr sz="1200">
                <a:solidFill>
                  <a:schemeClr val="tx1"/>
                </a:solidFill>
                <a:latin typeface="Arial" charset="0"/>
                <a:ea typeface="MS UI Gothic" pitchFamily="50" charset="-128"/>
              </a:defRPr>
            </a:lvl4pPr>
            <a:lvl5pPr marL="2057400" indent="-228600" eaLnBrk="0" hangingPunct="0">
              <a:spcBef>
                <a:spcPct val="50000"/>
              </a:spcBef>
              <a:defRPr sz="1200">
                <a:solidFill>
                  <a:schemeClr val="tx1"/>
                </a:solidFill>
                <a:latin typeface="Arial" charset="0"/>
                <a:ea typeface="MS UI Gothic" pitchFamily="50" charset="-128"/>
              </a:defRPr>
            </a:lvl5pPr>
            <a:lvl6pPr marL="2514600" indent="-228600" eaLnBrk="0" fontAlgn="base" hangingPunct="0">
              <a:spcBef>
                <a:spcPct val="50000"/>
              </a:spcBef>
              <a:spcAft>
                <a:spcPct val="0"/>
              </a:spcAft>
              <a:defRPr sz="1200">
                <a:solidFill>
                  <a:schemeClr val="tx1"/>
                </a:solidFill>
                <a:latin typeface="Arial" charset="0"/>
                <a:ea typeface="MS UI Gothic" pitchFamily="50" charset="-128"/>
              </a:defRPr>
            </a:lvl6pPr>
            <a:lvl7pPr marL="2971800" indent="-228600" eaLnBrk="0" fontAlgn="base" hangingPunct="0">
              <a:spcBef>
                <a:spcPct val="50000"/>
              </a:spcBef>
              <a:spcAft>
                <a:spcPct val="0"/>
              </a:spcAft>
              <a:defRPr sz="1200">
                <a:solidFill>
                  <a:schemeClr val="tx1"/>
                </a:solidFill>
                <a:latin typeface="Arial" charset="0"/>
                <a:ea typeface="MS UI Gothic" pitchFamily="50" charset="-128"/>
              </a:defRPr>
            </a:lvl7pPr>
            <a:lvl8pPr marL="3429000" indent="-228600" eaLnBrk="0" fontAlgn="base" hangingPunct="0">
              <a:spcBef>
                <a:spcPct val="50000"/>
              </a:spcBef>
              <a:spcAft>
                <a:spcPct val="0"/>
              </a:spcAft>
              <a:defRPr sz="1200">
                <a:solidFill>
                  <a:schemeClr val="tx1"/>
                </a:solidFill>
                <a:latin typeface="Arial" charset="0"/>
                <a:ea typeface="MS UI Gothic" pitchFamily="50" charset="-128"/>
              </a:defRPr>
            </a:lvl8pPr>
            <a:lvl9pPr marL="3886200" indent="-228600" eaLnBrk="0" fontAlgn="base" hangingPunct="0">
              <a:spcBef>
                <a:spcPct val="50000"/>
              </a:spcBef>
              <a:spcAft>
                <a:spcPct val="0"/>
              </a:spcAft>
              <a:defRPr sz="1200">
                <a:solidFill>
                  <a:schemeClr val="tx1"/>
                </a:solidFill>
                <a:latin typeface="Arial" charset="0"/>
                <a:ea typeface="MS UI Gothic" pitchFamily="50" charset="-128"/>
              </a:defRPr>
            </a:lvl9pPr>
          </a:lstStyle>
          <a:p>
            <a:pPr>
              <a:spcBef>
                <a:spcPct val="0"/>
              </a:spcBef>
              <a:defRPr/>
            </a:pPr>
            <a:fld id="{EC6F2894-4104-4DD3-9DF8-B636FDF1D361}" type="slidenum">
              <a:rPr lang="ja-JP" altLang="en-US" sz="1200" smtClean="0"/>
              <a:pPr>
                <a:spcBef>
                  <a:spcPct val="0"/>
                </a:spcBef>
                <a:defRPr/>
              </a:pPr>
              <a:t>‹#›</a:t>
            </a:fld>
            <a:endParaRPr lang="en-US" altLang="ja-JP" sz="1200"/>
          </a:p>
        </p:txBody>
      </p:sp>
    </p:spTree>
  </p:cSld>
  <p:clrMap bg1="lt1" tx1="dk1" bg2="lt2" tx2="dk2" accent1="accent1" accent2="accent2" accent3="accent3" accent4="accent4" accent5="accent5" accent6="accent6" hlink="hlink" folHlink="folHlink"/>
  <p:sldLayoutIdLst>
    <p:sldLayoutId id="2147484557" r:id="rId1"/>
    <p:sldLayoutId id="2147484544" r:id="rId2"/>
    <p:sldLayoutId id="2147484549" r:id="rId3"/>
  </p:sldLayoutIdLst>
  <p:txStyles>
    <p:titleStyle>
      <a:lvl1pPr algn="l" rtl="0" eaLnBrk="0" fontAlgn="base" hangingPunct="0">
        <a:spcBef>
          <a:spcPct val="0"/>
        </a:spcBef>
        <a:spcAft>
          <a:spcPct val="0"/>
        </a:spcAft>
        <a:defRPr sz="2000">
          <a:solidFill>
            <a:schemeClr val="tx1"/>
          </a:solidFill>
          <a:latin typeface="+mj-lt"/>
          <a:ea typeface="+mj-ea"/>
          <a:cs typeface="+mj-cs"/>
        </a:defRPr>
      </a:lvl1pPr>
      <a:lvl2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2pPr>
      <a:lvl3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3pPr>
      <a:lvl4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4pPr>
      <a:lvl5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5pPr>
      <a:lvl6pPr marL="457200" algn="l" rtl="0" fontAlgn="base">
        <a:spcBef>
          <a:spcPct val="0"/>
        </a:spcBef>
        <a:spcAft>
          <a:spcPct val="0"/>
        </a:spcAft>
        <a:defRPr sz="2000">
          <a:solidFill>
            <a:srgbClr val="663300"/>
          </a:solidFill>
          <a:latin typeface="Arial" charset="0"/>
          <a:ea typeface="MS UI Gothic" pitchFamily="50" charset="-128"/>
          <a:cs typeface="Arial" charset="0"/>
        </a:defRPr>
      </a:lvl6pPr>
      <a:lvl7pPr marL="914400" algn="l" rtl="0" fontAlgn="base">
        <a:spcBef>
          <a:spcPct val="0"/>
        </a:spcBef>
        <a:spcAft>
          <a:spcPct val="0"/>
        </a:spcAft>
        <a:defRPr sz="2000">
          <a:solidFill>
            <a:srgbClr val="663300"/>
          </a:solidFill>
          <a:latin typeface="Arial" charset="0"/>
          <a:ea typeface="MS UI Gothic" pitchFamily="50" charset="-128"/>
          <a:cs typeface="Arial" charset="0"/>
        </a:defRPr>
      </a:lvl7pPr>
      <a:lvl8pPr marL="1371600" algn="l" rtl="0" fontAlgn="base">
        <a:spcBef>
          <a:spcPct val="0"/>
        </a:spcBef>
        <a:spcAft>
          <a:spcPct val="0"/>
        </a:spcAft>
        <a:defRPr sz="2000">
          <a:solidFill>
            <a:srgbClr val="663300"/>
          </a:solidFill>
          <a:latin typeface="Arial" charset="0"/>
          <a:ea typeface="MS UI Gothic" pitchFamily="50" charset="-128"/>
          <a:cs typeface="Arial" charset="0"/>
        </a:defRPr>
      </a:lvl8pPr>
      <a:lvl9pPr marL="1828800" algn="l" rtl="0" fontAlgn="base">
        <a:spcBef>
          <a:spcPct val="0"/>
        </a:spcBef>
        <a:spcAft>
          <a:spcPct val="0"/>
        </a:spcAft>
        <a:defRPr sz="2000">
          <a:solidFill>
            <a:srgbClr val="663300"/>
          </a:solidFill>
          <a:latin typeface="Arial" charset="0"/>
          <a:ea typeface="MS UI Gothic" pitchFamily="50" charset="-128"/>
          <a:cs typeface="Arial" charset="0"/>
        </a:defRPr>
      </a:lvl9pPr>
    </p:titleStyle>
    <p:bodyStyle>
      <a:lvl1pPr marL="266700" indent="-266700" algn="l" rtl="0" eaLnBrk="0" fontAlgn="base" hangingPunct="0">
        <a:spcBef>
          <a:spcPct val="20000"/>
        </a:spcBef>
        <a:spcAft>
          <a:spcPct val="0"/>
        </a:spcAft>
        <a:buClr>
          <a:schemeClr val="accent1"/>
        </a:buClr>
        <a:buFont typeface="Wingdings" pitchFamily="2" charset="2"/>
        <a:buChar char="n"/>
        <a:tabLst>
          <a:tab pos="800100" algn="l"/>
        </a:tabLst>
        <a:defRPr sz="2800">
          <a:solidFill>
            <a:schemeClr val="tx1"/>
          </a:solidFill>
          <a:latin typeface="+mn-lt"/>
          <a:ea typeface="+mn-ea"/>
          <a:cs typeface="+mn-cs"/>
        </a:defRPr>
      </a:lvl1pPr>
      <a:lvl2pPr marL="711200" indent="-265113" algn="l" rtl="0" eaLnBrk="0" fontAlgn="base" hangingPunct="0">
        <a:spcBef>
          <a:spcPct val="20000"/>
        </a:spcBef>
        <a:spcAft>
          <a:spcPct val="0"/>
        </a:spcAft>
        <a:buClr>
          <a:srgbClr val="FF0000"/>
        </a:buClr>
        <a:buFont typeface="Wingdings" pitchFamily="2" charset="2"/>
        <a:buChar char="l"/>
        <a:tabLst>
          <a:tab pos="800100" algn="l"/>
        </a:tabLst>
        <a:defRPr sz="2400">
          <a:solidFill>
            <a:schemeClr val="tx1"/>
          </a:solidFill>
          <a:latin typeface="+mn-lt"/>
          <a:ea typeface="+mn-ea"/>
          <a:cs typeface="+mn-cs"/>
        </a:defRPr>
      </a:lvl2pPr>
      <a:lvl3pPr marL="1058863" indent="-168275" algn="l" rtl="0" eaLnBrk="0" fontAlgn="base" hangingPunct="0">
        <a:spcBef>
          <a:spcPct val="20000"/>
        </a:spcBef>
        <a:spcAft>
          <a:spcPct val="0"/>
        </a:spcAft>
        <a:buChar char="•"/>
        <a:tabLst>
          <a:tab pos="800100" algn="l"/>
        </a:tabLst>
        <a:defRPr sz="2400">
          <a:solidFill>
            <a:schemeClr val="tx1"/>
          </a:solidFill>
          <a:latin typeface="+mn-lt"/>
          <a:ea typeface="+mn-ea"/>
          <a:cs typeface="+mn-cs"/>
        </a:defRPr>
      </a:lvl3pPr>
      <a:lvl4pPr marL="1419225" indent="-180975" algn="l" rtl="0" eaLnBrk="0" fontAlgn="base" hangingPunct="0">
        <a:spcBef>
          <a:spcPct val="20000"/>
        </a:spcBef>
        <a:spcAft>
          <a:spcPct val="0"/>
        </a:spcAft>
        <a:buFont typeface="Arial" charset="0"/>
        <a:buChar char="-"/>
        <a:tabLst>
          <a:tab pos="800100" algn="l"/>
        </a:tabLst>
        <a:defRPr sz="2400">
          <a:solidFill>
            <a:schemeClr val="tx1"/>
          </a:solidFill>
          <a:latin typeface="+mn-lt"/>
          <a:ea typeface="+mn-ea"/>
          <a:cs typeface="+mn-cs"/>
        </a:defRPr>
      </a:lvl4pPr>
      <a:lvl5pPr marL="1766888" indent="-168275" algn="l" rtl="0" eaLnBrk="0" fontAlgn="base" hangingPunct="0">
        <a:spcBef>
          <a:spcPct val="20000"/>
        </a:spcBef>
        <a:spcAft>
          <a:spcPct val="0"/>
        </a:spcAft>
        <a:buFont typeface="Arial" charset="0"/>
        <a:buChar char="-"/>
        <a:tabLst>
          <a:tab pos="800100" algn="l"/>
        </a:tabLst>
        <a:defRPr sz="2400">
          <a:solidFill>
            <a:schemeClr val="tx1"/>
          </a:solidFill>
          <a:latin typeface="+mn-lt"/>
          <a:ea typeface="+mn-ea"/>
          <a:cs typeface="+mn-cs"/>
        </a:defRPr>
      </a:lvl5pPr>
      <a:lvl6pPr marL="2224088" indent="-168275" algn="l" rtl="0" fontAlgn="base">
        <a:spcBef>
          <a:spcPct val="20000"/>
        </a:spcBef>
        <a:spcAft>
          <a:spcPct val="0"/>
        </a:spcAft>
        <a:buFont typeface="Arial" charset="0"/>
        <a:buChar char="-"/>
        <a:tabLst>
          <a:tab pos="800100" algn="l"/>
        </a:tabLst>
        <a:defRPr sz="1400">
          <a:solidFill>
            <a:schemeClr val="tx1"/>
          </a:solidFill>
          <a:latin typeface="+mn-lt"/>
          <a:ea typeface="+mn-ea"/>
          <a:cs typeface="+mn-cs"/>
        </a:defRPr>
      </a:lvl6pPr>
      <a:lvl7pPr marL="2681288" indent="-168275" algn="l" rtl="0" fontAlgn="base">
        <a:spcBef>
          <a:spcPct val="20000"/>
        </a:spcBef>
        <a:spcAft>
          <a:spcPct val="0"/>
        </a:spcAft>
        <a:buFont typeface="Arial" charset="0"/>
        <a:buChar char="-"/>
        <a:tabLst>
          <a:tab pos="800100" algn="l"/>
        </a:tabLst>
        <a:defRPr sz="1400">
          <a:solidFill>
            <a:schemeClr val="tx1"/>
          </a:solidFill>
          <a:latin typeface="+mn-lt"/>
          <a:ea typeface="+mn-ea"/>
          <a:cs typeface="+mn-cs"/>
        </a:defRPr>
      </a:lvl7pPr>
      <a:lvl8pPr marL="3138488" indent="-168275" algn="l" rtl="0" fontAlgn="base">
        <a:spcBef>
          <a:spcPct val="20000"/>
        </a:spcBef>
        <a:spcAft>
          <a:spcPct val="0"/>
        </a:spcAft>
        <a:buFont typeface="Arial" charset="0"/>
        <a:buChar char="-"/>
        <a:tabLst>
          <a:tab pos="800100" algn="l"/>
        </a:tabLst>
        <a:defRPr sz="1400">
          <a:solidFill>
            <a:schemeClr val="tx1"/>
          </a:solidFill>
          <a:latin typeface="+mn-lt"/>
          <a:ea typeface="+mn-ea"/>
          <a:cs typeface="+mn-cs"/>
        </a:defRPr>
      </a:lvl8pPr>
      <a:lvl9pPr marL="3595688" indent="-168275" algn="l" rtl="0" fontAlgn="base">
        <a:spcBef>
          <a:spcPct val="20000"/>
        </a:spcBef>
        <a:spcAft>
          <a:spcPct val="0"/>
        </a:spcAft>
        <a:buFont typeface="Arial" charset="0"/>
        <a:buChar char="-"/>
        <a:tabLst>
          <a:tab pos="800100" algn="l"/>
        </a:tabLst>
        <a:defRPr sz="14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type="subTitle" idx="1"/>
          </p:nvPr>
        </p:nvSpPr>
        <p:spPr>
          <a:xfrm>
            <a:off x="9180513" y="5743701"/>
            <a:ext cx="2324100" cy="458787"/>
          </a:xfrm>
        </p:spPr>
        <p:txBody>
          <a:bodyPr/>
          <a:lstStyle/>
          <a:p>
            <a:pPr eaLnBrk="1" hangingPunct="1">
              <a:lnSpc>
                <a:spcPct val="80000"/>
              </a:lnSpc>
            </a:pPr>
            <a:r>
              <a:rPr lang="ja-JP" altLang="en-US" dirty="0"/>
              <a:t>イーコンプライアンス</a:t>
            </a:r>
          </a:p>
          <a:p>
            <a:pPr eaLnBrk="1" hangingPunct="1">
              <a:lnSpc>
                <a:spcPct val="80000"/>
              </a:lnSpc>
            </a:pPr>
            <a:r>
              <a:rPr kumimoji="1" lang="en-US" altLang="ja-JP" sz="1200" b="0" dirty="0"/>
              <a:t>http://eCompliance.co.jp</a:t>
            </a:r>
            <a:endParaRPr kumimoji="1" lang="ja-JP" altLang="en-US" sz="1200" b="0" dirty="0"/>
          </a:p>
        </p:txBody>
      </p:sp>
      <p:sp>
        <p:nvSpPr>
          <p:cNvPr id="31748" name="Rectangle 4"/>
          <p:cNvSpPr>
            <a:spLocks noChangeArrowheads="1"/>
          </p:cNvSpPr>
          <p:nvPr/>
        </p:nvSpPr>
        <p:spPr bwMode="auto">
          <a:xfrm>
            <a:off x="5051426" y="4850471"/>
            <a:ext cx="2092325" cy="246221"/>
          </a:xfrm>
          <a:prstGeom prst="rect">
            <a:avLst/>
          </a:prstGeom>
          <a:noFill/>
          <a:ln w="9525" algn="ctr">
            <a:noFill/>
            <a:miter lim="800000"/>
            <a:headEnd/>
            <a:tailEnd/>
          </a:ln>
        </p:spPr>
        <p:txBody>
          <a:bodyPr lIns="0" tIns="0" rIns="0" bIns="0">
            <a:spAutoFit/>
          </a:bodyPr>
          <a:lstStyle/>
          <a:p>
            <a:pPr algn="ctr"/>
            <a:r>
              <a:rPr lang="en-US" altLang="ja-JP" sz="1600" dirty="0"/>
              <a:t>2021</a:t>
            </a:r>
            <a:r>
              <a:rPr lang="ja-JP" altLang="en-US" sz="1600" dirty="0"/>
              <a:t>年</a:t>
            </a:r>
            <a:r>
              <a:rPr lang="en-US" altLang="ja-JP" sz="1600" dirty="0"/>
              <a:t>11</a:t>
            </a:r>
            <a:r>
              <a:rPr lang="ja-JP" altLang="en-US" sz="1600" dirty="0"/>
              <a:t>月</a:t>
            </a:r>
            <a:r>
              <a:rPr lang="en-US" altLang="ja-JP" sz="1600" dirty="0"/>
              <a:t>30</a:t>
            </a:r>
            <a:r>
              <a:rPr lang="ja-JP" altLang="en-US" sz="1600" dirty="0"/>
              <a:t>日</a:t>
            </a:r>
            <a:endParaRPr lang="en-US" altLang="ja-JP" sz="1600" dirty="0"/>
          </a:p>
        </p:txBody>
      </p:sp>
      <p:sp>
        <p:nvSpPr>
          <p:cNvPr id="8" name="Rectangle 2">
            <a:extLst>
              <a:ext uri="{FF2B5EF4-FFF2-40B4-BE49-F238E27FC236}">
                <a16:creationId xmlns:a16="http://schemas.microsoft.com/office/drawing/2014/main" id="{72C73985-B893-4514-A813-6D6319DAA526}"/>
              </a:ext>
            </a:extLst>
          </p:cNvPr>
          <p:cNvSpPr>
            <a:spLocks noGrp="1" noChangeArrowheads="1"/>
          </p:cNvSpPr>
          <p:nvPr>
            <p:ph type="ctrTitle"/>
          </p:nvPr>
        </p:nvSpPr>
        <p:spPr>
          <a:xfrm>
            <a:off x="1762298" y="2302626"/>
            <a:ext cx="8678286" cy="1134687"/>
          </a:xfrm>
        </p:spPr>
        <p:txBody>
          <a:bodyPr/>
          <a:lstStyle/>
          <a:p>
            <a:pPr algn="ctr">
              <a:spcBef>
                <a:spcPts val="1200"/>
              </a:spcBef>
            </a:pPr>
            <a:r>
              <a:rPr lang="ja-JP" altLang="en-US" sz="3600" b="0" dirty="0"/>
              <a:t>第</a:t>
            </a:r>
            <a:r>
              <a:rPr lang="en-US" altLang="ja-JP" sz="3600" b="0" dirty="0"/>
              <a:t>20</a:t>
            </a:r>
            <a:r>
              <a:rPr lang="ja-JP" altLang="en-US" sz="3600" b="0" dirty="0"/>
              <a:t>回</a:t>
            </a:r>
            <a:br>
              <a:rPr lang="en-US" altLang="ja-JP" sz="3600" b="0" dirty="0"/>
            </a:br>
            <a:r>
              <a:rPr lang="en-US" altLang="ja-JP" sz="3600" b="0" dirty="0"/>
              <a:t>FDA Case for Quality</a:t>
            </a:r>
            <a:r>
              <a:rPr lang="ja-JP" altLang="en-US" sz="3600" b="0" dirty="0"/>
              <a:t>とは</a:t>
            </a:r>
          </a:p>
        </p:txBody>
      </p:sp>
      <p:pic>
        <p:nvPicPr>
          <p:cNvPr id="5" name="図 4" descr="黒い背景に白い文字がある&#10;&#10;低い精度で自動的に生成された説明">
            <a:extLst>
              <a:ext uri="{FF2B5EF4-FFF2-40B4-BE49-F238E27FC236}">
                <a16:creationId xmlns:a16="http://schemas.microsoft.com/office/drawing/2014/main" id="{14DC22F2-9CA4-4604-A6D2-247767ED84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476" y="40349"/>
            <a:ext cx="3269730" cy="1045984"/>
          </a:xfrm>
          <a:prstGeom prst="rect">
            <a:avLst/>
          </a:prstGeom>
        </p:spPr>
      </p:pic>
      <p:sp>
        <p:nvSpPr>
          <p:cNvPr id="9" name="Rectangle 2">
            <a:extLst>
              <a:ext uri="{FF2B5EF4-FFF2-40B4-BE49-F238E27FC236}">
                <a16:creationId xmlns:a16="http://schemas.microsoft.com/office/drawing/2014/main" id="{3E1EE716-9A7F-4E2B-9788-30AD3C5DE3E5}"/>
              </a:ext>
            </a:extLst>
          </p:cNvPr>
          <p:cNvSpPr txBox="1">
            <a:spLocks noChangeArrowheads="1"/>
          </p:cNvSpPr>
          <p:nvPr/>
        </p:nvSpPr>
        <p:spPr bwMode="auto">
          <a:xfrm>
            <a:off x="3144244" y="333947"/>
            <a:ext cx="8609215" cy="7185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2pPr>
            <a:lvl3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3pPr>
            <a:lvl4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4pPr>
            <a:lvl5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5pPr>
            <a:lvl6pPr marL="457200" algn="l" rtl="0" fontAlgn="base">
              <a:spcBef>
                <a:spcPct val="0"/>
              </a:spcBef>
              <a:spcAft>
                <a:spcPct val="0"/>
              </a:spcAft>
              <a:defRPr sz="2000">
                <a:solidFill>
                  <a:srgbClr val="663300"/>
                </a:solidFill>
                <a:latin typeface="Arial" charset="0"/>
                <a:ea typeface="MS UI Gothic" pitchFamily="50" charset="-128"/>
                <a:cs typeface="Arial" charset="0"/>
              </a:defRPr>
            </a:lvl6pPr>
            <a:lvl7pPr marL="914400" algn="l" rtl="0" fontAlgn="base">
              <a:spcBef>
                <a:spcPct val="0"/>
              </a:spcBef>
              <a:spcAft>
                <a:spcPct val="0"/>
              </a:spcAft>
              <a:defRPr sz="2000">
                <a:solidFill>
                  <a:srgbClr val="663300"/>
                </a:solidFill>
                <a:latin typeface="Arial" charset="0"/>
                <a:ea typeface="MS UI Gothic" pitchFamily="50" charset="-128"/>
                <a:cs typeface="Arial" charset="0"/>
              </a:defRPr>
            </a:lvl7pPr>
            <a:lvl8pPr marL="1371600" algn="l" rtl="0" fontAlgn="base">
              <a:spcBef>
                <a:spcPct val="0"/>
              </a:spcBef>
              <a:spcAft>
                <a:spcPct val="0"/>
              </a:spcAft>
              <a:defRPr sz="2000">
                <a:solidFill>
                  <a:srgbClr val="663300"/>
                </a:solidFill>
                <a:latin typeface="Arial" charset="0"/>
                <a:ea typeface="MS UI Gothic" pitchFamily="50" charset="-128"/>
                <a:cs typeface="Arial" charset="0"/>
              </a:defRPr>
            </a:lvl8pPr>
            <a:lvl9pPr marL="1828800" algn="l" rtl="0" fontAlgn="base">
              <a:spcBef>
                <a:spcPct val="0"/>
              </a:spcBef>
              <a:spcAft>
                <a:spcPct val="0"/>
              </a:spcAft>
              <a:defRPr sz="2000">
                <a:solidFill>
                  <a:srgbClr val="663300"/>
                </a:solidFill>
                <a:latin typeface="Arial" charset="0"/>
                <a:ea typeface="MS UI Gothic" pitchFamily="50" charset="-128"/>
                <a:cs typeface="Arial" charset="0"/>
              </a:defRPr>
            </a:lvl9pPr>
          </a:lstStyle>
          <a:p>
            <a:pPr>
              <a:spcBef>
                <a:spcPts val="1200"/>
              </a:spcBef>
            </a:pPr>
            <a:r>
              <a:rPr lang="ja-JP" altLang="en-US" sz="3600" kern="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HGP創英角ﾎﾟｯﾌﾟ体" panose="040B0A00000000000000" pitchFamily="50" charset="-128"/>
                <a:ea typeface="HGP創英角ﾎﾟｯﾌﾟ体" panose="040B0A00000000000000" pitchFamily="50" charset="-128"/>
              </a:rPr>
              <a:t>イーコンプライアンスの</a:t>
            </a:r>
            <a:r>
              <a:rPr lang="en-US" altLang="ja-JP" sz="3600" kern="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HGP創英角ﾎﾟｯﾌﾟ体" panose="040B0A00000000000000" pitchFamily="50" charset="-128"/>
                <a:ea typeface="HGP創英角ﾎﾟｯﾌﾟ体" panose="040B0A00000000000000" pitchFamily="50" charset="-128"/>
              </a:rPr>
              <a:t>YouTube</a:t>
            </a:r>
            <a:r>
              <a:rPr lang="ja-JP" altLang="en-US" sz="3600" kern="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HGP創英角ﾎﾟｯﾌﾟ体" panose="040B0A00000000000000" pitchFamily="50" charset="-128"/>
                <a:ea typeface="HGP創英角ﾎﾟｯﾌﾟ体" panose="040B0A00000000000000" pitchFamily="50" charset="-128"/>
              </a:rPr>
              <a:t>ライブ配信</a:t>
            </a:r>
          </a:p>
        </p:txBody>
      </p:sp>
    </p:spTree>
    <p:extLst>
      <p:ext uri="{BB962C8B-B14F-4D97-AF65-F5344CB8AC3E}">
        <p14:creationId xmlns:p14="http://schemas.microsoft.com/office/powerpoint/2010/main" val="323066826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r>
              <a:rPr kumimoji="1" lang="en-US" altLang="ja-JP" sz="3200" dirty="0"/>
              <a:t>1. </a:t>
            </a:r>
            <a:r>
              <a:rPr kumimoji="1" lang="ja-JP" altLang="en-US" sz="3200" dirty="0"/>
              <a:t>品質にフォーカスすること（</a:t>
            </a:r>
            <a:r>
              <a:rPr kumimoji="1" lang="en-US" altLang="ja-JP" sz="3200" dirty="0"/>
              <a:t>Focus on Quality</a:t>
            </a:r>
            <a:r>
              <a:rPr kumimoji="1" lang="ja-JP" altLang="en-US" sz="3200" dirty="0"/>
              <a:t>）</a:t>
            </a:r>
            <a:endParaRPr lang="ja-JP" altLang="en-US" dirty="0">
              <a:latin typeface="MS UI Gothic" panose="020B0600070205080204" pitchFamily="50" charset="-128"/>
              <a:cs typeface="ＭＳ Ｐゴシック"/>
            </a:endParaRP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5134867"/>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544513" indent="-457200" eaLnBrk="1"/>
            <a:r>
              <a:rPr kumimoji="1" lang="en-US" altLang="ja-JP" sz="3200" dirty="0"/>
              <a:t>FDA</a:t>
            </a:r>
            <a:r>
              <a:rPr kumimoji="1" lang="ja-JP" altLang="en-US" sz="3200" dirty="0"/>
              <a:t>は通常、製造業者のコンプライアンス、すなわち医療機器の設計と製造で使用される方法、および使用される設備とコントロールを管理する規制に準拠しているかどうかについて評価する。</a:t>
            </a:r>
            <a:endParaRPr kumimoji="1" lang="en-US" altLang="ja-JP" sz="3200" dirty="0"/>
          </a:p>
          <a:p>
            <a:pPr marL="544513" indent="-457200" eaLnBrk="1"/>
            <a:r>
              <a:rPr kumimoji="1" lang="ja-JP" altLang="en-US" sz="3200" dirty="0"/>
              <a:t>しかしながら</a:t>
            </a:r>
            <a:r>
              <a:rPr kumimoji="1" lang="en-US" altLang="ja-JP" sz="3200" dirty="0"/>
              <a:t>Focus on Quality</a:t>
            </a:r>
            <a:r>
              <a:rPr kumimoji="1" lang="ja-JP" altLang="en-US" sz="3200" dirty="0"/>
              <a:t>イニシアチブでは、コンプライアンスの達成をベースラインとして扱い、品質に関するアウトカムを改善する品質にとって重要なプラクティス（</a:t>
            </a:r>
            <a:r>
              <a:rPr kumimoji="1" lang="en-US" altLang="ja-JP" sz="3200" dirty="0"/>
              <a:t>critical-to-quality practices</a:t>
            </a:r>
            <a:r>
              <a:rPr kumimoji="1" lang="ja-JP" altLang="en-US" sz="3200" dirty="0"/>
              <a:t>）を含めることを模索している。</a:t>
            </a:r>
            <a:endParaRPr kumimoji="1" lang="en-US" altLang="ja-JP" sz="3200" dirty="0"/>
          </a:p>
          <a:p>
            <a:pPr marL="544513" indent="-457200" eaLnBrk="1"/>
            <a:r>
              <a:rPr kumimoji="1" lang="en-US" altLang="ja-JP" sz="3200" dirty="0"/>
              <a:t>FDA</a:t>
            </a:r>
            <a:r>
              <a:rPr kumimoji="1" lang="ja-JP" altLang="en-US" sz="3200" dirty="0"/>
              <a:t>は利害関係者と協力し、医療機器の設計および製造中に製造業者が品質にとって重要なプラクティスを実施することを促進している。</a:t>
            </a:r>
            <a:endParaRPr kumimoji="1" lang="en-US" altLang="ja-JP" sz="3200" dirty="0"/>
          </a:p>
        </p:txBody>
      </p:sp>
    </p:spTree>
    <p:extLst>
      <p:ext uri="{BB962C8B-B14F-4D97-AF65-F5344CB8AC3E}">
        <p14:creationId xmlns:p14="http://schemas.microsoft.com/office/powerpoint/2010/main" val="3590937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r>
              <a:rPr kumimoji="1" lang="en-US" altLang="ja-JP" sz="3200" dirty="0"/>
              <a:t>1. </a:t>
            </a:r>
            <a:r>
              <a:rPr kumimoji="1" lang="ja-JP" altLang="en-US" sz="3200" dirty="0"/>
              <a:t>品質にフォーカスすること（</a:t>
            </a:r>
            <a:r>
              <a:rPr kumimoji="1" lang="en-US" altLang="ja-JP" sz="3200" dirty="0"/>
              <a:t>Focus on Quality</a:t>
            </a:r>
            <a:r>
              <a:rPr kumimoji="1" lang="ja-JP" altLang="en-US" sz="3200" dirty="0"/>
              <a:t>）</a:t>
            </a:r>
            <a:endParaRPr lang="ja-JP" altLang="en-US" dirty="0">
              <a:latin typeface="MS UI Gothic" panose="020B0600070205080204" pitchFamily="50" charset="-128"/>
              <a:cs typeface="ＭＳ Ｐゴシック"/>
            </a:endParaRP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1490793"/>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544513" indent="-457200" eaLnBrk="1"/>
            <a:r>
              <a:rPr kumimoji="1" lang="ja-JP" altLang="en-US" sz="3200" dirty="0"/>
              <a:t>当該プラクティスは、顧客のニーズを満たすための設計の改善から、製造におけるエラーの制御や品質問題の検出速度の向上にまで及ぶ。</a:t>
            </a:r>
            <a:endParaRPr kumimoji="1" lang="en-US" altLang="ja-JP" sz="3200" dirty="0"/>
          </a:p>
        </p:txBody>
      </p:sp>
    </p:spTree>
    <p:extLst>
      <p:ext uri="{BB962C8B-B14F-4D97-AF65-F5344CB8AC3E}">
        <p14:creationId xmlns:p14="http://schemas.microsoft.com/office/powerpoint/2010/main" val="37594494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r>
              <a:rPr kumimoji="1" lang="en-US" altLang="ja-JP" sz="3200" dirty="0"/>
              <a:t>2. </a:t>
            </a:r>
            <a:r>
              <a:rPr kumimoji="1" lang="ja-JP" altLang="en-US" sz="3200" dirty="0"/>
              <a:t>利害関係者の参画</a:t>
            </a:r>
            <a:endParaRPr lang="ja-JP" altLang="en-US" dirty="0">
              <a:latin typeface="MS UI Gothic" panose="020B0600070205080204" pitchFamily="50" charset="-128"/>
              <a:cs typeface="ＭＳ Ｐゴシック"/>
            </a:endParaRP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1490793"/>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544513" indent="-457200" eaLnBrk="1"/>
            <a:r>
              <a:rPr kumimoji="1" lang="en-US" altLang="ja-JP" sz="3200" dirty="0"/>
              <a:t>FDA</a:t>
            </a:r>
            <a:r>
              <a:rPr kumimoji="1" lang="ja-JP" altLang="en-US" sz="3200" dirty="0"/>
              <a:t>は、医療機器イノベーションコンソーシアム（</a:t>
            </a:r>
            <a:r>
              <a:rPr kumimoji="1" lang="en-US" altLang="ja-JP" sz="3200" dirty="0"/>
              <a:t>MDIC</a:t>
            </a:r>
            <a:r>
              <a:rPr kumimoji="1" lang="ja-JP" altLang="en-US" sz="3200" dirty="0"/>
              <a:t>）およびその他の利害関係者と協力し</a:t>
            </a:r>
            <a:r>
              <a:rPr kumimoji="1" lang="en-US" altLang="ja-JP" sz="3200" dirty="0"/>
              <a:t>Case for Quality</a:t>
            </a:r>
            <a:r>
              <a:rPr kumimoji="1" lang="ja-JP" altLang="en-US" sz="3200" dirty="0"/>
              <a:t>に取り組んでいる。</a:t>
            </a:r>
            <a:endParaRPr kumimoji="1" lang="en-US" altLang="ja-JP" sz="3200" dirty="0"/>
          </a:p>
        </p:txBody>
      </p:sp>
    </p:spTree>
    <p:extLst>
      <p:ext uri="{BB962C8B-B14F-4D97-AF65-F5344CB8AC3E}">
        <p14:creationId xmlns:p14="http://schemas.microsoft.com/office/powerpoint/2010/main" val="2374888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r>
              <a:rPr kumimoji="1" lang="en-US" altLang="ja-JP" sz="3200" dirty="0"/>
              <a:t>2018</a:t>
            </a:r>
            <a:r>
              <a:rPr kumimoji="1" lang="ja-JP" altLang="en-US" sz="3200" dirty="0"/>
              <a:t>年のパイロットプログラム</a:t>
            </a:r>
            <a:endParaRPr lang="ja-JP" altLang="en-US" dirty="0">
              <a:latin typeface="MS UI Gothic" panose="020B0600070205080204" pitchFamily="50" charset="-128"/>
              <a:cs typeface="ＭＳ Ｐゴシック"/>
            </a:endParaRP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5233356"/>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544513" indent="-457200" eaLnBrk="1">
              <a:spcBef>
                <a:spcPts val="600"/>
              </a:spcBef>
            </a:pPr>
            <a:r>
              <a:rPr kumimoji="1" lang="en-US" altLang="ja-JP" sz="3200" dirty="0"/>
              <a:t>2018</a:t>
            </a:r>
            <a:r>
              <a:rPr kumimoji="1" lang="ja-JP" altLang="en-US" sz="3200" dirty="0"/>
              <a:t>年</a:t>
            </a:r>
            <a:r>
              <a:rPr kumimoji="1" lang="en-US" altLang="ja-JP" sz="3200" dirty="0"/>
              <a:t>1</a:t>
            </a:r>
            <a:r>
              <a:rPr kumimoji="1" lang="ja-JP" altLang="en-US" sz="3200" dirty="0"/>
              <a:t>月、</a:t>
            </a:r>
            <a:r>
              <a:rPr kumimoji="1" lang="en-US" altLang="ja-JP" sz="3200" dirty="0"/>
              <a:t>FDA</a:t>
            </a:r>
            <a:r>
              <a:rPr kumimoji="1" lang="ja-JP" altLang="en-US" sz="3200" dirty="0"/>
              <a:t>は、「自主的な製造および製品品質パイロットプログラム」を開始した。</a:t>
            </a:r>
          </a:p>
          <a:p>
            <a:pPr marL="544513" indent="-457200" eaLnBrk="1">
              <a:spcBef>
                <a:spcPts val="600"/>
              </a:spcBef>
            </a:pPr>
            <a:r>
              <a:rPr kumimoji="1" lang="ja-JP" altLang="en-US" sz="3200" dirty="0"/>
              <a:t>プログラムの一環として、プログラム参加者は組織の品質成熟度評価の実施に同意し、品質プラクティスをさらに改善することを約束した。</a:t>
            </a:r>
            <a:endParaRPr kumimoji="1" lang="en-US" altLang="ja-JP" sz="3200" dirty="0"/>
          </a:p>
          <a:p>
            <a:pPr marL="544513" indent="-457200" eaLnBrk="1">
              <a:spcBef>
                <a:spcPts val="600"/>
              </a:spcBef>
            </a:pPr>
            <a:r>
              <a:rPr kumimoji="1" lang="ja-JP" altLang="en-US" sz="3200" dirty="0"/>
              <a:t>その見返りとして、参加者は</a:t>
            </a:r>
            <a:r>
              <a:rPr kumimoji="1" lang="en-US" altLang="ja-JP" sz="3200" dirty="0"/>
              <a:t>FDA</a:t>
            </a:r>
            <a:r>
              <a:rPr kumimoji="1" lang="ja-JP" altLang="en-US" sz="3200" dirty="0"/>
              <a:t>との合理的な関わりを持ち、サーベイランスおよび査察を減少させた。</a:t>
            </a:r>
            <a:endParaRPr kumimoji="1" lang="en-US" altLang="ja-JP" sz="3200" dirty="0"/>
          </a:p>
          <a:p>
            <a:pPr marL="544513" indent="-457200" eaLnBrk="1">
              <a:spcBef>
                <a:spcPts val="600"/>
              </a:spcBef>
            </a:pPr>
            <a:r>
              <a:rPr kumimoji="1" lang="ja-JP" altLang="en-US" sz="3200" dirty="0"/>
              <a:t>パイロットプログラムの結果の評価は、適合した能力成熟度モデル統合（</a:t>
            </a:r>
            <a:r>
              <a:rPr kumimoji="1" lang="en-US" altLang="ja-JP" sz="3200" dirty="0"/>
              <a:t>CMMI</a:t>
            </a:r>
            <a:r>
              <a:rPr kumimoji="1" lang="ja-JP" altLang="en-US" sz="3200" dirty="0"/>
              <a:t>）モデルに対し、認定されたサードパーティによって実施された。</a:t>
            </a:r>
          </a:p>
        </p:txBody>
      </p:sp>
    </p:spTree>
    <p:extLst>
      <p:ext uri="{BB962C8B-B14F-4D97-AF65-F5344CB8AC3E}">
        <p14:creationId xmlns:p14="http://schemas.microsoft.com/office/powerpoint/2010/main" val="690503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r>
              <a:rPr kumimoji="1" lang="en-US" altLang="ja-JP" sz="3200" dirty="0"/>
              <a:t>2018</a:t>
            </a:r>
            <a:r>
              <a:rPr kumimoji="1" lang="ja-JP" altLang="en-US" sz="3200" dirty="0"/>
              <a:t>年のパイロットプログラム</a:t>
            </a:r>
            <a:endParaRPr lang="ja-JP" altLang="en-US" dirty="0">
              <a:latin typeface="MS UI Gothic" panose="020B0600070205080204" pitchFamily="50" charset="-128"/>
              <a:cs typeface="ＭＳ Ｐゴシック"/>
            </a:endParaRP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2475678"/>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544513" indent="-457200" eaLnBrk="1"/>
            <a:r>
              <a:rPr kumimoji="1" lang="en-US" altLang="ja-JP" sz="3200" dirty="0"/>
              <a:t>FDA</a:t>
            </a:r>
            <a:r>
              <a:rPr kumimoji="1" lang="ja-JP" altLang="en-US" sz="3200" dirty="0"/>
              <a:t>は、</a:t>
            </a:r>
            <a:r>
              <a:rPr kumimoji="1" lang="en-US" altLang="ja-JP" sz="3200" dirty="0"/>
              <a:t>CMMI</a:t>
            </a:r>
            <a:r>
              <a:rPr kumimoji="1" lang="ja-JP" altLang="en-US" sz="3200" dirty="0"/>
              <a:t>研究所によって実施される評価は、製造業者の規制負担を軽減しながら、最終的には市場でより安全で高品質の医療機器につながる可能性のある継続的なプロセス改善を推進するために製造業者が対処できるギャップを特定するのに役立つとしている。</a:t>
            </a:r>
            <a:endParaRPr kumimoji="1" lang="en-US" altLang="ja-JP" sz="3200" dirty="0"/>
          </a:p>
        </p:txBody>
      </p:sp>
    </p:spTree>
    <p:extLst>
      <p:ext uri="{BB962C8B-B14F-4D97-AF65-F5344CB8AC3E}">
        <p14:creationId xmlns:p14="http://schemas.microsoft.com/office/powerpoint/2010/main" val="38140421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r>
              <a:rPr kumimoji="1" lang="en-US" altLang="ja-JP" sz="3200" dirty="0"/>
              <a:t>2018</a:t>
            </a:r>
            <a:r>
              <a:rPr kumimoji="1" lang="ja-JP" altLang="en-US" sz="3200" dirty="0"/>
              <a:t>年のパイロットプログラム</a:t>
            </a:r>
            <a:endParaRPr lang="ja-JP" altLang="en-US" dirty="0">
              <a:latin typeface="MS UI Gothic" panose="020B0600070205080204" pitchFamily="50" charset="-128"/>
              <a:cs typeface="ＭＳ Ｐゴシック"/>
            </a:endParaRP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4149982"/>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544513" indent="-457200" eaLnBrk="1"/>
            <a:r>
              <a:rPr kumimoji="1" lang="ja-JP" altLang="en-US" sz="3200" dirty="0"/>
              <a:t>品質成熟度評価の目標は、参加している医療機器製造サイトに、さまざまなプロセス領域での成熟度に関する洞察を提供し、改善領域を決定し、前向きに議論することである。</a:t>
            </a:r>
            <a:endParaRPr kumimoji="1" lang="en-US" altLang="ja-JP" sz="3200" dirty="0"/>
          </a:p>
          <a:p>
            <a:pPr marL="544513" indent="-457200" eaLnBrk="1"/>
            <a:r>
              <a:rPr kumimoji="1" lang="ja-JP" altLang="en-US" sz="3200" dirty="0"/>
              <a:t>参加サイトとそれぞれの評価チームが協力して、関心のある分野について話し合い、進捗状況と成長を報告するように設計された四半期ごとのチェックインを通じて継続的な改善に取り組んだ。</a:t>
            </a:r>
            <a:endParaRPr kumimoji="1" lang="en-US" altLang="ja-JP" sz="3200" dirty="0"/>
          </a:p>
          <a:p>
            <a:pPr marL="544513" indent="-457200" eaLnBrk="1"/>
            <a:r>
              <a:rPr kumimoji="1" lang="ja-JP" altLang="en-US" sz="3200" dirty="0"/>
              <a:t>その結果、プロセスと医療機器の両方が改善され、最終的には患者の転帰が改善された。</a:t>
            </a:r>
          </a:p>
        </p:txBody>
      </p:sp>
    </p:spTree>
    <p:extLst>
      <p:ext uri="{BB962C8B-B14F-4D97-AF65-F5344CB8AC3E}">
        <p14:creationId xmlns:p14="http://schemas.microsoft.com/office/powerpoint/2010/main" val="2697280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r>
              <a:rPr kumimoji="1" lang="en-US" altLang="ja-JP" sz="3200" dirty="0"/>
              <a:t>2018</a:t>
            </a:r>
            <a:r>
              <a:rPr kumimoji="1" lang="ja-JP" altLang="en-US" sz="3200" dirty="0"/>
              <a:t>年のパイロットプログラム</a:t>
            </a:r>
            <a:endParaRPr lang="ja-JP" altLang="en-US" dirty="0">
              <a:latin typeface="MS UI Gothic" panose="020B0600070205080204" pitchFamily="50" charset="-128"/>
              <a:cs typeface="ＭＳ Ｐゴシック"/>
            </a:endParaRP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3657540"/>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544513" indent="-457200" eaLnBrk="1"/>
            <a:r>
              <a:rPr kumimoji="1" lang="ja-JP" altLang="en-US" sz="3200" dirty="0"/>
              <a:t>品質成熟度評価を受けることで、参加している医療機器製造サイトの継続的な改善と組織の卓越性が促進される。</a:t>
            </a:r>
            <a:endParaRPr kumimoji="1" lang="en-US" altLang="ja-JP" sz="3200" dirty="0"/>
          </a:p>
          <a:p>
            <a:pPr marL="544513" indent="-457200" eaLnBrk="1"/>
            <a:r>
              <a:rPr kumimoji="1" lang="ja-JP" altLang="en-US" sz="3200" dirty="0"/>
              <a:t>参加サイトは、</a:t>
            </a:r>
            <a:r>
              <a:rPr kumimoji="1" lang="en-US" altLang="ja-JP" sz="3200" dirty="0"/>
              <a:t>CDRH</a:t>
            </a:r>
            <a:r>
              <a:rPr kumimoji="1" lang="ja-JP" altLang="en-US" sz="3200" dirty="0"/>
              <a:t>とオープンに関与することを約束し、四半期ごとに進捗状況を監視するために、評価後にベースラインメトリックを提出する必要があった。</a:t>
            </a:r>
            <a:endParaRPr kumimoji="1" lang="en-US" altLang="ja-JP" sz="3200" dirty="0"/>
          </a:p>
          <a:p>
            <a:pPr marL="544513" indent="-457200" eaLnBrk="1"/>
            <a:r>
              <a:rPr kumimoji="1" lang="ja-JP" altLang="en-US" sz="3200" dirty="0"/>
              <a:t>参加者のサイトは、自らの品質成熟度評価の費用をカバーする責任があった。</a:t>
            </a:r>
          </a:p>
        </p:txBody>
      </p:sp>
    </p:spTree>
    <p:extLst>
      <p:ext uri="{BB962C8B-B14F-4D97-AF65-F5344CB8AC3E}">
        <p14:creationId xmlns:p14="http://schemas.microsoft.com/office/powerpoint/2010/main" val="28046587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r>
              <a:rPr kumimoji="1" lang="en-US" altLang="ja-JP" sz="3200" dirty="0"/>
              <a:t>2018</a:t>
            </a:r>
            <a:r>
              <a:rPr kumimoji="1" lang="ja-JP" altLang="en-US" sz="3200" dirty="0"/>
              <a:t>年のパイロットプログラム</a:t>
            </a:r>
            <a:endParaRPr lang="ja-JP" altLang="en-US" dirty="0">
              <a:latin typeface="MS UI Gothic" panose="020B0600070205080204" pitchFamily="50" charset="-128"/>
              <a:cs typeface="ＭＳ Ｐゴシック"/>
            </a:endParaRP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4642425"/>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544513" indent="-457200" eaLnBrk="1"/>
            <a:r>
              <a:rPr kumimoji="1" lang="ja-JP" altLang="en-US" sz="3200" dirty="0"/>
              <a:t>このプログラムを通じて、</a:t>
            </a:r>
            <a:r>
              <a:rPr kumimoji="1" lang="en-US" altLang="ja-JP" sz="3200" dirty="0"/>
              <a:t>FDA</a:t>
            </a:r>
            <a:r>
              <a:rPr kumimoji="1" lang="ja-JP" altLang="en-US" sz="3200" dirty="0"/>
              <a:t>は、参加する製造サイトの監視および事前承認検査の実施を控え、そのような検査が引き起こす可能性のある負担と混乱を減らし、参加者がイノベーションと改善の取り組みにリソースをシフトできるようにすることを意図した。</a:t>
            </a:r>
            <a:endParaRPr kumimoji="1" lang="en-US" altLang="ja-JP" sz="3200" dirty="0"/>
          </a:p>
          <a:p>
            <a:pPr marL="544513" indent="-457200" eaLnBrk="1"/>
            <a:r>
              <a:rPr kumimoji="1" lang="ja-JP" altLang="en-US" sz="3200" dirty="0"/>
              <a:t>パイロットには、米国国内のサイト、国際的なサイト、およびさまざまな医療機器リスク分類にわたる</a:t>
            </a:r>
            <a:r>
              <a:rPr kumimoji="1" lang="en-US" altLang="ja-JP" sz="3200" dirty="0"/>
              <a:t>46</a:t>
            </a:r>
            <a:r>
              <a:rPr kumimoji="1" lang="ja-JP" altLang="en-US" sz="3200" dirty="0"/>
              <a:t>のサイトが参加した。</a:t>
            </a:r>
            <a:endParaRPr kumimoji="1" lang="en-US" altLang="ja-JP" sz="3200" dirty="0"/>
          </a:p>
          <a:p>
            <a:pPr marL="544513" indent="-457200" eaLnBrk="1"/>
            <a:r>
              <a:rPr kumimoji="1" lang="ja-JP" altLang="en-US" sz="3200" dirty="0"/>
              <a:t>パイロット参加者の</a:t>
            </a:r>
            <a:r>
              <a:rPr kumimoji="1" lang="en-US" altLang="ja-JP" sz="3200" dirty="0"/>
              <a:t>80</a:t>
            </a:r>
            <a:r>
              <a:rPr kumimoji="1" lang="ja-JP" altLang="en-US" sz="3200" dirty="0"/>
              <a:t>％以上が、品質成熟度評価が製品の品質に直接的な価値があることを示し、</a:t>
            </a:r>
            <a:r>
              <a:rPr kumimoji="1" lang="en-US" altLang="ja-JP" sz="3200" dirty="0"/>
              <a:t>90</a:t>
            </a:r>
            <a:r>
              <a:rPr kumimoji="1" lang="ja-JP" altLang="en-US" sz="3200" dirty="0"/>
              <a:t>％以上が品質成熟度評価に関して前向きな経験を報告した。</a:t>
            </a:r>
            <a:endParaRPr kumimoji="1" lang="en-US" altLang="ja-JP" sz="3200" dirty="0"/>
          </a:p>
        </p:txBody>
      </p:sp>
    </p:spTree>
    <p:extLst>
      <p:ext uri="{BB962C8B-B14F-4D97-AF65-F5344CB8AC3E}">
        <p14:creationId xmlns:p14="http://schemas.microsoft.com/office/powerpoint/2010/main" val="35651714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r>
              <a:rPr lang="en-US" altLang="ja-JP" dirty="0">
                <a:latin typeface="+mn-lt"/>
                <a:cs typeface="ＭＳ Ｐゴシック"/>
              </a:rPr>
              <a:t>Understanding Barriers to Medical Device Quality</a:t>
            </a:r>
            <a:endParaRPr lang="ja-JP" altLang="en-US" dirty="0">
              <a:latin typeface="+mn-lt"/>
              <a:cs typeface="ＭＳ Ｐゴシック"/>
            </a:endParaRP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1589281"/>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544513" indent="-457200" eaLnBrk="1"/>
            <a:r>
              <a:rPr kumimoji="1" lang="ja-JP" altLang="en-US" sz="3200" dirty="0"/>
              <a:t>「</a:t>
            </a:r>
            <a:r>
              <a:rPr kumimoji="1" lang="en-US" altLang="ja-JP" sz="3200" dirty="0"/>
              <a:t>Understanding Barriers to Medical Device Quality</a:t>
            </a:r>
            <a:r>
              <a:rPr kumimoji="1" lang="ja-JP" altLang="en-US" sz="3200" dirty="0"/>
              <a:t>」（</a:t>
            </a:r>
            <a:r>
              <a:rPr kumimoji="1" lang="en-US" altLang="ja-JP" sz="3200" dirty="0"/>
              <a:t>2011</a:t>
            </a:r>
            <a:r>
              <a:rPr kumimoji="1" lang="ja-JP" altLang="en-US" sz="3200" dirty="0"/>
              <a:t>年</a:t>
            </a:r>
            <a:r>
              <a:rPr kumimoji="1" lang="en-US" altLang="ja-JP" sz="3200" dirty="0"/>
              <a:t>10</a:t>
            </a:r>
            <a:r>
              <a:rPr kumimoji="1" lang="ja-JP" altLang="en-US" sz="3200" dirty="0"/>
              <a:t>月</a:t>
            </a:r>
            <a:r>
              <a:rPr kumimoji="1" lang="en-US" altLang="ja-JP" sz="3200" dirty="0"/>
              <a:t>31</a:t>
            </a:r>
            <a:r>
              <a:rPr kumimoji="1" lang="ja-JP" altLang="en-US" sz="3200" dirty="0"/>
              <a:t>日発出）</a:t>
            </a:r>
          </a:p>
          <a:p>
            <a:pPr marL="544513" indent="-457200" eaLnBrk="1"/>
            <a:r>
              <a:rPr kumimoji="1" lang="ja-JP" altLang="en-US" sz="3200" dirty="0"/>
              <a:t>当該レポートで示された知見は以下のとおりである。</a:t>
            </a:r>
          </a:p>
        </p:txBody>
      </p:sp>
    </p:spTree>
    <p:extLst>
      <p:ext uri="{BB962C8B-B14F-4D97-AF65-F5344CB8AC3E}">
        <p14:creationId xmlns:p14="http://schemas.microsoft.com/office/powerpoint/2010/main" val="26719798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r>
              <a:rPr kumimoji="1" lang="ja-JP" altLang="en-US" sz="2800" dirty="0"/>
              <a:t>１．医療機器業界は、過去</a:t>
            </a:r>
            <a:r>
              <a:rPr kumimoji="1" lang="en-US" altLang="ja-JP" sz="2800" dirty="0"/>
              <a:t>10</a:t>
            </a:r>
            <a:r>
              <a:rPr kumimoji="1" lang="ja-JP" altLang="en-US" sz="2800" dirty="0"/>
              <a:t>～</a:t>
            </a:r>
            <a:r>
              <a:rPr kumimoji="1" lang="en-US" altLang="ja-JP" sz="2800" dirty="0"/>
              <a:t>20</a:t>
            </a:r>
            <a:r>
              <a:rPr kumimoji="1" lang="ja-JP" altLang="en-US" sz="2800" dirty="0"/>
              <a:t>年の間に製造した製品に関して、収益および技術の複雑性の両方で驚異的な成長を遂げている。</a:t>
            </a:r>
            <a:endParaRPr lang="ja-JP" altLang="en-US" sz="2800" dirty="0">
              <a:latin typeface="+mn-lt"/>
              <a:cs typeface="ＭＳ Ｐゴシック"/>
            </a:endParaRPr>
          </a:p>
        </p:txBody>
      </p:sp>
      <p:pic>
        <p:nvPicPr>
          <p:cNvPr id="7" name="図 6" descr="グラフ, 棒グラフ&#10;&#10;自動的に生成された説明">
            <a:extLst>
              <a:ext uri="{FF2B5EF4-FFF2-40B4-BE49-F238E27FC236}">
                <a16:creationId xmlns:a16="http://schemas.microsoft.com/office/drawing/2014/main" id="{F80C1A07-58BE-4868-A6F5-E0662F2972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4265" y="928627"/>
            <a:ext cx="8276167" cy="5293837"/>
          </a:xfrm>
          <a:prstGeom prst="rect">
            <a:avLst/>
          </a:prstGeom>
        </p:spPr>
      </p:pic>
    </p:spTree>
    <p:extLst>
      <p:ext uri="{BB962C8B-B14F-4D97-AF65-F5344CB8AC3E}">
        <p14:creationId xmlns:p14="http://schemas.microsoft.com/office/powerpoint/2010/main" val="614315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r>
              <a:rPr lang="en-US" altLang="ja-JP" dirty="0">
                <a:latin typeface="+mn-lt"/>
                <a:cs typeface="ＭＳ Ｐゴシック"/>
              </a:rPr>
              <a:t>FDA Case for Quality</a:t>
            </a:r>
            <a:r>
              <a:rPr lang="ja-JP" altLang="en-US" dirty="0">
                <a:latin typeface="+mn-lt"/>
                <a:cs typeface="ＭＳ Ｐゴシック"/>
              </a:rPr>
              <a:t>とは</a:t>
            </a: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1490793"/>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544513" indent="-457200" eaLnBrk="1"/>
            <a:r>
              <a:rPr kumimoji="1" lang="en-US" altLang="ja-JP" sz="3200" dirty="0"/>
              <a:t>2011</a:t>
            </a:r>
            <a:r>
              <a:rPr kumimoji="1" lang="ja-JP" altLang="en-US" sz="3200" dirty="0"/>
              <a:t>年に</a:t>
            </a:r>
            <a:r>
              <a:rPr kumimoji="1" lang="en-US" altLang="ja-JP" sz="3200" dirty="0"/>
              <a:t>FDA</a:t>
            </a:r>
            <a:r>
              <a:rPr kumimoji="1" lang="ja-JP" altLang="en-US" sz="3200" dirty="0"/>
              <a:t>が</a:t>
            </a:r>
            <a:r>
              <a:rPr kumimoji="1" lang="en-US" altLang="ja-JP" sz="3200" dirty="0"/>
              <a:t>MDIC</a:t>
            </a:r>
            <a:r>
              <a:rPr kumimoji="1" lang="ja-JP" altLang="en-US" sz="3200" dirty="0"/>
              <a:t>と協力して立ち上げたプログラム。医療機器メーカーの考え方を単なる規制遵守から真の製品品質へとシフトさせることを目的としている。</a:t>
            </a:r>
            <a:endParaRPr kumimoji="1" lang="en-US" altLang="ja-JP" sz="3200" dirty="0"/>
          </a:p>
        </p:txBody>
      </p:sp>
    </p:spTree>
    <p:extLst>
      <p:ext uri="{BB962C8B-B14F-4D97-AF65-F5344CB8AC3E}">
        <p14:creationId xmlns:p14="http://schemas.microsoft.com/office/powerpoint/2010/main" val="26801945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r>
              <a:rPr kumimoji="1" lang="ja-JP" altLang="en-US" sz="2800" b="0" i="0" u="none" strike="noStrike" kern="0" cap="none" spc="0" normalizeH="0" baseline="0" noProof="0" dirty="0">
                <a:ln>
                  <a:noFill/>
                </a:ln>
                <a:solidFill>
                  <a:srgbClr val="000000"/>
                </a:solidFill>
                <a:effectLst/>
                <a:uLnTx/>
                <a:uFillTx/>
                <a:latin typeface="Arial"/>
                <a:ea typeface="MS UI Gothic"/>
                <a:cs typeface="Arial"/>
              </a:rPr>
              <a:t>１．医療機器業界は、過去</a:t>
            </a:r>
            <a:r>
              <a:rPr kumimoji="1" lang="en-US" altLang="ja-JP" sz="2800" b="0" i="0" u="none" strike="noStrike" kern="0" cap="none" spc="0" normalizeH="0" baseline="0" noProof="0" dirty="0">
                <a:ln>
                  <a:noFill/>
                </a:ln>
                <a:solidFill>
                  <a:srgbClr val="000000"/>
                </a:solidFill>
                <a:effectLst/>
                <a:uLnTx/>
                <a:uFillTx/>
                <a:latin typeface="Arial"/>
                <a:ea typeface="MS UI Gothic"/>
                <a:cs typeface="Arial"/>
              </a:rPr>
              <a:t>10</a:t>
            </a:r>
            <a:r>
              <a:rPr kumimoji="1" lang="ja-JP" altLang="en-US" sz="2800" b="0" i="0" u="none" strike="noStrike" kern="0" cap="none" spc="0" normalizeH="0" baseline="0" noProof="0" dirty="0">
                <a:ln>
                  <a:noFill/>
                </a:ln>
                <a:solidFill>
                  <a:srgbClr val="000000"/>
                </a:solidFill>
                <a:effectLst/>
                <a:uLnTx/>
                <a:uFillTx/>
                <a:latin typeface="Arial"/>
                <a:ea typeface="MS UI Gothic"/>
                <a:cs typeface="Arial"/>
              </a:rPr>
              <a:t>～</a:t>
            </a:r>
            <a:r>
              <a:rPr kumimoji="1" lang="en-US" altLang="ja-JP" sz="2800" b="0" i="0" u="none" strike="noStrike" kern="0" cap="none" spc="0" normalizeH="0" baseline="0" noProof="0" dirty="0">
                <a:ln>
                  <a:noFill/>
                </a:ln>
                <a:solidFill>
                  <a:srgbClr val="000000"/>
                </a:solidFill>
                <a:effectLst/>
                <a:uLnTx/>
                <a:uFillTx/>
                <a:latin typeface="Arial"/>
                <a:ea typeface="MS UI Gothic"/>
                <a:cs typeface="Arial"/>
              </a:rPr>
              <a:t>20</a:t>
            </a:r>
            <a:r>
              <a:rPr kumimoji="1" lang="ja-JP" altLang="en-US" sz="2800" b="0" i="0" u="none" strike="noStrike" kern="0" cap="none" spc="0" normalizeH="0" baseline="0" noProof="0" dirty="0">
                <a:ln>
                  <a:noFill/>
                </a:ln>
                <a:solidFill>
                  <a:srgbClr val="000000"/>
                </a:solidFill>
                <a:effectLst/>
                <a:uLnTx/>
                <a:uFillTx/>
                <a:latin typeface="Arial"/>
                <a:ea typeface="MS UI Gothic"/>
                <a:cs typeface="Arial"/>
              </a:rPr>
              <a:t>年の間に製造した製品に関して、収益および技術の複雑性の両方で驚異的な成長を遂げている。</a:t>
            </a:r>
            <a:endParaRPr lang="ja-JP" altLang="en-US" dirty="0">
              <a:latin typeface="+mn-lt"/>
              <a:cs typeface="ＭＳ Ｐゴシック"/>
            </a:endParaRPr>
          </a:p>
        </p:txBody>
      </p:sp>
      <p:pic>
        <p:nvPicPr>
          <p:cNvPr id="4" name="図 3" descr="グラフ, 棒グラフ&#10;&#10;自動的に生成された説明">
            <a:extLst>
              <a:ext uri="{FF2B5EF4-FFF2-40B4-BE49-F238E27FC236}">
                <a16:creationId xmlns:a16="http://schemas.microsoft.com/office/drawing/2014/main" id="{CD556030-4F1F-42F5-A026-4C95A75F8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817" y="934249"/>
            <a:ext cx="7844366" cy="5278094"/>
          </a:xfrm>
          <a:prstGeom prst="rect">
            <a:avLst/>
          </a:prstGeom>
        </p:spPr>
      </p:pic>
    </p:spTree>
    <p:extLst>
      <p:ext uri="{BB962C8B-B14F-4D97-AF65-F5344CB8AC3E}">
        <p14:creationId xmlns:p14="http://schemas.microsoft.com/office/powerpoint/2010/main" val="9752258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r>
              <a:rPr kumimoji="1" lang="ja-JP" altLang="en-US" sz="2800" b="0" i="0" u="none" strike="noStrike" kern="0" cap="none" spc="0" normalizeH="0" baseline="0" noProof="0" dirty="0">
                <a:ln>
                  <a:noFill/>
                </a:ln>
                <a:solidFill>
                  <a:srgbClr val="000000"/>
                </a:solidFill>
                <a:effectLst/>
                <a:uLnTx/>
                <a:uFillTx/>
                <a:latin typeface="Arial"/>
                <a:ea typeface="MS UI Gothic"/>
                <a:cs typeface="Arial"/>
              </a:rPr>
              <a:t>１．医療機器業界は、過去</a:t>
            </a:r>
            <a:r>
              <a:rPr kumimoji="1" lang="en-US" altLang="ja-JP" sz="2800" b="0" i="0" u="none" strike="noStrike" kern="0" cap="none" spc="0" normalizeH="0" baseline="0" noProof="0" dirty="0">
                <a:ln>
                  <a:noFill/>
                </a:ln>
                <a:solidFill>
                  <a:srgbClr val="000000"/>
                </a:solidFill>
                <a:effectLst/>
                <a:uLnTx/>
                <a:uFillTx/>
                <a:latin typeface="Arial"/>
                <a:ea typeface="MS UI Gothic"/>
                <a:cs typeface="Arial"/>
              </a:rPr>
              <a:t>10</a:t>
            </a:r>
            <a:r>
              <a:rPr kumimoji="1" lang="ja-JP" altLang="en-US" sz="2800" b="0" i="0" u="none" strike="noStrike" kern="0" cap="none" spc="0" normalizeH="0" baseline="0" noProof="0" dirty="0">
                <a:ln>
                  <a:noFill/>
                </a:ln>
                <a:solidFill>
                  <a:srgbClr val="000000"/>
                </a:solidFill>
                <a:effectLst/>
                <a:uLnTx/>
                <a:uFillTx/>
                <a:latin typeface="Arial"/>
                <a:ea typeface="MS UI Gothic"/>
                <a:cs typeface="Arial"/>
              </a:rPr>
              <a:t>～</a:t>
            </a:r>
            <a:r>
              <a:rPr kumimoji="1" lang="en-US" altLang="ja-JP" sz="2800" b="0" i="0" u="none" strike="noStrike" kern="0" cap="none" spc="0" normalizeH="0" baseline="0" noProof="0" dirty="0">
                <a:ln>
                  <a:noFill/>
                </a:ln>
                <a:solidFill>
                  <a:srgbClr val="000000"/>
                </a:solidFill>
                <a:effectLst/>
                <a:uLnTx/>
                <a:uFillTx/>
                <a:latin typeface="Arial"/>
                <a:ea typeface="MS UI Gothic"/>
                <a:cs typeface="Arial"/>
              </a:rPr>
              <a:t>20</a:t>
            </a:r>
            <a:r>
              <a:rPr kumimoji="1" lang="ja-JP" altLang="en-US" sz="2800" b="0" i="0" u="none" strike="noStrike" kern="0" cap="none" spc="0" normalizeH="0" baseline="0" noProof="0" dirty="0">
                <a:ln>
                  <a:noFill/>
                </a:ln>
                <a:solidFill>
                  <a:srgbClr val="000000"/>
                </a:solidFill>
                <a:effectLst/>
                <a:uLnTx/>
                <a:uFillTx/>
                <a:latin typeface="Arial"/>
                <a:ea typeface="MS UI Gothic"/>
                <a:cs typeface="Arial"/>
              </a:rPr>
              <a:t>年の間に製造した製品に関して、収益および技術の複雑性の両方で驚異的な成長を遂げている。</a:t>
            </a:r>
            <a:endParaRPr lang="ja-JP" altLang="en-US" dirty="0">
              <a:latin typeface="+mn-lt"/>
              <a:cs typeface="ＭＳ Ｐゴシック"/>
            </a:endParaRPr>
          </a:p>
        </p:txBody>
      </p:sp>
      <p:pic>
        <p:nvPicPr>
          <p:cNvPr id="5" name="図 4" descr="グラフ&#10;&#10;自動的に生成された説明">
            <a:extLst>
              <a:ext uri="{FF2B5EF4-FFF2-40B4-BE49-F238E27FC236}">
                <a16:creationId xmlns:a16="http://schemas.microsoft.com/office/drawing/2014/main" id="{9C6B35CC-DD22-4F44-B849-21022333A4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9599" y="932394"/>
            <a:ext cx="8449733" cy="5239825"/>
          </a:xfrm>
          <a:prstGeom prst="rect">
            <a:avLst/>
          </a:prstGeom>
        </p:spPr>
      </p:pic>
    </p:spTree>
    <p:extLst>
      <p:ext uri="{BB962C8B-B14F-4D97-AF65-F5344CB8AC3E}">
        <p14:creationId xmlns:p14="http://schemas.microsoft.com/office/powerpoint/2010/main" val="7913904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r>
              <a:rPr lang="ja-JP" altLang="en-US" sz="2800" dirty="0">
                <a:latin typeface="+mn-lt"/>
                <a:cs typeface="ＭＳ Ｐゴシック"/>
              </a:rPr>
              <a:t>２．医療機器の使用に関連する重大な有害事象の報告が、</a:t>
            </a:r>
            <a:r>
              <a:rPr lang="en-US" altLang="ja-JP" sz="2800" dirty="0">
                <a:latin typeface="+mn-lt"/>
                <a:cs typeface="ＭＳ Ｐゴシック"/>
              </a:rPr>
              <a:t>2001</a:t>
            </a:r>
            <a:r>
              <a:rPr lang="ja-JP" altLang="en-US" sz="2800" dirty="0">
                <a:latin typeface="+mn-lt"/>
                <a:cs typeface="ＭＳ Ｐゴシック"/>
              </a:rPr>
              <a:t>年以降、業界の成長を年率</a:t>
            </a:r>
            <a:r>
              <a:rPr lang="en-US" altLang="ja-JP" sz="2800" dirty="0">
                <a:latin typeface="+mn-lt"/>
                <a:cs typeface="ＭＳ Ｐゴシック"/>
              </a:rPr>
              <a:t>8</a:t>
            </a:r>
            <a:r>
              <a:rPr lang="ja-JP" altLang="en-US" sz="2800" dirty="0">
                <a:latin typeface="+mn-lt"/>
                <a:cs typeface="ＭＳ Ｐゴシック"/>
              </a:rPr>
              <a:t>％上回っている。</a:t>
            </a:r>
          </a:p>
        </p:txBody>
      </p:sp>
      <p:pic>
        <p:nvPicPr>
          <p:cNvPr id="4" name="図 3" descr="ダイアグラム&#10;&#10;自動的に生成された説明">
            <a:extLst>
              <a:ext uri="{FF2B5EF4-FFF2-40B4-BE49-F238E27FC236}">
                <a16:creationId xmlns:a16="http://schemas.microsoft.com/office/drawing/2014/main" id="{38E54791-D035-4696-9ED9-8B5BE6CE09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6061" y="923927"/>
            <a:ext cx="8179877" cy="5280174"/>
          </a:xfrm>
          <a:prstGeom prst="rect">
            <a:avLst/>
          </a:prstGeom>
        </p:spPr>
      </p:pic>
      <p:sp>
        <p:nvSpPr>
          <p:cNvPr id="7" name="テキスト ボックス 6">
            <a:extLst>
              <a:ext uri="{FF2B5EF4-FFF2-40B4-BE49-F238E27FC236}">
                <a16:creationId xmlns:a16="http://schemas.microsoft.com/office/drawing/2014/main" id="{99F0760A-B724-499F-8DA9-D00C5FC3130D}"/>
              </a:ext>
            </a:extLst>
          </p:cNvPr>
          <p:cNvSpPr txBox="1"/>
          <p:nvPr/>
        </p:nvSpPr>
        <p:spPr>
          <a:xfrm>
            <a:off x="1756833" y="6237584"/>
            <a:ext cx="9842500" cy="230832"/>
          </a:xfrm>
          <a:prstGeom prst="rect">
            <a:avLst/>
          </a:prstGeom>
          <a:noFill/>
        </p:spPr>
        <p:txBody>
          <a:bodyPr wrap="square">
            <a:spAutoFit/>
          </a:bodyPr>
          <a:lstStyle/>
          <a:p>
            <a:r>
              <a:rPr lang="en-US" altLang="ja-JP" sz="900" dirty="0"/>
              <a:t>2001</a:t>
            </a:r>
            <a:r>
              <a:rPr lang="ja-JP" altLang="en-US" sz="900" dirty="0"/>
              <a:t>年～</a:t>
            </a:r>
            <a:r>
              <a:rPr lang="en-US" altLang="ja-JP" sz="900" dirty="0"/>
              <a:t>2009</a:t>
            </a:r>
            <a:r>
              <a:rPr lang="ja-JP" altLang="en-US" sz="900" dirty="0"/>
              <a:t>年の重大な有害事象。左：重大な有害事象により負傷した患者数／右：医療機器支出</a:t>
            </a:r>
            <a:r>
              <a:rPr lang="en-US" altLang="ja-JP" sz="900" dirty="0"/>
              <a:t>10</a:t>
            </a:r>
            <a:r>
              <a:rPr lang="ja-JP" altLang="en-US" sz="900" dirty="0"/>
              <a:t>億ドルあたりの重大な有害事象により負傷した患者数</a:t>
            </a:r>
          </a:p>
        </p:txBody>
      </p:sp>
    </p:spTree>
    <p:extLst>
      <p:ext uri="{BB962C8B-B14F-4D97-AF65-F5344CB8AC3E}">
        <p14:creationId xmlns:p14="http://schemas.microsoft.com/office/powerpoint/2010/main" val="14688611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r>
              <a:rPr lang="ja-JP" altLang="en-US" sz="2800" dirty="0">
                <a:latin typeface="+mn-lt"/>
                <a:cs typeface="ＭＳ Ｐゴシック"/>
              </a:rPr>
              <a:t>３．品質リスクは業界全体に均等に分散されているわけではない。</a:t>
            </a:r>
          </a:p>
        </p:txBody>
      </p:sp>
      <p:sp>
        <p:nvSpPr>
          <p:cNvPr id="9" name="テキスト ボックス 8">
            <a:extLst>
              <a:ext uri="{FF2B5EF4-FFF2-40B4-BE49-F238E27FC236}">
                <a16:creationId xmlns:a16="http://schemas.microsoft.com/office/drawing/2014/main" id="{B7420261-D1D8-4157-9B7A-C11D5BE56D46}"/>
              </a:ext>
            </a:extLst>
          </p:cNvPr>
          <p:cNvSpPr txBox="1"/>
          <p:nvPr/>
        </p:nvSpPr>
        <p:spPr>
          <a:xfrm>
            <a:off x="6419971" y="1060980"/>
            <a:ext cx="5104919" cy="286232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ja-JP" altLang="en-US" sz="2400" dirty="0"/>
              <a:t>治療分野別でみると、心臓血管機器、体外診断（</a:t>
            </a:r>
            <a:r>
              <a:rPr lang="en-US" altLang="ja-JP" sz="2400" dirty="0"/>
              <a:t>IVD</a:t>
            </a:r>
            <a:r>
              <a:rPr lang="ja-JP" altLang="en-US" sz="2400" dirty="0"/>
              <a:t>）、および一般的な病院</a:t>
            </a:r>
            <a:r>
              <a:rPr lang="en-US" altLang="ja-JP" sz="2400" dirty="0"/>
              <a:t>/</a:t>
            </a:r>
            <a:r>
              <a:rPr lang="ja-JP" altLang="en-US" sz="2400" dirty="0"/>
              <a:t>外科用機器が有害事象の報告のほぼ</a:t>
            </a:r>
            <a:r>
              <a:rPr lang="en-US" altLang="ja-JP" sz="2400" dirty="0"/>
              <a:t>60</a:t>
            </a:r>
            <a:r>
              <a:rPr lang="ja-JP" altLang="en-US" sz="2400" dirty="0"/>
              <a:t>％を占めている。</a:t>
            </a:r>
          </a:p>
          <a:p>
            <a:r>
              <a:rPr lang="en-US" altLang="ja-JP" sz="2400" dirty="0"/>
              <a:t>2005</a:t>
            </a:r>
            <a:r>
              <a:rPr lang="ja-JP" altLang="en-US" sz="2400" dirty="0"/>
              <a:t>年から</a:t>
            </a:r>
            <a:r>
              <a:rPr lang="en-US" altLang="ja-JP" sz="2400" dirty="0"/>
              <a:t>2009</a:t>
            </a:r>
            <a:r>
              <a:rPr lang="ja-JP" altLang="en-US" sz="2400" dirty="0"/>
              <a:t>年までのすべての</a:t>
            </a:r>
            <a:r>
              <a:rPr lang="ja-JP" altLang="en-US" sz="2400" dirty="0">
                <a:solidFill>
                  <a:srgbClr val="FF0000"/>
                </a:solidFill>
              </a:rPr>
              <a:t>重篤な有害事象報告の</a:t>
            </a:r>
            <a:r>
              <a:rPr lang="en-US" altLang="ja-JP" sz="2400" dirty="0">
                <a:solidFill>
                  <a:srgbClr val="FF0000"/>
                </a:solidFill>
              </a:rPr>
              <a:t>65</a:t>
            </a:r>
            <a:r>
              <a:rPr lang="ja-JP" altLang="en-US" sz="2400" dirty="0">
                <a:solidFill>
                  <a:srgbClr val="FF0000"/>
                </a:solidFill>
              </a:rPr>
              <a:t>％を占めるのは、</a:t>
            </a:r>
            <a:r>
              <a:rPr lang="en-US" altLang="ja-JP" sz="2400" dirty="0">
                <a:solidFill>
                  <a:srgbClr val="FF0000"/>
                </a:solidFill>
              </a:rPr>
              <a:t>1189</a:t>
            </a:r>
            <a:r>
              <a:rPr lang="ja-JP" altLang="en-US" sz="2400" dirty="0">
                <a:solidFill>
                  <a:srgbClr val="FF0000"/>
                </a:solidFill>
              </a:rPr>
              <a:t>の製品コードのうち</a:t>
            </a:r>
            <a:r>
              <a:rPr lang="en-US" altLang="ja-JP" sz="2400" dirty="0">
                <a:solidFill>
                  <a:srgbClr val="FF0000"/>
                </a:solidFill>
              </a:rPr>
              <a:t>20</a:t>
            </a:r>
            <a:r>
              <a:rPr lang="ja-JP" altLang="en-US" sz="2400" dirty="0">
                <a:solidFill>
                  <a:srgbClr val="FF0000"/>
                </a:solidFill>
              </a:rPr>
              <a:t>のみ</a:t>
            </a:r>
            <a:r>
              <a:rPr lang="ja-JP" altLang="en-US" sz="2400" dirty="0"/>
              <a:t>であった。</a:t>
            </a:r>
            <a:endParaRPr lang="en-US" altLang="ja-JP" sz="2400" dirty="0"/>
          </a:p>
        </p:txBody>
      </p:sp>
      <p:pic>
        <p:nvPicPr>
          <p:cNvPr id="11" name="図 10" descr="グラフィカル ユーザー インターフェイス, アプリケーション&#10;&#10;自動的に生成された説明">
            <a:extLst>
              <a:ext uri="{FF2B5EF4-FFF2-40B4-BE49-F238E27FC236}">
                <a16:creationId xmlns:a16="http://schemas.microsoft.com/office/drawing/2014/main" id="{B885EB54-977C-417C-8C29-8D62B114BC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709" y="1060980"/>
            <a:ext cx="5759252" cy="5061842"/>
          </a:xfrm>
          <a:prstGeom prst="rect">
            <a:avLst/>
          </a:prstGeom>
        </p:spPr>
      </p:pic>
    </p:spTree>
    <p:extLst>
      <p:ext uri="{BB962C8B-B14F-4D97-AF65-F5344CB8AC3E}">
        <p14:creationId xmlns:p14="http://schemas.microsoft.com/office/powerpoint/2010/main" val="8864464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r>
              <a:rPr lang="ja-JP" altLang="en-US" sz="2800" dirty="0">
                <a:latin typeface="+mn-lt"/>
                <a:cs typeface="ＭＳ Ｐゴシック"/>
              </a:rPr>
              <a:t>４．製品の設計および製造プロセスにおける欠陥がすべての製品リコールの半分以上を引き起こしていた。</a:t>
            </a:r>
          </a:p>
        </p:txBody>
      </p:sp>
      <p:pic>
        <p:nvPicPr>
          <p:cNvPr id="5" name="図 4" descr="テーブル&#10;&#10;自動的に生成された説明">
            <a:extLst>
              <a:ext uri="{FF2B5EF4-FFF2-40B4-BE49-F238E27FC236}">
                <a16:creationId xmlns:a16="http://schemas.microsoft.com/office/drawing/2014/main" id="{F803D933-E163-402B-AE8B-F96C5C6F86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8934" y="1052513"/>
            <a:ext cx="7453861" cy="4447568"/>
          </a:xfrm>
          <a:prstGeom prst="rect">
            <a:avLst/>
          </a:prstGeom>
        </p:spPr>
      </p:pic>
      <p:sp>
        <p:nvSpPr>
          <p:cNvPr id="10" name="テキスト ボックス 9">
            <a:extLst>
              <a:ext uri="{FF2B5EF4-FFF2-40B4-BE49-F238E27FC236}">
                <a16:creationId xmlns:a16="http://schemas.microsoft.com/office/drawing/2014/main" id="{F02D64F7-53B9-49EC-B228-3D1BDBB17188}"/>
              </a:ext>
            </a:extLst>
          </p:cNvPr>
          <p:cNvSpPr txBox="1"/>
          <p:nvPr/>
        </p:nvSpPr>
        <p:spPr>
          <a:xfrm>
            <a:off x="595842" y="5584751"/>
            <a:ext cx="10910358" cy="707886"/>
          </a:xfrm>
          <a:prstGeom prst="rect">
            <a:avLst/>
          </a:prstGeom>
          <a:noFill/>
        </p:spPr>
        <p:txBody>
          <a:bodyPr wrap="square">
            <a:spAutoFit/>
          </a:bodyPr>
          <a:lstStyle/>
          <a:p>
            <a:r>
              <a:rPr lang="en-US" altLang="ja-JP" sz="2000" dirty="0"/>
              <a:t>2003</a:t>
            </a:r>
            <a:r>
              <a:rPr lang="ja-JP" altLang="en-US" sz="2000" dirty="0"/>
              <a:t>年～</a:t>
            </a:r>
            <a:r>
              <a:rPr lang="en-US" altLang="ja-JP" sz="2000" dirty="0"/>
              <a:t>2009</a:t>
            </a:r>
            <a:r>
              <a:rPr lang="ja-JP" altLang="en-US" sz="2000" dirty="0"/>
              <a:t>年のリコールの原因マトリクス。</a:t>
            </a:r>
            <a:r>
              <a:rPr lang="ja-JP" altLang="en-US" sz="2000" dirty="0">
                <a:solidFill>
                  <a:srgbClr val="FF0000"/>
                </a:solidFill>
              </a:rPr>
              <a:t>設計の欠陥によるものが</a:t>
            </a:r>
            <a:r>
              <a:rPr lang="en-US" altLang="ja-JP" sz="2000" dirty="0">
                <a:solidFill>
                  <a:srgbClr val="FF0000"/>
                </a:solidFill>
              </a:rPr>
              <a:t>31%</a:t>
            </a:r>
            <a:r>
              <a:rPr lang="ja-JP" altLang="en-US" sz="2000" dirty="0"/>
              <a:t>、</a:t>
            </a:r>
            <a:r>
              <a:rPr lang="ja-JP" altLang="en-US" sz="2000" dirty="0">
                <a:solidFill>
                  <a:srgbClr val="FF0000"/>
                </a:solidFill>
              </a:rPr>
              <a:t>製造の欠陥によるものが</a:t>
            </a:r>
            <a:r>
              <a:rPr lang="en-US" altLang="ja-JP" sz="2000" dirty="0">
                <a:solidFill>
                  <a:srgbClr val="FF0000"/>
                </a:solidFill>
              </a:rPr>
              <a:t>24%</a:t>
            </a:r>
            <a:r>
              <a:rPr lang="ja-JP" altLang="en-US" sz="2000" dirty="0"/>
              <a:t>。</a:t>
            </a:r>
            <a:br>
              <a:rPr lang="en-US" altLang="ja-JP" sz="2000" dirty="0"/>
            </a:br>
            <a:r>
              <a:rPr lang="ja-JP" altLang="en-US" sz="2000" dirty="0"/>
              <a:t>製品の特性で言うと、</a:t>
            </a:r>
            <a:r>
              <a:rPr lang="ja-JP" altLang="en-US" sz="2000" dirty="0">
                <a:solidFill>
                  <a:srgbClr val="FF0000"/>
                </a:solidFill>
              </a:rPr>
              <a:t>ハードウェアの起因が</a:t>
            </a:r>
            <a:r>
              <a:rPr lang="en-US" altLang="ja-JP" sz="2000" dirty="0">
                <a:solidFill>
                  <a:srgbClr val="FF0000"/>
                </a:solidFill>
              </a:rPr>
              <a:t>29%</a:t>
            </a:r>
            <a:r>
              <a:rPr lang="ja-JP" altLang="en-US" sz="2000" dirty="0"/>
              <a:t>、</a:t>
            </a:r>
            <a:r>
              <a:rPr lang="ja-JP" altLang="en-US" sz="2000" dirty="0">
                <a:solidFill>
                  <a:srgbClr val="FF0000"/>
                </a:solidFill>
              </a:rPr>
              <a:t>ソフトウェア起因が</a:t>
            </a:r>
            <a:r>
              <a:rPr lang="en-US" altLang="ja-JP" sz="2000" dirty="0">
                <a:solidFill>
                  <a:srgbClr val="FF0000"/>
                </a:solidFill>
              </a:rPr>
              <a:t>15%</a:t>
            </a:r>
            <a:r>
              <a:rPr lang="ja-JP" altLang="en-US" sz="2000" dirty="0"/>
              <a:t>。</a:t>
            </a:r>
          </a:p>
        </p:txBody>
      </p:sp>
    </p:spTree>
    <p:extLst>
      <p:ext uri="{BB962C8B-B14F-4D97-AF65-F5344CB8AC3E}">
        <p14:creationId xmlns:p14="http://schemas.microsoft.com/office/powerpoint/2010/main" val="24303899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r>
              <a:rPr lang="ja-JP" altLang="en-US" sz="3200" dirty="0">
                <a:latin typeface="+mn-lt"/>
                <a:cs typeface="ＭＳ Ｐゴシック"/>
              </a:rPr>
              <a:t>５．業界における品質改善のための</a:t>
            </a:r>
            <a:r>
              <a:rPr lang="en-US" altLang="ja-JP" sz="3200" dirty="0">
                <a:latin typeface="+mn-lt"/>
                <a:cs typeface="ＭＳ Ｐゴシック"/>
              </a:rPr>
              <a:t>7</a:t>
            </a:r>
            <a:r>
              <a:rPr lang="ja-JP" altLang="en-US" sz="3200" dirty="0">
                <a:latin typeface="+mn-lt"/>
                <a:cs typeface="ＭＳ Ｐゴシック"/>
              </a:rPr>
              <a:t>つの主要な機会：</a:t>
            </a:r>
            <a:endParaRPr lang="ja-JP" altLang="en-US" dirty="0">
              <a:latin typeface="MS UI Gothic" panose="020B0600070205080204" pitchFamily="50" charset="-128"/>
              <a:cs typeface="ＭＳ Ｐゴシック"/>
            </a:endParaRP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2081724"/>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87313" indent="0" eaLnBrk="1">
              <a:buNone/>
            </a:pPr>
            <a:r>
              <a:rPr kumimoji="1" lang="ja-JP" altLang="en-US" sz="3200" dirty="0"/>
              <a:t>オペレーティングシステムの改善</a:t>
            </a:r>
          </a:p>
          <a:p>
            <a:pPr marL="601663" indent="-514350" eaLnBrk="1">
              <a:buFont typeface="+mj-lt"/>
              <a:buAutoNum type="arabicPeriod"/>
            </a:pPr>
            <a:r>
              <a:rPr kumimoji="1" lang="ja-JP" altLang="en-US" sz="3200" dirty="0"/>
              <a:t>設計および信頼性エンジニアリング</a:t>
            </a:r>
            <a:r>
              <a:rPr kumimoji="1" lang="en-US" altLang="ja-JP" sz="3200" dirty="0"/>
              <a:t>―</a:t>
            </a:r>
            <a:r>
              <a:rPr kumimoji="1" lang="ja-JP" altLang="en-US" sz="3200" dirty="0"/>
              <a:t>具体的には、実際の製品を使用したバリデーション、信頼性があり、製造のしやすい設計、およびソフトウェアの堅牢性。</a:t>
            </a:r>
          </a:p>
        </p:txBody>
      </p:sp>
    </p:spTree>
    <p:extLst>
      <p:ext uri="{BB962C8B-B14F-4D97-AF65-F5344CB8AC3E}">
        <p14:creationId xmlns:p14="http://schemas.microsoft.com/office/powerpoint/2010/main" val="33278755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r>
              <a:rPr lang="ja-JP" altLang="en-US" sz="3200" dirty="0">
                <a:latin typeface="+mn-lt"/>
                <a:cs typeface="ＭＳ Ｐゴシック"/>
              </a:rPr>
              <a:t>５．業界における品質改善のための</a:t>
            </a:r>
            <a:r>
              <a:rPr lang="en-US" altLang="ja-JP" sz="3200" dirty="0">
                <a:latin typeface="+mn-lt"/>
                <a:cs typeface="ＭＳ Ｐゴシック"/>
              </a:rPr>
              <a:t>7</a:t>
            </a:r>
            <a:r>
              <a:rPr lang="ja-JP" altLang="en-US" sz="3200" dirty="0">
                <a:latin typeface="+mn-lt"/>
                <a:cs typeface="ＭＳ Ｐゴシック"/>
              </a:rPr>
              <a:t>つの主要な機会：</a:t>
            </a:r>
            <a:endParaRPr lang="ja-JP" altLang="en-US" dirty="0">
              <a:latin typeface="MS UI Gothic" panose="020B0600070205080204" pitchFamily="50" charset="-128"/>
              <a:cs typeface="ＭＳ Ｐゴシック"/>
            </a:endParaRP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4445448"/>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544513" indent="-457200" eaLnBrk="1"/>
            <a:r>
              <a:rPr kumimoji="1" lang="ja-JP" altLang="en-US" dirty="0"/>
              <a:t>ソフトウェアの堅牢性について：</a:t>
            </a:r>
          </a:p>
          <a:p>
            <a:pPr marL="804863" lvl="1" indent="-273050" eaLnBrk="1"/>
            <a:r>
              <a:rPr kumimoji="1" lang="ja-JP" altLang="en-US" dirty="0"/>
              <a:t>多くの企業は、ソフトウェアの品質が低いのは「フィールドでの使用の影響をシミュレートするための包括的なテストケースの開発」に関する課題に起因していると考えている。</a:t>
            </a:r>
            <a:endParaRPr kumimoji="1" lang="en-US" altLang="ja-JP" dirty="0"/>
          </a:p>
          <a:p>
            <a:pPr marL="804863" lvl="1" indent="-273050" eaLnBrk="1"/>
            <a:r>
              <a:rPr kumimoji="1" lang="ja-JP" altLang="en-US" dirty="0"/>
              <a:t>ソフトウェア製品は、さまざまなアプリケーションや環境で、多様なユーザーによって操作される。</a:t>
            </a:r>
            <a:endParaRPr kumimoji="1" lang="en-US" altLang="ja-JP" dirty="0"/>
          </a:p>
          <a:p>
            <a:pPr marL="804863" lvl="1" indent="-273050" eaLnBrk="1"/>
            <a:r>
              <a:rPr kumimoji="1" lang="ja-JP" altLang="en-US" dirty="0"/>
              <a:t>さらに、企業の製品には古い「レガシー」ソフトウェアプラットフォームが含まれていることが多く、完全に置き換えるには時間と費用に多大な投資が必要となる。</a:t>
            </a:r>
            <a:endParaRPr kumimoji="1" lang="en-US" altLang="ja-JP" dirty="0"/>
          </a:p>
          <a:p>
            <a:pPr marL="804863" lvl="1" indent="-273050" eaLnBrk="1"/>
            <a:r>
              <a:rPr kumimoji="1" lang="ja-JP" altLang="en-US" sz="2400" dirty="0"/>
              <a:t>これらのシステムにパッチおよび回避策を追加すると、多くの場合、障害が発生する可能性が高くなる。</a:t>
            </a:r>
            <a:endParaRPr kumimoji="1" lang="en-US" altLang="ja-JP" sz="2400" dirty="0"/>
          </a:p>
          <a:p>
            <a:pPr marL="804863" lvl="1" indent="-273050" eaLnBrk="1"/>
            <a:r>
              <a:rPr kumimoji="1" lang="ja-JP" altLang="en-US" sz="2400" dirty="0"/>
              <a:t>たとえば、ロボット手術装置では、別の問題に完全に対処するために実装されたソフトウェアの修正によって、意図しないパフォーマンスの問題が発生した。</a:t>
            </a:r>
            <a:endParaRPr kumimoji="1" lang="en-US" altLang="ja-JP" sz="2400" dirty="0"/>
          </a:p>
        </p:txBody>
      </p:sp>
    </p:spTree>
    <p:extLst>
      <p:ext uri="{BB962C8B-B14F-4D97-AF65-F5344CB8AC3E}">
        <p14:creationId xmlns:p14="http://schemas.microsoft.com/office/powerpoint/2010/main" val="29053842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r>
              <a:rPr lang="ja-JP" altLang="en-US" sz="3200" dirty="0">
                <a:latin typeface="+mn-lt"/>
                <a:cs typeface="ＭＳ Ｐゴシック"/>
              </a:rPr>
              <a:t>５．業界における品質改善のための</a:t>
            </a:r>
            <a:r>
              <a:rPr lang="en-US" altLang="ja-JP" sz="3200" dirty="0">
                <a:latin typeface="+mn-lt"/>
                <a:cs typeface="ＭＳ Ｐゴシック"/>
              </a:rPr>
              <a:t>7</a:t>
            </a:r>
            <a:r>
              <a:rPr lang="ja-JP" altLang="en-US" sz="3200" dirty="0">
                <a:latin typeface="+mn-lt"/>
                <a:cs typeface="ＭＳ Ｐゴシック"/>
              </a:rPr>
              <a:t>つの主要な機会：</a:t>
            </a:r>
            <a:endParaRPr lang="ja-JP" altLang="en-US" dirty="0">
              <a:latin typeface="MS UI Gothic" panose="020B0600070205080204" pitchFamily="50" charset="-128"/>
              <a:cs typeface="ＭＳ Ｐゴシック"/>
            </a:endParaRP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3928383"/>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804863" lvl="1" indent="-273050" eaLnBrk="1"/>
            <a:r>
              <a:rPr kumimoji="1" lang="ja-JP" altLang="en-US" sz="2400" dirty="0"/>
              <a:t>このような複雑さに直面して、多くの医療機器企業は、ソフトウェアシステムの効果的なスコープ設定、設計、および検証に苦労している。</a:t>
            </a:r>
            <a:br>
              <a:rPr kumimoji="1" lang="en-US" altLang="ja-JP" sz="2400" dirty="0"/>
            </a:br>
            <a:r>
              <a:rPr kumimoji="1" lang="en-US" altLang="ja-JP" sz="2400" dirty="0"/>
              <a:t>FDA</a:t>
            </a:r>
            <a:r>
              <a:rPr kumimoji="1" lang="ja-JP" altLang="en-US" sz="2400" dirty="0"/>
              <a:t>がインタビュを実施した企業の中には、正式なソフトウェア開発モデル（</a:t>
            </a:r>
            <a:r>
              <a:rPr kumimoji="1" lang="en-US" altLang="ja-JP" sz="2400" dirty="0"/>
              <a:t>Capability Maturity Model</a:t>
            </a:r>
            <a:r>
              <a:rPr kumimoji="1" lang="ja-JP" altLang="en-US" sz="2400" dirty="0"/>
              <a:t>など）に従っている企業はほとんどなかった。</a:t>
            </a:r>
            <a:endParaRPr kumimoji="1" lang="en-US" altLang="ja-JP" sz="2400" dirty="0"/>
          </a:p>
          <a:p>
            <a:pPr marL="804863" lvl="1" indent="-273050" eaLnBrk="1"/>
            <a:r>
              <a:rPr kumimoji="1" lang="ja-JP" altLang="en-US" sz="2400" dirty="0">
                <a:solidFill>
                  <a:srgbClr val="FF0000"/>
                </a:solidFill>
              </a:rPr>
              <a:t>連邦航空局（</a:t>
            </a:r>
            <a:r>
              <a:rPr kumimoji="1" lang="en-US" altLang="ja-JP" sz="2400" dirty="0">
                <a:solidFill>
                  <a:srgbClr val="FF0000"/>
                </a:solidFill>
              </a:rPr>
              <a:t>FAA</a:t>
            </a:r>
            <a:r>
              <a:rPr kumimoji="1" lang="ja-JP" altLang="en-US" sz="2400" dirty="0">
                <a:solidFill>
                  <a:srgbClr val="FF0000"/>
                </a:solidFill>
              </a:rPr>
              <a:t>）と原子力規制委員会（</a:t>
            </a:r>
            <a:r>
              <a:rPr kumimoji="1" lang="en-US" altLang="ja-JP" sz="2400" dirty="0">
                <a:solidFill>
                  <a:srgbClr val="FF0000"/>
                </a:solidFill>
              </a:rPr>
              <a:t>NRC</a:t>
            </a:r>
            <a:r>
              <a:rPr kumimoji="1" lang="ja-JP" altLang="en-US" sz="2400" dirty="0">
                <a:solidFill>
                  <a:srgbClr val="FF0000"/>
                </a:solidFill>
              </a:rPr>
              <a:t>）は、リスクの高い環境で機能する複雑なソフトウェア技術を生み出す業界を規制している</a:t>
            </a:r>
            <a:r>
              <a:rPr kumimoji="1" lang="ja-JP" altLang="en-US" sz="2400" dirty="0"/>
              <a:t>。</a:t>
            </a:r>
            <a:endParaRPr kumimoji="1" lang="en-US" altLang="ja-JP" sz="2400" dirty="0"/>
          </a:p>
          <a:p>
            <a:pPr marL="804863" lvl="1" indent="-273050" eaLnBrk="1"/>
            <a:r>
              <a:rPr kumimoji="1" lang="ja-JP" altLang="en-US" sz="2400" dirty="0"/>
              <a:t>これらの業界は、医療機器のテンプレートとして機能する可能性のある</a:t>
            </a:r>
            <a:r>
              <a:rPr kumimoji="1" lang="ja-JP" altLang="en-US" sz="2400" dirty="0">
                <a:solidFill>
                  <a:srgbClr val="FF0000"/>
                </a:solidFill>
              </a:rPr>
              <a:t>高品質で信頼性の高いソフトウェアを開発するためのクラス最高の例</a:t>
            </a:r>
            <a:r>
              <a:rPr kumimoji="1" lang="ja-JP" altLang="en-US" sz="2400" dirty="0"/>
              <a:t>を提供する。</a:t>
            </a:r>
            <a:endParaRPr kumimoji="1" lang="en-US" altLang="ja-JP" sz="2400" dirty="0"/>
          </a:p>
          <a:p>
            <a:pPr marL="804863" lvl="1" indent="-273050" eaLnBrk="1"/>
            <a:r>
              <a:rPr kumimoji="1" lang="ja-JP" altLang="en-US" sz="2400" dirty="0"/>
              <a:t>たとえば、</a:t>
            </a:r>
            <a:r>
              <a:rPr kumimoji="1" lang="ja-JP" altLang="en-US" sz="2400" dirty="0">
                <a:solidFill>
                  <a:srgbClr val="FF0000"/>
                </a:solidFill>
              </a:rPr>
              <a:t>航空宇宙メーカーは、フェイルセーフソフトウェア操作を保証するために、保証や安全ケースなどの高度なソフトウェア品質ツールを定期的に使用</a:t>
            </a:r>
            <a:r>
              <a:rPr kumimoji="1" lang="ja-JP" altLang="en-US" sz="2400" dirty="0"/>
              <a:t>している。</a:t>
            </a:r>
          </a:p>
        </p:txBody>
      </p:sp>
    </p:spTree>
    <p:extLst>
      <p:ext uri="{BB962C8B-B14F-4D97-AF65-F5344CB8AC3E}">
        <p14:creationId xmlns:p14="http://schemas.microsoft.com/office/powerpoint/2010/main" val="41051390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r>
              <a:rPr lang="ja-JP" altLang="en-US" sz="3200" dirty="0">
                <a:latin typeface="+mn-lt"/>
                <a:cs typeface="ＭＳ Ｐゴシック"/>
              </a:rPr>
              <a:t>５．業界における品質改善のための</a:t>
            </a:r>
            <a:r>
              <a:rPr lang="en-US" altLang="ja-JP" sz="3200" dirty="0">
                <a:latin typeface="+mn-lt"/>
                <a:cs typeface="ＭＳ Ｐゴシック"/>
              </a:rPr>
              <a:t>7</a:t>
            </a:r>
            <a:r>
              <a:rPr lang="ja-JP" altLang="en-US" sz="3200" dirty="0">
                <a:latin typeface="+mn-lt"/>
                <a:cs typeface="ＭＳ Ｐゴシック"/>
              </a:rPr>
              <a:t>つの主要な機会：</a:t>
            </a:r>
            <a:endParaRPr lang="ja-JP" altLang="en-US" dirty="0">
              <a:latin typeface="MS UI Gothic" panose="020B0600070205080204" pitchFamily="50" charset="-128"/>
              <a:cs typeface="ＭＳ Ｐゴシック"/>
            </a:endParaRP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5194371"/>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601663" indent="-514350" eaLnBrk="1">
              <a:spcBef>
                <a:spcPts val="400"/>
              </a:spcBef>
              <a:buFont typeface="+mj-lt"/>
              <a:buAutoNum type="arabicPeriod" startAt="2"/>
            </a:pPr>
            <a:r>
              <a:rPr kumimoji="1" lang="ja-JP" altLang="en-US" sz="3200" dirty="0">
                <a:solidFill>
                  <a:srgbClr val="FF0000"/>
                </a:solidFill>
              </a:rPr>
              <a:t>堅牢な製造後モニタリング</a:t>
            </a:r>
            <a:r>
              <a:rPr kumimoji="1" lang="ja-JP" altLang="en-US" sz="3200" dirty="0"/>
              <a:t>および基本的なコンプライアンス要求を超えた設計および製造へのフィードバック。</a:t>
            </a:r>
          </a:p>
          <a:p>
            <a:pPr marL="601663" indent="-514350" eaLnBrk="1">
              <a:spcBef>
                <a:spcPts val="400"/>
              </a:spcBef>
              <a:buFont typeface="+mj-lt"/>
              <a:buAutoNum type="arabicPeriod" startAt="2"/>
            </a:pPr>
            <a:r>
              <a:rPr kumimoji="1" lang="ja-JP" altLang="en-US" sz="3200" dirty="0">
                <a:solidFill>
                  <a:srgbClr val="FF0000"/>
                </a:solidFill>
              </a:rPr>
              <a:t>供給者の管理プロセス</a:t>
            </a:r>
            <a:r>
              <a:rPr kumimoji="1" lang="ja-JP" altLang="en-US" sz="3200" dirty="0"/>
              <a:t>。特に材料とプロセスの変更管理。</a:t>
            </a:r>
            <a:endParaRPr kumimoji="1" lang="en-US" altLang="ja-JP" sz="3200" dirty="0"/>
          </a:p>
          <a:p>
            <a:pPr marL="87313" indent="0" eaLnBrk="1">
              <a:spcBef>
                <a:spcPts val="400"/>
              </a:spcBef>
              <a:buNone/>
            </a:pPr>
            <a:r>
              <a:rPr kumimoji="1" lang="ja-JP" altLang="en-US" sz="3200" dirty="0"/>
              <a:t>マネジメントインフラストラクチャの改善</a:t>
            </a:r>
          </a:p>
          <a:p>
            <a:pPr marL="601663" indent="-514350" eaLnBrk="1">
              <a:spcBef>
                <a:spcPts val="400"/>
              </a:spcBef>
              <a:buFont typeface="+mj-lt"/>
              <a:buAutoNum type="arabicPeriod" startAt="4"/>
            </a:pPr>
            <a:r>
              <a:rPr kumimoji="1" lang="ja-JP" altLang="en-US" sz="3200" dirty="0"/>
              <a:t>コンプライアンスを超える品質メトリクスおよび測定システム</a:t>
            </a:r>
          </a:p>
          <a:p>
            <a:pPr marL="601663" indent="-514350" eaLnBrk="1">
              <a:spcBef>
                <a:spcPts val="400"/>
              </a:spcBef>
              <a:buFont typeface="+mj-lt"/>
              <a:buAutoNum type="arabicPeriod" startAt="4"/>
            </a:pPr>
            <a:r>
              <a:rPr kumimoji="1" lang="ja-JP" altLang="en-US" sz="3200" dirty="0"/>
              <a:t>コンプライアンスだけに焦点を合わせるのではなく、組織全体で部門の枠を超えて統合する質の高い組織</a:t>
            </a:r>
          </a:p>
          <a:p>
            <a:pPr marL="601663" indent="-514350" eaLnBrk="1">
              <a:spcBef>
                <a:spcPts val="400"/>
              </a:spcBef>
              <a:buFont typeface="+mj-lt"/>
              <a:buAutoNum type="arabicPeriod" startAt="4"/>
            </a:pPr>
            <a:r>
              <a:rPr kumimoji="1" lang="ja-JP" altLang="en-US" sz="3200" dirty="0"/>
              <a:t>パフォーマンス管理。設計エンジニアなど、品質の結果に関連する重要な役割を担っている要員が、品質パフォーマンスを中心に測定され、インセンティブが与えられる。</a:t>
            </a:r>
            <a:endParaRPr kumimoji="1" lang="en-US" altLang="ja-JP" sz="3200" dirty="0"/>
          </a:p>
        </p:txBody>
      </p:sp>
    </p:spTree>
    <p:extLst>
      <p:ext uri="{BB962C8B-B14F-4D97-AF65-F5344CB8AC3E}">
        <p14:creationId xmlns:p14="http://schemas.microsoft.com/office/powerpoint/2010/main" val="30266286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r>
              <a:rPr lang="ja-JP" altLang="en-US" sz="3200" dirty="0">
                <a:latin typeface="+mn-lt"/>
                <a:cs typeface="ＭＳ Ｐゴシック"/>
              </a:rPr>
              <a:t>５．業界における品質改善のための</a:t>
            </a:r>
            <a:r>
              <a:rPr lang="en-US" altLang="ja-JP" sz="3200" dirty="0">
                <a:latin typeface="+mn-lt"/>
                <a:cs typeface="ＭＳ Ｐゴシック"/>
              </a:rPr>
              <a:t>7</a:t>
            </a:r>
            <a:r>
              <a:rPr lang="ja-JP" altLang="en-US" sz="3200" dirty="0">
                <a:latin typeface="+mn-lt"/>
                <a:cs typeface="ＭＳ Ｐゴシック"/>
              </a:rPr>
              <a:t>つの主要な機会：</a:t>
            </a:r>
            <a:endParaRPr lang="ja-JP" altLang="en-US" dirty="0">
              <a:latin typeface="MS UI Gothic" panose="020B0600070205080204" pitchFamily="50" charset="-128"/>
              <a:cs typeface="ＭＳ Ｐゴシック"/>
            </a:endParaRP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1589281"/>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87313" indent="0" eaLnBrk="1">
              <a:buNone/>
            </a:pPr>
            <a:r>
              <a:rPr kumimoji="1" lang="ja-JP" altLang="en-US" sz="3200" dirty="0"/>
              <a:t>マインドセットおよび行動の改善</a:t>
            </a:r>
          </a:p>
          <a:p>
            <a:pPr marL="601663" indent="-514350" eaLnBrk="1">
              <a:buFont typeface="+mj-lt"/>
              <a:buAutoNum type="arabicPeriod" startAt="7"/>
            </a:pPr>
            <a:r>
              <a:rPr kumimoji="1" lang="ja-JP" altLang="en-US" sz="3200" dirty="0"/>
              <a:t>企業が深刻な品質関連の問題を経験した場合、品質文化を改善することができる</a:t>
            </a:r>
            <a:endParaRPr kumimoji="1" lang="en-US" altLang="ja-JP" sz="3200" dirty="0"/>
          </a:p>
        </p:txBody>
      </p:sp>
    </p:spTree>
    <p:extLst>
      <p:ext uri="{BB962C8B-B14F-4D97-AF65-F5344CB8AC3E}">
        <p14:creationId xmlns:p14="http://schemas.microsoft.com/office/powerpoint/2010/main" val="1813459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id="{7905A57D-4A28-4DE1-9FB8-514E718118E6}"/>
              </a:ext>
            </a:extLst>
          </p:cNvPr>
          <p:cNvSpPr>
            <a:spLocks noGrp="1"/>
          </p:cNvSpPr>
          <p:nvPr>
            <p:ph type="title"/>
          </p:nvPr>
        </p:nvSpPr>
        <p:spPr/>
        <p:txBody>
          <a:bodyPr/>
          <a:lstStyle/>
          <a:p>
            <a:r>
              <a:rPr lang="en-US" altLang="ja-JP" dirty="0"/>
              <a:t>Journey of FDA CSV Team</a:t>
            </a:r>
            <a:endParaRPr lang="ja-JP" altLang="en-US" dirty="0"/>
          </a:p>
        </p:txBody>
      </p:sp>
      <p:pic>
        <p:nvPicPr>
          <p:cNvPr id="3" name="図 2">
            <a:extLst>
              <a:ext uri="{FF2B5EF4-FFF2-40B4-BE49-F238E27FC236}">
                <a16:creationId xmlns:a16="http://schemas.microsoft.com/office/drawing/2014/main" id="{46FAA076-C533-4472-B3CE-18039EAB747D}"/>
              </a:ext>
            </a:extLst>
          </p:cNvPr>
          <p:cNvPicPr>
            <a:picLocks noChangeAspect="1"/>
          </p:cNvPicPr>
          <p:nvPr/>
        </p:nvPicPr>
        <p:blipFill>
          <a:blip r:embed="rId3"/>
          <a:stretch>
            <a:fillRect/>
          </a:stretch>
        </p:blipFill>
        <p:spPr>
          <a:xfrm>
            <a:off x="1040337" y="1016000"/>
            <a:ext cx="10110714" cy="5143880"/>
          </a:xfrm>
          <a:prstGeom prst="rect">
            <a:avLst/>
          </a:prstGeom>
        </p:spPr>
      </p:pic>
      <p:pic>
        <p:nvPicPr>
          <p:cNvPr id="4" name="object 2">
            <a:extLst>
              <a:ext uri="{FF2B5EF4-FFF2-40B4-BE49-F238E27FC236}">
                <a16:creationId xmlns:a16="http://schemas.microsoft.com/office/drawing/2014/main" id="{FA7F9D47-B4D0-4ADB-BAB8-4C3963084222}"/>
              </a:ext>
            </a:extLst>
          </p:cNvPr>
          <p:cNvPicPr/>
          <p:nvPr/>
        </p:nvPicPr>
        <p:blipFill>
          <a:blip r:embed="rId4" cstate="print"/>
          <a:stretch>
            <a:fillRect/>
          </a:stretch>
        </p:blipFill>
        <p:spPr>
          <a:xfrm>
            <a:off x="10948416" y="271272"/>
            <a:ext cx="829055" cy="740663"/>
          </a:xfrm>
          <a:prstGeom prst="rect">
            <a:avLst/>
          </a:prstGeom>
        </p:spPr>
      </p:pic>
    </p:spTree>
    <p:extLst>
      <p:ext uri="{BB962C8B-B14F-4D97-AF65-F5344CB8AC3E}">
        <p14:creationId xmlns:p14="http://schemas.microsoft.com/office/powerpoint/2010/main" val="37163450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r>
              <a:rPr lang="ja-JP" altLang="en-US" dirty="0">
                <a:latin typeface="MS UI Gothic" panose="020B0600070205080204" pitchFamily="50" charset="-128"/>
                <a:cs typeface="ＭＳ Ｐゴシック"/>
              </a:rPr>
              <a:t>６．企業が直面する品質改善に係る</a:t>
            </a:r>
            <a:r>
              <a:rPr lang="en-US" altLang="ja-JP" dirty="0">
                <a:latin typeface="MS UI Gothic" panose="020B0600070205080204" pitchFamily="50" charset="-128"/>
                <a:cs typeface="ＭＳ Ｐゴシック"/>
              </a:rPr>
              <a:t>3</a:t>
            </a:r>
            <a:r>
              <a:rPr lang="ja-JP" altLang="en-US" dirty="0">
                <a:latin typeface="MS UI Gothic" panose="020B0600070205080204" pitchFamily="50" charset="-128"/>
                <a:cs typeface="ＭＳ Ｐゴシック"/>
              </a:rPr>
              <a:t>つの主要な課題</a:t>
            </a: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4568558"/>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601663" indent="-514350" eaLnBrk="1">
              <a:spcBef>
                <a:spcPts val="600"/>
              </a:spcBef>
              <a:buFont typeface="+mj-lt"/>
              <a:buAutoNum type="arabicPeriod"/>
            </a:pPr>
            <a:r>
              <a:rPr kumimoji="1" lang="ja-JP" altLang="en-US" sz="2600" dirty="0"/>
              <a:t>相対的な品質（すなわち、競合製品間の品質の違い）に関する消費者および意思決定者の持つ情報の不足、市場投入までの時間競争、および</a:t>
            </a:r>
            <a:r>
              <a:rPr kumimoji="1" lang="ja-JP" altLang="en-US" sz="2600" dirty="0">
                <a:solidFill>
                  <a:srgbClr val="FF0000"/>
                </a:solidFill>
              </a:rPr>
              <a:t>コスト圧力に起因する品質に関する透明性の低さ</a:t>
            </a:r>
            <a:r>
              <a:rPr kumimoji="1" lang="ja-JP" altLang="en-US" sz="2600" dirty="0"/>
              <a:t>が、</a:t>
            </a:r>
            <a:r>
              <a:rPr kumimoji="1" lang="ja-JP" altLang="en-US" sz="2600" dirty="0">
                <a:solidFill>
                  <a:srgbClr val="FF0000"/>
                </a:solidFill>
              </a:rPr>
              <a:t>品質の重要な改善を制限する</a:t>
            </a:r>
            <a:r>
              <a:rPr kumimoji="1" lang="ja-JP" altLang="en-US" sz="2600" dirty="0"/>
              <a:t>こと。</a:t>
            </a:r>
          </a:p>
          <a:p>
            <a:pPr marL="601663" indent="-514350" eaLnBrk="1">
              <a:spcBef>
                <a:spcPts val="600"/>
              </a:spcBef>
              <a:buFont typeface="+mj-lt"/>
              <a:buAutoNum type="arabicPeriod"/>
            </a:pPr>
            <a:r>
              <a:rPr kumimoji="1" lang="ja-JP" altLang="en-US" sz="2600" dirty="0"/>
              <a:t>医療機器およびその使用環境の複雑性の増大による、現在の品質システムへの負担の増加。</a:t>
            </a:r>
            <a:br>
              <a:rPr kumimoji="1" lang="en-US" altLang="ja-JP" sz="2600" dirty="0"/>
            </a:br>
            <a:r>
              <a:rPr kumimoji="1" lang="ja-JP" altLang="en-US" sz="2600" dirty="0">
                <a:solidFill>
                  <a:srgbClr val="FF0000"/>
                </a:solidFill>
              </a:rPr>
              <a:t>企業は経済環境の不透明さおよび規制要件に関する懸念から、その品質インフラストラクチャを体系的にアップグレードすることができていない</a:t>
            </a:r>
            <a:r>
              <a:rPr kumimoji="1" lang="ja-JP" altLang="en-US" sz="2600" dirty="0"/>
              <a:t>と報告している。</a:t>
            </a:r>
            <a:endParaRPr kumimoji="1" lang="en-US" altLang="ja-JP" sz="2600" dirty="0"/>
          </a:p>
          <a:p>
            <a:pPr marL="601663" indent="-514350" eaLnBrk="1">
              <a:spcBef>
                <a:spcPts val="600"/>
              </a:spcBef>
              <a:buFont typeface="+mj-lt"/>
              <a:buAutoNum type="arabicPeriod"/>
            </a:pPr>
            <a:r>
              <a:rPr kumimoji="1" lang="ja-JP" altLang="en-US" sz="2600" dirty="0">
                <a:solidFill>
                  <a:srgbClr val="FF0000"/>
                </a:solidFill>
              </a:rPr>
              <a:t>規制要件の枠組みが品質アウトカムの保証と不整合</a:t>
            </a:r>
            <a:r>
              <a:rPr kumimoji="1" lang="ja-JP" altLang="en-US" sz="2600" dirty="0"/>
              <a:t>であると企業は感じている。</a:t>
            </a:r>
            <a:br>
              <a:rPr kumimoji="1" lang="en-US" altLang="ja-JP" sz="2600" dirty="0"/>
            </a:br>
            <a:r>
              <a:rPr kumimoji="1" lang="ja-JP" altLang="en-US" sz="2600" dirty="0">
                <a:solidFill>
                  <a:srgbClr val="FF0000"/>
                </a:solidFill>
              </a:rPr>
              <a:t>規制要件へのコンプライアンスは品質を確実なものとせず、現在の介入慣行は品質改善を阻害する</a:t>
            </a:r>
            <a:r>
              <a:rPr kumimoji="1" lang="ja-JP" altLang="en-US" sz="2600" dirty="0"/>
              <a:t>インセンティブとなり得る。</a:t>
            </a:r>
            <a:endParaRPr kumimoji="1" lang="en-US" altLang="ja-JP" sz="2600" dirty="0"/>
          </a:p>
        </p:txBody>
      </p:sp>
    </p:spTree>
    <p:extLst>
      <p:ext uri="{BB962C8B-B14F-4D97-AF65-F5344CB8AC3E}">
        <p14:creationId xmlns:p14="http://schemas.microsoft.com/office/powerpoint/2010/main" val="12732424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r>
              <a:rPr lang="ja-JP" altLang="en-US" sz="2800" dirty="0">
                <a:latin typeface="+mn-lt"/>
                <a:cs typeface="ＭＳ Ｐゴシック"/>
              </a:rPr>
              <a:t>７．インタビュおよびデータの分析により、品質のベストプラクティスの採用を加速するために</a:t>
            </a:r>
            <a:r>
              <a:rPr lang="en-US" altLang="ja-JP" sz="2800" dirty="0">
                <a:latin typeface="+mn-lt"/>
                <a:cs typeface="ＭＳ Ｐゴシック"/>
              </a:rPr>
              <a:t>FDA</a:t>
            </a:r>
            <a:r>
              <a:rPr lang="ja-JP" altLang="en-US" sz="2800" dirty="0">
                <a:latin typeface="+mn-lt"/>
                <a:cs typeface="ＭＳ Ｐゴシック"/>
              </a:rPr>
              <a:t>が採ることのできるいくつかのステップが特定された。</a:t>
            </a: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4860946"/>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87313" indent="0" eaLnBrk="1">
              <a:spcBef>
                <a:spcPts val="600"/>
              </a:spcBef>
              <a:buNone/>
            </a:pPr>
            <a:r>
              <a:rPr lang="ja-JP" altLang="en-US" sz="2800" dirty="0">
                <a:cs typeface="ＭＳ Ｐゴシック"/>
              </a:rPr>
              <a:t>これらのステップで、以下の</a:t>
            </a:r>
            <a:r>
              <a:rPr lang="en-US" altLang="ja-JP" sz="2800" dirty="0">
                <a:cs typeface="ＭＳ Ｐゴシック"/>
              </a:rPr>
              <a:t>7</a:t>
            </a:r>
            <a:r>
              <a:rPr lang="ja-JP" altLang="en-US" sz="2800" dirty="0">
                <a:cs typeface="ＭＳ Ｐゴシック"/>
              </a:rPr>
              <a:t>つのテーマに対応する：</a:t>
            </a:r>
            <a:endParaRPr lang="en-US" altLang="ja-JP" sz="2800" dirty="0">
              <a:cs typeface="ＭＳ Ｐゴシック"/>
            </a:endParaRPr>
          </a:p>
          <a:p>
            <a:pPr marL="541338" indent="-454025" eaLnBrk="1">
              <a:spcBef>
                <a:spcPts val="600"/>
              </a:spcBef>
              <a:buFont typeface="+mj-lt"/>
              <a:buAutoNum type="arabicPeriod"/>
              <a:tabLst>
                <a:tab pos="541338" algn="l"/>
              </a:tabLst>
            </a:pPr>
            <a:r>
              <a:rPr lang="ja-JP" altLang="en-US" sz="2800" dirty="0">
                <a:cs typeface="ＭＳ Ｐゴシック"/>
              </a:rPr>
              <a:t>業界の品質ギャップに対処するための規制努力に焦点を当てる</a:t>
            </a:r>
          </a:p>
          <a:p>
            <a:pPr marL="541338" indent="-454025" eaLnBrk="1">
              <a:spcBef>
                <a:spcPts val="600"/>
              </a:spcBef>
              <a:buFont typeface="+mj-lt"/>
              <a:buAutoNum type="arabicPeriod"/>
              <a:tabLst>
                <a:tab pos="541338" algn="l"/>
              </a:tabLst>
            </a:pPr>
            <a:r>
              <a:rPr lang="ja-JP" altLang="en-US" sz="2800" dirty="0">
                <a:cs typeface="ＭＳ Ｐゴシック"/>
              </a:rPr>
              <a:t>相対的な品質の可視性を高めて、市場の力を活用して品質を推進する</a:t>
            </a:r>
          </a:p>
          <a:p>
            <a:pPr marL="541338" indent="-454025" eaLnBrk="1">
              <a:spcBef>
                <a:spcPts val="600"/>
              </a:spcBef>
              <a:buFont typeface="+mj-lt"/>
              <a:buAutoNum type="arabicPeriod"/>
              <a:tabLst>
                <a:tab pos="541338" algn="l"/>
              </a:tabLst>
            </a:pPr>
            <a:r>
              <a:rPr lang="ja-JP" altLang="en-US" sz="2800" dirty="0">
                <a:cs typeface="ＭＳ Ｐゴシック"/>
              </a:rPr>
              <a:t>当局の期待と規制要件の一貫性および明確性を最適化する</a:t>
            </a:r>
            <a:endParaRPr lang="en-US" altLang="ja-JP" sz="2800" dirty="0">
              <a:cs typeface="ＭＳ Ｐゴシック"/>
            </a:endParaRPr>
          </a:p>
          <a:p>
            <a:pPr marL="541338" indent="-454025" eaLnBrk="1">
              <a:spcBef>
                <a:spcPts val="600"/>
              </a:spcBef>
              <a:buFont typeface="+mj-lt"/>
              <a:buAutoNum type="arabicPeriod" startAt="4"/>
              <a:tabLst>
                <a:tab pos="541338" algn="l"/>
              </a:tabLst>
            </a:pPr>
            <a:r>
              <a:rPr lang="ja-JP" altLang="en-US" sz="2800" dirty="0">
                <a:cs typeface="ＭＳ Ｐゴシック"/>
              </a:rPr>
              <a:t>同様のハイテクおよび複雑な業界の規制当局の慣行から学ぶ</a:t>
            </a:r>
          </a:p>
          <a:p>
            <a:pPr marL="541338" indent="-454025" eaLnBrk="1">
              <a:spcBef>
                <a:spcPts val="600"/>
              </a:spcBef>
              <a:buFont typeface="+mj-lt"/>
              <a:buAutoNum type="arabicPeriod" startAt="4"/>
              <a:tabLst>
                <a:tab pos="541338" algn="l"/>
              </a:tabLst>
            </a:pPr>
            <a:r>
              <a:rPr lang="ja-JP" altLang="en-US" sz="2800" dirty="0">
                <a:cs typeface="ＭＳ Ｐゴシック"/>
              </a:rPr>
              <a:t>潜在的な影響を最大化するためのデータ収集および分析の強化</a:t>
            </a:r>
          </a:p>
          <a:p>
            <a:pPr marL="541338" indent="-454025" eaLnBrk="1">
              <a:spcBef>
                <a:spcPts val="600"/>
              </a:spcBef>
              <a:buFont typeface="+mj-lt"/>
              <a:buAutoNum type="arabicPeriod" startAt="4"/>
              <a:tabLst>
                <a:tab pos="541338" algn="l"/>
              </a:tabLst>
            </a:pPr>
            <a:r>
              <a:rPr lang="en-US" altLang="ja-JP" sz="2800" dirty="0">
                <a:cs typeface="ＭＳ Ｐゴシック"/>
              </a:rPr>
              <a:t>FDA</a:t>
            </a:r>
            <a:r>
              <a:rPr lang="ja-JP" altLang="en-US" sz="2800" dirty="0">
                <a:cs typeface="ＭＳ Ｐゴシック"/>
              </a:rPr>
              <a:t>のコンプライアンスイニシアチブを継続的に改善するために、当局の豊富なデータと分析を活用する</a:t>
            </a:r>
            <a:endParaRPr lang="en-US" altLang="ja-JP" sz="2800" dirty="0">
              <a:cs typeface="ＭＳ Ｐゴシック"/>
            </a:endParaRPr>
          </a:p>
          <a:p>
            <a:pPr marL="541338" indent="-454025" eaLnBrk="1">
              <a:spcBef>
                <a:spcPts val="600"/>
              </a:spcBef>
              <a:buFont typeface="+mj-lt"/>
              <a:buAutoNum type="arabicPeriod" startAt="4"/>
              <a:tabLst>
                <a:tab pos="541338" algn="l"/>
              </a:tabLst>
            </a:pPr>
            <a:r>
              <a:rPr lang="ja-JP" altLang="en-US" sz="2800" dirty="0">
                <a:latin typeface="MS UI Gothic" panose="020B0600070205080204" pitchFamily="50" charset="-128"/>
                <a:cs typeface="ＭＳ Ｐゴシック"/>
              </a:rPr>
              <a:t>製品品質の向上に関する業界の関与および業界とのコラボレーションのレベルを高める</a:t>
            </a:r>
            <a:endParaRPr kumimoji="1" lang="en-US" altLang="ja-JP" sz="2000" dirty="0"/>
          </a:p>
        </p:txBody>
      </p:sp>
    </p:spTree>
    <p:extLst>
      <p:ext uri="{BB962C8B-B14F-4D97-AF65-F5344CB8AC3E}">
        <p14:creationId xmlns:p14="http://schemas.microsoft.com/office/powerpoint/2010/main" val="4687758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r>
              <a:rPr lang="en-US" altLang="ja-JP" dirty="0">
                <a:latin typeface="+mn-lt"/>
                <a:cs typeface="ＭＳ Ｐゴシック"/>
              </a:rPr>
              <a:t>MDIC</a:t>
            </a:r>
            <a:r>
              <a:rPr lang="ja-JP" altLang="en-US" dirty="0">
                <a:latin typeface="+mn-lt"/>
                <a:cs typeface="ＭＳ Ｐゴシック"/>
              </a:rPr>
              <a:t>について</a:t>
            </a: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4740913"/>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544513" indent="-457200" eaLnBrk="1"/>
            <a:r>
              <a:rPr kumimoji="1" lang="en-US" altLang="ja-JP" sz="3200" dirty="0"/>
              <a:t>Medical Device Innovation Consortium</a:t>
            </a:r>
            <a:r>
              <a:rPr kumimoji="1" lang="ja-JP" altLang="en-US" sz="3200" dirty="0"/>
              <a:t>の略。</a:t>
            </a:r>
            <a:endParaRPr kumimoji="1" lang="en-US" altLang="ja-JP" sz="3200" dirty="0"/>
          </a:p>
          <a:p>
            <a:pPr marL="544513" indent="-457200" eaLnBrk="1"/>
            <a:r>
              <a:rPr kumimoji="1" lang="ja-JP" altLang="en-US" sz="3200" dirty="0"/>
              <a:t>官民パートナーシップを通じて、革新的で高品質、安全で費用効果の高い医療技術への患者のアクセスを加速および改善することを目指している。</a:t>
            </a:r>
          </a:p>
          <a:p>
            <a:pPr marL="544513" indent="-457200" eaLnBrk="1"/>
            <a:r>
              <a:rPr kumimoji="1" lang="en-US" altLang="ja-JP" sz="3200" dirty="0"/>
              <a:t>MDIC</a:t>
            </a:r>
            <a:r>
              <a:rPr kumimoji="1" lang="ja-JP" altLang="en-US" sz="3200" dirty="0"/>
              <a:t>のボードメンバーには、</a:t>
            </a:r>
            <a:r>
              <a:rPr kumimoji="1" lang="en-US" altLang="ja-JP" sz="3200" dirty="0"/>
              <a:t>CDRH</a:t>
            </a:r>
            <a:r>
              <a:rPr kumimoji="1" lang="ja-JP" altLang="en-US" sz="3200" dirty="0"/>
              <a:t>のディレクター、</a:t>
            </a:r>
            <a:r>
              <a:rPr kumimoji="1" lang="en-US" altLang="ja-JP" sz="3200" dirty="0"/>
              <a:t>CMS</a:t>
            </a:r>
            <a:r>
              <a:rPr kumimoji="1" lang="ja-JP" altLang="en-US" sz="3200" dirty="0"/>
              <a:t>のカバレッジおよび分析のディレクター、患者団体、非営利団体、および業界を代表する幹部が含まれている。</a:t>
            </a:r>
            <a:endParaRPr kumimoji="1" lang="en-US" altLang="ja-JP" sz="3200" dirty="0"/>
          </a:p>
          <a:p>
            <a:pPr marL="544513" indent="-457200" eaLnBrk="1"/>
            <a:r>
              <a:rPr kumimoji="1" lang="en-US" altLang="ja-JP" sz="3200" dirty="0"/>
              <a:t>MDIC</a:t>
            </a:r>
            <a:r>
              <a:rPr kumimoji="1" lang="ja-JP" altLang="en-US" sz="3200" dirty="0"/>
              <a:t>は、医療機器レギュラトリサイエンスの進歩を唯一の目的として作成された、</a:t>
            </a:r>
            <a:r>
              <a:rPr kumimoji="1" lang="ja-JP" altLang="en-US" sz="3200" dirty="0">
                <a:solidFill>
                  <a:srgbClr val="FF0000"/>
                </a:solidFill>
              </a:rPr>
              <a:t>史上初の官民パートナーシップ（</a:t>
            </a:r>
            <a:r>
              <a:rPr kumimoji="1" lang="en-US" altLang="ja-JP" sz="3200" dirty="0">
                <a:solidFill>
                  <a:srgbClr val="FF0000"/>
                </a:solidFill>
              </a:rPr>
              <a:t>PPP</a:t>
            </a:r>
            <a:r>
              <a:rPr kumimoji="1" lang="ja-JP" altLang="en-US" sz="3200" dirty="0">
                <a:solidFill>
                  <a:srgbClr val="FF0000"/>
                </a:solidFill>
              </a:rPr>
              <a:t>）</a:t>
            </a:r>
            <a:r>
              <a:rPr kumimoji="1" lang="ja-JP" altLang="en-US" sz="3200" dirty="0"/>
              <a:t>である。</a:t>
            </a:r>
            <a:endParaRPr kumimoji="1" lang="en-US" altLang="ja-JP" sz="3200" dirty="0"/>
          </a:p>
        </p:txBody>
      </p:sp>
    </p:spTree>
    <p:extLst>
      <p:ext uri="{BB962C8B-B14F-4D97-AF65-F5344CB8AC3E}">
        <p14:creationId xmlns:p14="http://schemas.microsoft.com/office/powerpoint/2010/main" val="3224420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8066" name="Picture 4" descr="LOGO"/>
          <p:cNvPicPr>
            <a:picLocks noChangeAspect="1" noChangeArrowheads="1"/>
          </p:cNvPicPr>
          <p:nvPr/>
        </p:nvPicPr>
        <p:blipFill>
          <a:blip r:embed="rId2" cstate="print"/>
          <a:srcRect/>
          <a:stretch>
            <a:fillRect/>
          </a:stretch>
        </p:blipFill>
        <p:spPr bwMode="auto">
          <a:xfrm>
            <a:off x="3222625" y="2187575"/>
            <a:ext cx="5746750" cy="2865438"/>
          </a:xfrm>
          <a:prstGeom prst="rect">
            <a:avLst/>
          </a:prstGeom>
          <a:noFill/>
          <a:ln w="9525">
            <a:noFill/>
            <a:miter lim="800000"/>
            <a:headEnd/>
            <a:tailEnd/>
          </a:ln>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081760E3-07FF-4AC9-A686-7A06E4B2D3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2432057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E180D4A7-C9FB-4DFB-919C-405C955672EB}">
      <p14:showEvtLst xmlns:p14="http://schemas.microsoft.com/office/powerpoint/2010/main">
        <p14:playEvt time="9" objId="2"/>
        <p14:stopEvt time="47057" objId="2"/>
      </p14:showEvt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カレンダー&#10;&#10;自動的に生成された説明">
            <a:extLst>
              <a:ext uri="{FF2B5EF4-FFF2-40B4-BE49-F238E27FC236}">
                <a16:creationId xmlns:a16="http://schemas.microsoft.com/office/drawing/2014/main" id="{11DC60F5-75AE-4E8E-8216-C55C67E3F0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95489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E180D4A7-C9FB-4DFB-919C-405C955672EB}">
      <p14:showEvtLst xmlns:p14="http://schemas.microsoft.com/office/powerpoint/2010/main">
        <p14:playEvt time="723" objId="2"/>
        <p14:stopEvt time="47635" objId="2"/>
      </p14:showEvt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テキスト, QR コード&#10;&#10;自動的に生成された説明">
            <a:extLst>
              <a:ext uri="{FF2B5EF4-FFF2-40B4-BE49-F238E27FC236}">
                <a16:creationId xmlns:a16="http://schemas.microsoft.com/office/drawing/2014/main" id="{FB05B1C5-B482-446B-B786-58A6BFB8C3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05942614"/>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extLst>
    <p:ext uri="{E180D4A7-C9FB-4DFB-919C-405C955672EB}">
      <p14:showEvtLst xmlns:p14="http://schemas.microsoft.com/office/powerpoint/2010/main">
        <p14:playEvt time="162" objId="2"/>
        <p14:stopEvt time="45511" objId="2"/>
      </p14:showEvt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テキスト&#10;&#10;自動的に生成された説明">
            <a:extLst>
              <a:ext uri="{FF2B5EF4-FFF2-40B4-BE49-F238E27FC236}">
                <a16:creationId xmlns:a16="http://schemas.microsoft.com/office/drawing/2014/main" id="{F266C2ED-FECC-4278-8C9E-A2929E5A4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8" cy="6858000"/>
          </a:xfrm>
          <a:prstGeom prst="rect">
            <a:avLst/>
          </a:prstGeom>
        </p:spPr>
      </p:pic>
    </p:spTree>
    <p:extLst>
      <p:ext uri="{BB962C8B-B14F-4D97-AF65-F5344CB8AC3E}">
        <p14:creationId xmlns:p14="http://schemas.microsoft.com/office/powerpoint/2010/main" val="40543817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E180D4A7-C9FB-4DFB-919C-405C955672EB}">
      <p14:showEvtLst xmlns:p14="http://schemas.microsoft.com/office/powerpoint/2010/main">
        <p14:playEvt time="4" objId="2"/>
        <p14:stopEvt time="29472" objId="2"/>
      </p14:showEvt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10;&#10;自動的に生成された説明">
            <a:extLst>
              <a:ext uri="{FF2B5EF4-FFF2-40B4-BE49-F238E27FC236}">
                <a16:creationId xmlns:a16="http://schemas.microsoft.com/office/drawing/2014/main" id="{D5B7A297-1D61-4C59-B387-969CD1F6E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41395975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E180D4A7-C9FB-4DFB-919C-405C955672EB}">
      <p14:showEvtLst xmlns:p14="http://schemas.microsoft.com/office/powerpoint/2010/main">
        <p14:playEvt time="7" objId="2"/>
        <p14:stopEvt time="21937" objId="2"/>
      </p14:showEvtLst>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テキスト&#10;&#10;自動的に生成された説明">
            <a:extLst>
              <a:ext uri="{FF2B5EF4-FFF2-40B4-BE49-F238E27FC236}">
                <a16:creationId xmlns:a16="http://schemas.microsoft.com/office/drawing/2014/main" id="{8C94F6C7-A406-435C-B337-1926FCD65A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191997" cy="6857999"/>
          </a:xfrm>
          <a:prstGeom prst="rect">
            <a:avLst/>
          </a:prstGeom>
        </p:spPr>
      </p:pic>
      <p:pic>
        <p:nvPicPr>
          <p:cNvPr id="5" name="図 4" descr="挿絵 が含まれている画像&#10;&#10;自動的に生成された説明">
            <a:extLst>
              <a:ext uri="{FF2B5EF4-FFF2-40B4-BE49-F238E27FC236}">
                <a16:creationId xmlns:a16="http://schemas.microsoft.com/office/drawing/2014/main" id="{FB58B0C8-352C-4624-AA04-3825C2C425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1798820" cy="899410"/>
          </a:xfrm>
          <a:prstGeom prst="rect">
            <a:avLst/>
          </a:prstGeom>
        </p:spPr>
      </p:pic>
    </p:spTree>
    <p:extLst>
      <p:ext uri="{BB962C8B-B14F-4D97-AF65-F5344CB8AC3E}">
        <p14:creationId xmlns:p14="http://schemas.microsoft.com/office/powerpoint/2010/main" val="26702464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E180D4A7-C9FB-4DFB-919C-405C955672EB}">
      <p14:showEvtLst xmlns:p14="http://schemas.microsoft.com/office/powerpoint/2010/main">
        <p14:playEvt time="7" objId="2"/>
        <p14:stopEvt time="27083" objId="2"/>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r>
              <a:rPr lang="en-US" altLang="ja-JP" dirty="0">
                <a:latin typeface="+mn-lt"/>
                <a:cs typeface="ＭＳ Ｐゴシック"/>
              </a:rPr>
              <a:t>FDA Case for Quality</a:t>
            </a:r>
            <a:r>
              <a:rPr lang="ja-JP" altLang="en-US" dirty="0">
                <a:latin typeface="MS UI Gothic" panose="020B0600070205080204" pitchFamily="50" charset="-128"/>
                <a:cs typeface="ＭＳ Ｐゴシック"/>
              </a:rPr>
              <a:t>概要</a:t>
            </a: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4740913"/>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544513" indent="-457200" eaLnBrk="1"/>
            <a:r>
              <a:rPr kumimoji="1" lang="en-US" altLang="ja-JP" sz="3200" dirty="0"/>
              <a:t>FDA CDRH</a:t>
            </a:r>
            <a:r>
              <a:rPr kumimoji="1" lang="ja-JP" altLang="en-US" sz="3200" dirty="0"/>
              <a:t>は公衆衛生をより適切に保護および促進する高品質の製品に焦点を当てることに重きを置いている。</a:t>
            </a:r>
          </a:p>
          <a:p>
            <a:pPr marL="544513" indent="-457200" eaLnBrk="1"/>
            <a:r>
              <a:rPr kumimoji="1" lang="ja-JP" altLang="en-US" sz="3200" dirty="0"/>
              <a:t>その取り組みの一環として、</a:t>
            </a:r>
            <a:r>
              <a:rPr kumimoji="1" lang="en-US" altLang="ja-JP" sz="3200" dirty="0"/>
              <a:t>FDA</a:t>
            </a:r>
            <a:r>
              <a:rPr kumimoji="1" lang="ja-JP" altLang="en-US" sz="3200" dirty="0"/>
              <a:t>は、</a:t>
            </a:r>
            <a:r>
              <a:rPr kumimoji="1" lang="en-US" altLang="ja-JP" sz="3200" dirty="0"/>
              <a:t>2011</a:t>
            </a:r>
            <a:r>
              <a:rPr kumimoji="1" lang="ja-JP" altLang="en-US" sz="3200" dirty="0"/>
              <a:t>年から</a:t>
            </a:r>
            <a:r>
              <a:rPr kumimoji="1" lang="en-US" altLang="ja-JP" sz="3200" dirty="0"/>
              <a:t>Case for Quality</a:t>
            </a:r>
            <a:r>
              <a:rPr kumimoji="1" lang="ja-JP" altLang="en-US" sz="3200" dirty="0"/>
              <a:t>プログラムを開始した。</a:t>
            </a:r>
            <a:endParaRPr kumimoji="1" lang="en-US" altLang="ja-JP" sz="3200" dirty="0"/>
          </a:p>
          <a:p>
            <a:pPr marL="544513" indent="-457200" eaLnBrk="1"/>
            <a:r>
              <a:rPr kumimoji="1" lang="en-US" altLang="ja-JP" sz="3200" dirty="0"/>
              <a:t>Case for Quality</a:t>
            </a:r>
            <a:r>
              <a:rPr kumimoji="1" lang="ja-JP" altLang="en-US" sz="3200" dirty="0"/>
              <a:t>の目的は、</a:t>
            </a:r>
            <a:r>
              <a:rPr kumimoji="1" lang="ja-JP" altLang="en-US" sz="3200" dirty="0">
                <a:solidFill>
                  <a:srgbClr val="FF0000"/>
                </a:solidFill>
              </a:rPr>
              <a:t>高品質の医療機器を一貫して製造している製造業者を</a:t>
            </a:r>
            <a:r>
              <a:rPr kumimoji="1" lang="en-US" altLang="ja-JP" sz="3200" dirty="0">
                <a:solidFill>
                  <a:srgbClr val="FF0000"/>
                </a:solidFill>
              </a:rPr>
              <a:t>FDA</a:t>
            </a:r>
            <a:r>
              <a:rPr kumimoji="1" lang="ja-JP" altLang="en-US" sz="3200" dirty="0">
                <a:solidFill>
                  <a:srgbClr val="FF0000"/>
                </a:solidFill>
              </a:rPr>
              <a:t>が特定する</a:t>
            </a:r>
            <a:r>
              <a:rPr kumimoji="1" lang="ja-JP" altLang="en-US" sz="3200" dirty="0"/>
              <a:t>のに役立てることである。</a:t>
            </a:r>
            <a:endParaRPr kumimoji="1" lang="en-US" altLang="ja-JP" sz="3200" dirty="0"/>
          </a:p>
          <a:p>
            <a:pPr marL="544513" indent="-457200" eaLnBrk="1"/>
            <a:r>
              <a:rPr kumimoji="1" lang="ja-JP" altLang="en-US" sz="3200" dirty="0"/>
              <a:t>これにより、</a:t>
            </a:r>
            <a:r>
              <a:rPr kumimoji="1" lang="en-US" altLang="ja-JP" sz="3200" dirty="0"/>
              <a:t>FDA</a:t>
            </a:r>
            <a:r>
              <a:rPr kumimoji="1" lang="ja-JP" altLang="en-US" sz="3200" dirty="0"/>
              <a:t>が課す法規制に準拠し、かつ一貫して高品質な製品の製造プラクティスを持つ参加者を</a:t>
            </a:r>
            <a:r>
              <a:rPr kumimoji="1" lang="en-US" altLang="ja-JP" sz="3200" dirty="0"/>
              <a:t>FDA</a:t>
            </a:r>
            <a:r>
              <a:rPr kumimoji="1" lang="ja-JP" altLang="en-US" sz="3200" dirty="0"/>
              <a:t>が特定できるようになる。</a:t>
            </a:r>
            <a:endParaRPr kumimoji="1" lang="en-US" altLang="ja-JP" sz="3200" dirty="0"/>
          </a:p>
        </p:txBody>
      </p:sp>
    </p:spTree>
    <p:extLst>
      <p:ext uri="{BB962C8B-B14F-4D97-AF65-F5344CB8AC3E}">
        <p14:creationId xmlns:p14="http://schemas.microsoft.com/office/powerpoint/2010/main" val="31307801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テキスト&#10;&#10;自動的に生成された説明">
            <a:extLst>
              <a:ext uri="{FF2B5EF4-FFF2-40B4-BE49-F238E27FC236}">
                <a16:creationId xmlns:a16="http://schemas.microsoft.com/office/drawing/2014/main" id="{3F26A991-3313-47DD-BC7F-A80A67DA14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86171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E180D4A7-C9FB-4DFB-919C-405C955672EB}">
      <p14:showEvtLst xmlns:p14="http://schemas.microsoft.com/office/powerpoint/2010/main">
        <p14:playEvt time="7" objId="2"/>
        <p14:stopEvt time="23914" objId="2"/>
      </p14:showEvtLst>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10;&#10;自動的に生成された説明">
            <a:extLst>
              <a:ext uri="{FF2B5EF4-FFF2-40B4-BE49-F238E27FC236}">
                <a16:creationId xmlns:a16="http://schemas.microsoft.com/office/drawing/2014/main" id="{1B43013A-772A-4E3D-ACDB-1BEA32DCE0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867640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E180D4A7-C9FB-4DFB-919C-405C955672EB}">
      <p14:showEvtLst xmlns:p14="http://schemas.microsoft.com/office/powerpoint/2010/main">
        <p14:playEvt time="7" objId="2"/>
        <p14:stopEvt time="19495" objId="2"/>
      </p14:showEvtLst>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 が含まれている画像&#10;&#10;自動的に生成された説明">
            <a:extLst>
              <a:ext uri="{FF2B5EF4-FFF2-40B4-BE49-F238E27FC236}">
                <a16:creationId xmlns:a16="http://schemas.microsoft.com/office/drawing/2014/main" id="{A014E153-F537-4AE2-B6FE-C5A448AA71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図 6" descr="挿絵 が含まれている画像&#10;&#10;自動的に生成された説明">
            <a:extLst>
              <a:ext uri="{FF2B5EF4-FFF2-40B4-BE49-F238E27FC236}">
                <a16:creationId xmlns:a16="http://schemas.microsoft.com/office/drawing/2014/main" id="{51CA5DDA-AAF0-461A-8249-DC44463580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329708" cy="664854"/>
          </a:xfrm>
          <a:prstGeom prst="rect">
            <a:avLst/>
          </a:prstGeom>
        </p:spPr>
      </p:pic>
    </p:spTree>
    <p:extLst>
      <p:ext uri="{BB962C8B-B14F-4D97-AF65-F5344CB8AC3E}">
        <p14:creationId xmlns:p14="http://schemas.microsoft.com/office/powerpoint/2010/main" val="7169269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 QR コード&#10;&#10;自動的に生成された説明">
            <a:extLst>
              <a:ext uri="{FF2B5EF4-FFF2-40B4-BE49-F238E27FC236}">
                <a16:creationId xmlns:a16="http://schemas.microsoft.com/office/drawing/2014/main" id="{A56BA0DD-221E-4301-AFA9-20F6AF203C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00181579"/>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extLst>
    <p:ext uri="{E180D4A7-C9FB-4DFB-919C-405C955672EB}">
      <p14:showEvtLst xmlns:p14="http://schemas.microsoft.com/office/powerpoint/2010/main">
        <p14:playEvt time="7" objId="2"/>
        <p14:stopEvt time="28631" objId="2"/>
      </p14:showEvtLst>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77283280-F4BB-4879-97D4-1257F1884F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8" cy="6858000"/>
          </a:xfrm>
          <a:prstGeom prst="rect">
            <a:avLst/>
          </a:prstGeom>
        </p:spPr>
      </p:pic>
    </p:spTree>
    <p:extLst>
      <p:ext uri="{BB962C8B-B14F-4D97-AF65-F5344CB8AC3E}">
        <p14:creationId xmlns:p14="http://schemas.microsoft.com/office/powerpoint/2010/main" val="20975711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E180D4A7-C9FB-4DFB-919C-405C955672EB}">
      <p14:showEvtLst xmlns:p14="http://schemas.microsoft.com/office/powerpoint/2010/main">
        <p14:playEvt time="8" objId="2"/>
        <p14:stopEvt time="43783" objId="2"/>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r>
              <a:rPr lang="en-US" altLang="ja-JP" dirty="0">
                <a:latin typeface="+mn-lt"/>
                <a:cs typeface="ＭＳ Ｐゴシック"/>
              </a:rPr>
              <a:t>FDA Case for Quality</a:t>
            </a:r>
            <a:r>
              <a:rPr lang="ja-JP" altLang="en-US" dirty="0">
                <a:latin typeface="MS UI Gothic" panose="020B0600070205080204" pitchFamily="50" charset="-128"/>
                <a:cs typeface="ＭＳ Ｐゴシック"/>
              </a:rPr>
              <a:t>概要</a:t>
            </a: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4149982"/>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544513" indent="-457200" eaLnBrk="1"/>
            <a:r>
              <a:rPr kumimoji="1" lang="ja-JP" altLang="en-US" sz="3200" dirty="0"/>
              <a:t>さらに、最終的にはこのプログラムにより</a:t>
            </a:r>
            <a:r>
              <a:rPr kumimoji="1" lang="ja-JP" altLang="en-US" sz="3200" dirty="0">
                <a:solidFill>
                  <a:srgbClr val="FF0000"/>
                </a:solidFill>
              </a:rPr>
              <a:t>他の製造業者の製造品質レベルを上げるため</a:t>
            </a:r>
            <a:r>
              <a:rPr kumimoji="1" lang="ja-JP" altLang="en-US" sz="3200" dirty="0"/>
              <a:t>に役立つ、サクセスフルな製造慣行を特定することを目的としている。</a:t>
            </a:r>
            <a:endParaRPr kumimoji="1" lang="en-US" altLang="ja-JP" sz="3200" dirty="0"/>
          </a:p>
          <a:p>
            <a:pPr marL="544513" indent="-457200" eaLnBrk="1"/>
            <a:r>
              <a:rPr kumimoji="1" lang="en-US" altLang="ja-JP" sz="3200" dirty="0"/>
              <a:t>FDA</a:t>
            </a:r>
            <a:r>
              <a:rPr kumimoji="1" lang="ja-JP" altLang="en-US" sz="3200" dirty="0"/>
              <a:t>は</a:t>
            </a:r>
            <a:r>
              <a:rPr kumimoji="1" lang="en-US" altLang="ja-JP" sz="3200" dirty="0"/>
              <a:t>2011</a:t>
            </a:r>
            <a:r>
              <a:rPr kumimoji="1" lang="ja-JP" altLang="en-US" sz="3200" dirty="0"/>
              <a:t>年</a:t>
            </a:r>
            <a:r>
              <a:rPr kumimoji="1" lang="en-US" altLang="ja-JP" sz="3200" dirty="0"/>
              <a:t>10</a:t>
            </a:r>
            <a:r>
              <a:rPr kumimoji="1" lang="ja-JP" altLang="en-US" sz="3200" dirty="0"/>
              <a:t>月</a:t>
            </a:r>
            <a:r>
              <a:rPr kumimoji="1" lang="en-US" altLang="ja-JP" sz="3200" dirty="0"/>
              <a:t>31</a:t>
            </a:r>
            <a:r>
              <a:rPr kumimoji="1" lang="ja-JP" altLang="en-US" sz="3200" dirty="0"/>
              <a:t>日に「</a:t>
            </a:r>
            <a:r>
              <a:rPr kumimoji="1" lang="en-US" altLang="ja-JP" sz="3200" dirty="0"/>
              <a:t>Understanding Barriers to Medical Device Quality</a:t>
            </a:r>
            <a:r>
              <a:rPr kumimoji="1" lang="ja-JP" altLang="en-US" sz="3200" dirty="0"/>
              <a:t>」と題するレポートを発表した。</a:t>
            </a:r>
            <a:endParaRPr kumimoji="1" lang="en-US" altLang="ja-JP" sz="3200" dirty="0"/>
          </a:p>
          <a:p>
            <a:pPr marL="544513" indent="-457200" eaLnBrk="1"/>
            <a:r>
              <a:rPr kumimoji="1" lang="ja-JP" altLang="en-US" sz="3200" dirty="0"/>
              <a:t>レポートでは、</a:t>
            </a:r>
            <a:r>
              <a:rPr kumimoji="1" lang="en-US" altLang="ja-JP" sz="3200" dirty="0"/>
              <a:t>FDA</a:t>
            </a:r>
            <a:r>
              <a:rPr kumimoji="1" lang="ja-JP" altLang="en-US" sz="3200" dirty="0"/>
              <a:t>が実施した過去の医療機器の品質に関する詳細なデータレビュおよび業界の利害関係者のフィードバックから得た知見がまとめられている。</a:t>
            </a:r>
            <a:endParaRPr kumimoji="1" lang="en-US" altLang="ja-JP" sz="3200" dirty="0"/>
          </a:p>
        </p:txBody>
      </p:sp>
    </p:spTree>
    <p:extLst>
      <p:ext uri="{BB962C8B-B14F-4D97-AF65-F5344CB8AC3E}">
        <p14:creationId xmlns:p14="http://schemas.microsoft.com/office/powerpoint/2010/main" val="41616320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r>
              <a:rPr lang="en-US" altLang="ja-JP" dirty="0">
                <a:latin typeface="+mn-lt"/>
                <a:cs typeface="ＭＳ Ｐゴシック"/>
              </a:rPr>
              <a:t>FDA Case for Quality</a:t>
            </a:r>
            <a:r>
              <a:rPr lang="ja-JP" altLang="en-US" dirty="0">
                <a:latin typeface="MS UI Gothic" panose="020B0600070205080204" pitchFamily="50" charset="-128"/>
                <a:cs typeface="ＭＳ Ｐゴシック"/>
              </a:rPr>
              <a:t>概要</a:t>
            </a: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4149982"/>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544513" indent="-457200" eaLnBrk="1"/>
            <a:r>
              <a:rPr kumimoji="1" lang="ja-JP" altLang="en-US" sz="3200" dirty="0"/>
              <a:t>当該レポートにおいて、</a:t>
            </a:r>
            <a:r>
              <a:rPr kumimoji="1" lang="en-US" altLang="ja-JP" sz="3200" dirty="0"/>
              <a:t>FDA</a:t>
            </a:r>
            <a:r>
              <a:rPr kumimoji="1" lang="ja-JP" altLang="en-US" sz="3200" dirty="0"/>
              <a:t>は</a:t>
            </a:r>
            <a:r>
              <a:rPr kumimoji="1" lang="ja-JP" altLang="en-US" sz="3200" dirty="0">
                <a:solidFill>
                  <a:srgbClr val="FF0000"/>
                </a:solidFill>
              </a:rPr>
              <a:t>製品品質に影響を与えるリスク</a:t>
            </a:r>
            <a:r>
              <a:rPr kumimoji="1" lang="ja-JP" altLang="en-US" sz="3200" dirty="0"/>
              <a:t>を示した。</a:t>
            </a:r>
            <a:endParaRPr kumimoji="1" lang="en-US" altLang="ja-JP" sz="3200" dirty="0"/>
          </a:p>
          <a:p>
            <a:pPr marL="544513" indent="-457200" eaLnBrk="1"/>
            <a:r>
              <a:rPr kumimoji="1" lang="ja-JP" altLang="en-US" sz="3200" dirty="0"/>
              <a:t>そして、それらの</a:t>
            </a:r>
            <a:r>
              <a:rPr kumimoji="1" lang="ja-JP" altLang="en-US" sz="3200" dirty="0">
                <a:solidFill>
                  <a:srgbClr val="FF0000"/>
                </a:solidFill>
              </a:rPr>
              <a:t>リスクに着目して管理を実施している製造業者は生産性が向上し、苦情が減少し、是正・予防措置および調査の必要性が減少し、品質関連のコストが競合他社より低くなっている</a:t>
            </a:r>
            <a:r>
              <a:rPr kumimoji="1" lang="ja-JP" altLang="en-US" sz="3200" dirty="0"/>
              <a:t>といことを示した。</a:t>
            </a:r>
            <a:endParaRPr kumimoji="1" lang="en-US" altLang="ja-JP" sz="3200" dirty="0"/>
          </a:p>
          <a:p>
            <a:pPr marL="544513" indent="-457200" eaLnBrk="1"/>
            <a:r>
              <a:rPr kumimoji="1" lang="ja-JP" altLang="en-US" sz="3200" dirty="0"/>
              <a:t>すなわち、当該レポートは「</a:t>
            </a:r>
            <a:r>
              <a:rPr kumimoji="1" lang="ja-JP" altLang="en-US" sz="3200" dirty="0">
                <a:solidFill>
                  <a:srgbClr val="FF0000"/>
                </a:solidFill>
              </a:rPr>
              <a:t>品質への投資には長期的な見返りがある</a:t>
            </a:r>
            <a:r>
              <a:rPr kumimoji="1" lang="ja-JP" altLang="en-US" sz="3200" dirty="0"/>
              <a:t>」ということを示した。</a:t>
            </a:r>
            <a:endParaRPr kumimoji="1" lang="en-US" altLang="ja-JP" sz="3200" dirty="0"/>
          </a:p>
        </p:txBody>
      </p:sp>
    </p:spTree>
    <p:extLst>
      <p:ext uri="{BB962C8B-B14F-4D97-AF65-F5344CB8AC3E}">
        <p14:creationId xmlns:p14="http://schemas.microsoft.com/office/powerpoint/2010/main" val="1868911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r>
              <a:rPr lang="en-US" altLang="ja-JP" dirty="0">
                <a:latin typeface="+mn-lt"/>
                <a:cs typeface="ＭＳ Ｐゴシック"/>
              </a:rPr>
              <a:t>FDA Case for Quality</a:t>
            </a:r>
            <a:r>
              <a:rPr lang="ja-JP" altLang="en-US" dirty="0">
                <a:latin typeface="MS UI Gothic" panose="020B0600070205080204" pitchFamily="50" charset="-128"/>
                <a:cs typeface="ＭＳ Ｐゴシック"/>
              </a:rPr>
              <a:t>概要</a:t>
            </a: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3165097"/>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544513" indent="-457200" eaLnBrk="1"/>
            <a:r>
              <a:rPr kumimoji="1" lang="en-US" altLang="ja-JP" sz="3200" dirty="0"/>
              <a:t>Case for Quality</a:t>
            </a:r>
            <a:r>
              <a:rPr kumimoji="1" lang="ja-JP" altLang="en-US" sz="3200" dirty="0"/>
              <a:t>は、医療機器の品質に関する客観的な情報に焦点を当てている。</a:t>
            </a:r>
            <a:endParaRPr kumimoji="1" lang="en-US" altLang="ja-JP" sz="3200" dirty="0"/>
          </a:p>
          <a:p>
            <a:pPr marL="544513" indent="-457200" eaLnBrk="1"/>
            <a:r>
              <a:rPr kumimoji="1" lang="ja-JP" altLang="en-US" sz="3200" dirty="0"/>
              <a:t>データ、プロセス、および医療機器のパフォーマンスの分析を通じて、医療機器の革新を促進する。</a:t>
            </a:r>
            <a:endParaRPr kumimoji="1" lang="en-US" altLang="ja-JP" sz="3200" dirty="0"/>
          </a:p>
          <a:p>
            <a:pPr marL="544513" indent="-457200" eaLnBrk="1"/>
            <a:r>
              <a:rPr kumimoji="1" lang="ja-JP" altLang="en-US" sz="3200" dirty="0"/>
              <a:t>また、利害関係者間のインタラクションを医療機器の品質に集中させるような戦略を促進する。</a:t>
            </a:r>
            <a:endParaRPr kumimoji="1" lang="en-US" altLang="ja-JP" sz="3200" dirty="0"/>
          </a:p>
        </p:txBody>
      </p:sp>
    </p:spTree>
    <p:extLst>
      <p:ext uri="{BB962C8B-B14F-4D97-AF65-F5344CB8AC3E}">
        <p14:creationId xmlns:p14="http://schemas.microsoft.com/office/powerpoint/2010/main" val="2482799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r>
              <a:rPr lang="en-US" altLang="ja-JP" dirty="0">
                <a:latin typeface="+mn-lt"/>
                <a:cs typeface="ＭＳ Ｐゴシック"/>
              </a:rPr>
              <a:t>FDA Case for Quality</a:t>
            </a:r>
            <a:r>
              <a:rPr lang="ja-JP" altLang="en-US" dirty="0">
                <a:latin typeface="MS UI Gothic" panose="020B0600070205080204" pitchFamily="50" charset="-128"/>
                <a:cs typeface="ＭＳ Ｐゴシック"/>
              </a:rPr>
              <a:t>概要</a:t>
            </a: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4248471"/>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544513" indent="-457200" eaLnBrk="1"/>
            <a:r>
              <a:rPr kumimoji="1" lang="ja-JP" altLang="en-US" sz="3200" dirty="0"/>
              <a:t>品質に重点を置いたアプローチを採ることの利点は以下である：</a:t>
            </a:r>
            <a:endParaRPr kumimoji="1" lang="en-US" altLang="ja-JP" sz="3200" dirty="0"/>
          </a:p>
          <a:p>
            <a:pPr marL="989013" lvl="1" indent="-457200" eaLnBrk="1"/>
            <a:r>
              <a:rPr kumimoji="1" lang="ja-JP" altLang="en-US" sz="3200" dirty="0"/>
              <a:t>医療機器製造業者は</a:t>
            </a:r>
            <a:r>
              <a:rPr kumimoji="1" lang="ja-JP" altLang="en-US" sz="3200" dirty="0">
                <a:solidFill>
                  <a:srgbClr val="FF0000"/>
                </a:solidFill>
              </a:rPr>
              <a:t>コストを削減</a:t>
            </a:r>
            <a:r>
              <a:rPr kumimoji="1" lang="ja-JP" altLang="en-US" sz="3200" dirty="0"/>
              <a:t>し、</a:t>
            </a:r>
            <a:r>
              <a:rPr kumimoji="1" lang="ja-JP" altLang="en-US" sz="3200" dirty="0">
                <a:solidFill>
                  <a:srgbClr val="FF0000"/>
                </a:solidFill>
              </a:rPr>
              <a:t>利益を増加</a:t>
            </a:r>
            <a:r>
              <a:rPr kumimoji="1" lang="ja-JP" altLang="en-US" sz="3200" dirty="0"/>
              <a:t>させることができる。</a:t>
            </a:r>
            <a:br>
              <a:rPr kumimoji="1" lang="en-US" altLang="ja-JP" sz="3200" dirty="0"/>
            </a:br>
            <a:r>
              <a:rPr kumimoji="1" lang="ja-JP" altLang="en-US" sz="3200" dirty="0">
                <a:solidFill>
                  <a:srgbClr val="FF0000"/>
                </a:solidFill>
              </a:rPr>
              <a:t>顧客満足度</a:t>
            </a:r>
            <a:r>
              <a:rPr kumimoji="1" lang="ja-JP" altLang="en-US" sz="3200" dirty="0"/>
              <a:t>を上げ、</a:t>
            </a:r>
            <a:r>
              <a:rPr kumimoji="1" lang="ja-JP" altLang="en-US" sz="3200" dirty="0">
                <a:solidFill>
                  <a:srgbClr val="FF0000"/>
                </a:solidFill>
              </a:rPr>
              <a:t>競争上の優位</a:t>
            </a:r>
            <a:r>
              <a:rPr kumimoji="1" lang="ja-JP" altLang="en-US" sz="3200" dirty="0"/>
              <a:t>を得ることができる。</a:t>
            </a:r>
            <a:endParaRPr kumimoji="1" lang="en-US" altLang="ja-JP" sz="3200" dirty="0"/>
          </a:p>
          <a:p>
            <a:pPr marL="989013" lvl="1" indent="-457200" eaLnBrk="1"/>
            <a:r>
              <a:rPr kumimoji="1" lang="ja-JP" altLang="en-US" sz="3200" dirty="0"/>
              <a:t>医療機器の</a:t>
            </a:r>
            <a:r>
              <a:rPr kumimoji="1" lang="ja-JP" altLang="en-US" sz="3200" dirty="0">
                <a:solidFill>
                  <a:srgbClr val="FF0000"/>
                </a:solidFill>
              </a:rPr>
              <a:t>使用者側</a:t>
            </a:r>
            <a:r>
              <a:rPr kumimoji="1" lang="ja-JP" altLang="en-US" sz="3200" dirty="0"/>
              <a:t>は、使用する医療機器が意図したとおりに機能すると</a:t>
            </a:r>
            <a:r>
              <a:rPr kumimoji="1" lang="ja-JP" altLang="en-US" sz="3200" dirty="0">
                <a:solidFill>
                  <a:srgbClr val="FF0000"/>
                </a:solidFill>
              </a:rPr>
              <a:t>信頼</a:t>
            </a:r>
            <a:r>
              <a:rPr kumimoji="1" lang="ja-JP" altLang="en-US" sz="3200" dirty="0"/>
              <a:t>できるようになる。</a:t>
            </a:r>
            <a:endParaRPr kumimoji="1" lang="en-US" altLang="ja-JP" sz="3200" dirty="0"/>
          </a:p>
          <a:p>
            <a:pPr marL="989013" lvl="1" indent="-457200" eaLnBrk="1"/>
            <a:r>
              <a:rPr kumimoji="1" lang="en-US" altLang="ja-JP" sz="3200" dirty="0">
                <a:solidFill>
                  <a:srgbClr val="FF0000"/>
                </a:solidFill>
              </a:rPr>
              <a:t>FDA</a:t>
            </a:r>
            <a:r>
              <a:rPr kumimoji="1" lang="ja-JP" altLang="en-US" sz="3200" dirty="0">
                <a:solidFill>
                  <a:srgbClr val="FF0000"/>
                </a:solidFill>
              </a:rPr>
              <a:t>のレビュプロセスもスムーズ</a:t>
            </a:r>
            <a:r>
              <a:rPr kumimoji="1" lang="ja-JP" altLang="en-US" sz="3200" dirty="0"/>
              <a:t>に進み、使用者が</a:t>
            </a:r>
            <a:r>
              <a:rPr kumimoji="1" lang="ja-JP" altLang="en-US" sz="3200" dirty="0">
                <a:solidFill>
                  <a:srgbClr val="FF0000"/>
                </a:solidFill>
              </a:rPr>
              <a:t>より早く高品質の医療機器にアクセスできる</a:t>
            </a:r>
            <a:r>
              <a:rPr kumimoji="1" lang="ja-JP" altLang="en-US" sz="3200" dirty="0"/>
              <a:t>ようになる。</a:t>
            </a:r>
            <a:endParaRPr kumimoji="1" lang="en-US" altLang="ja-JP" sz="3200" dirty="0"/>
          </a:p>
        </p:txBody>
      </p:sp>
    </p:spTree>
    <p:extLst>
      <p:ext uri="{BB962C8B-B14F-4D97-AF65-F5344CB8AC3E}">
        <p14:creationId xmlns:p14="http://schemas.microsoft.com/office/powerpoint/2010/main" val="523477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r>
              <a:rPr lang="en-US" altLang="ja-JP" dirty="0"/>
              <a:t>Case for Quality</a:t>
            </a:r>
            <a:r>
              <a:rPr lang="ja-JP" altLang="en-US" dirty="0"/>
              <a:t>の構成要素</a:t>
            </a:r>
            <a:endParaRPr lang="ja-JP" altLang="en-US" dirty="0">
              <a:latin typeface="MS UI Gothic" panose="020B0600070205080204" pitchFamily="50" charset="-128"/>
              <a:cs typeface="ＭＳ Ｐゴシック"/>
            </a:endParaRP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1096839"/>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601663" indent="-514350" eaLnBrk="1">
              <a:buFont typeface="+mj-lt"/>
              <a:buAutoNum type="arabicPeriod"/>
            </a:pPr>
            <a:r>
              <a:rPr kumimoji="1" lang="ja-JP" altLang="en-US" sz="3200" dirty="0"/>
              <a:t>品質にフォーカスすること</a:t>
            </a:r>
            <a:endParaRPr kumimoji="1" lang="en-US" altLang="ja-JP" sz="3200" dirty="0"/>
          </a:p>
          <a:p>
            <a:pPr marL="601663" indent="-514350" eaLnBrk="1">
              <a:buFont typeface="+mj-lt"/>
              <a:buAutoNum type="arabicPeriod"/>
            </a:pPr>
            <a:r>
              <a:rPr kumimoji="1" lang="ja-JP" altLang="en-US" sz="3200" dirty="0"/>
              <a:t>利害関係者の参画</a:t>
            </a:r>
            <a:endParaRPr kumimoji="1" lang="en-US" altLang="ja-JP" sz="3200" dirty="0"/>
          </a:p>
        </p:txBody>
      </p:sp>
    </p:spTree>
    <p:extLst>
      <p:ext uri="{BB962C8B-B14F-4D97-AF65-F5344CB8AC3E}">
        <p14:creationId xmlns:p14="http://schemas.microsoft.com/office/powerpoint/2010/main" val="3666469316"/>
      </p:ext>
    </p:extLst>
  </p:cSld>
  <p:clrMapOvr>
    <a:masterClrMapping/>
  </p:clrMapOvr>
</p:sld>
</file>

<file path=ppt/theme/theme1.xml><?xml version="1.0" encoding="utf-8"?>
<a:theme xmlns:a="http://schemas.openxmlformats.org/drawingml/2006/main" name="eCompliance">
  <a:themeElements>
    <a:clrScheme name="">
      <a:dk1>
        <a:srgbClr val="000000"/>
      </a:dk1>
      <a:lt1>
        <a:srgbClr val="FFFFFF"/>
      </a:lt1>
      <a:dk2>
        <a:srgbClr val="7889FB"/>
      </a:dk2>
      <a:lt2>
        <a:srgbClr val="808080"/>
      </a:lt2>
      <a:accent1>
        <a:srgbClr val="000099"/>
      </a:accent1>
      <a:accent2>
        <a:srgbClr val="7889FB"/>
      </a:accent2>
      <a:accent3>
        <a:srgbClr val="FFFFFF"/>
      </a:accent3>
      <a:accent4>
        <a:srgbClr val="000000"/>
      </a:accent4>
      <a:accent5>
        <a:srgbClr val="AAAACA"/>
      </a:accent5>
      <a:accent6>
        <a:srgbClr val="6C7CE3"/>
      </a:accent6>
      <a:hlink>
        <a:srgbClr val="727272"/>
      </a:hlink>
      <a:folHlink>
        <a:srgbClr val="66FF99"/>
      </a:folHlink>
    </a:clrScheme>
    <a:fontScheme name="eCompliance">
      <a:majorFont>
        <a:latin typeface="Arial"/>
        <a:ea typeface="MS UI Gothic"/>
        <a:cs typeface="Arial"/>
      </a:majorFont>
      <a:minorFont>
        <a:latin typeface="Arial"/>
        <a:ea typeface="MS UI Gothic"/>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ea typeface="MS UI Gothic" pitchFamily="50" charset="-128"/>
            <a:cs typeface="Arial" charset="0"/>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ea typeface="MS UI Gothic" pitchFamily="50" charset="-128"/>
            <a:cs typeface="Arial" charset="0"/>
          </a:defRPr>
        </a:defPPr>
      </a:lstStyle>
    </a:lnDef>
  </a:objectDefaults>
  <a:extraClrSchemeLst>
    <a:extraClrScheme>
      <a:clrScheme name="eComplianc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Complianc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Complianc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Complianc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Complianc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Complianc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Complianc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Complianc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Complianc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Complianc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Complianc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Complianc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eCompliance 13">
        <a:dk1>
          <a:srgbClr val="000000"/>
        </a:dk1>
        <a:lt1>
          <a:srgbClr val="FFFFFF"/>
        </a:lt1>
        <a:dk2>
          <a:srgbClr val="000000"/>
        </a:dk2>
        <a:lt2>
          <a:srgbClr val="808080"/>
        </a:lt2>
        <a:accent1>
          <a:srgbClr val="000099"/>
        </a:accent1>
        <a:accent2>
          <a:srgbClr val="0000FF"/>
        </a:accent2>
        <a:accent3>
          <a:srgbClr val="FFFFFF"/>
        </a:accent3>
        <a:accent4>
          <a:srgbClr val="000000"/>
        </a:accent4>
        <a:accent5>
          <a:srgbClr val="AAAACA"/>
        </a:accent5>
        <a:accent6>
          <a:srgbClr val="0000E7"/>
        </a:accent6>
        <a:hlink>
          <a:srgbClr val="CCCCFF"/>
        </a:hlink>
        <a:folHlink>
          <a:srgbClr val="66FF99"/>
        </a:folHlink>
      </a:clrScheme>
      <a:clrMap bg1="lt1" tx1="dk1" bg2="lt2" tx2="dk2" accent1="accent1" accent2="accent2" accent3="accent3" accent4="accent4" accent5="accent5" accent6="accent6" hlink="hlink" folHlink="folHlink"/>
    </a:extraClrScheme>
    <a:extraClrScheme>
      <a:clrScheme name="eCompliance 14">
        <a:dk1>
          <a:srgbClr val="000000"/>
        </a:dk1>
        <a:lt1>
          <a:srgbClr val="FFFFFF"/>
        </a:lt1>
        <a:dk2>
          <a:srgbClr val="000000"/>
        </a:dk2>
        <a:lt2>
          <a:srgbClr val="808080"/>
        </a:lt2>
        <a:accent1>
          <a:srgbClr val="000099"/>
        </a:accent1>
        <a:accent2>
          <a:srgbClr val="3366FF"/>
        </a:accent2>
        <a:accent3>
          <a:srgbClr val="FFFFFF"/>
        </a:accent3>
        <a:accent4>
          <a:srgbClr val="000000"/>
        </a:accent4>
        <a:accent5>
          <a:srgbClr val="AAAACA"/>
        </a:accent5>
        <a:accent6>
          <a:srgbClr val="2D5CE7"/>
        </a:accent6>
        <a:hlink>
          <a:srgbClr val="CCCCFF"/>
        </a:hlink>
        <a:folHlink>
          <a:srgbClr val="66FF99"/>
        </a:folHlink>
      </a:clrScheme>
      <a:clrMap bg1="lt1" tx1="dk1" bg2="lt2" tx2="dk2" accent1="accent1" accent2="accent2" accent3="accent3" accent4="accent4" accent5="accent5" accent6="accent6" hlink="hlink" folHlink="folHlink"/>
    </a:extraClrScheme>
    <a:extraClrScheme>
      <a:clrScheme name="eCompliance 15">
        <a:dk1>
          <a:srgbClr val="000000"/>
        </a:dk1>
        <a:lt1>
          <a:srgbClr val="FFFFFF"/>
        </a:lt1>
        <a:dk2>
          <a:srgbClr val="000000"/>
        </a:dk2>
        <a:lt2>
          <a:srgbClr val="808080"/>
        </a:lt2>
        <a:accent1>
          <a:srgbClr val="000099"/>
        </a:accent1>
        <a:accent2>
          <a:srgbClr val="9999FF"/>
        </a:accent2>
        <a:accent3>
          <a:srgbClr val="FFFFFF"/>
        </a:accent3>
        <a:accent4>
          <a:srgbClr val="000000"/>
        </a:accent4>
        <a:accent5>
          <a:srgbClr val="AAAACA"/>
        </a:accent5>
        <a:accent6>
          <a:srgbClr val="8A8AE7"/>
        </a:accent6>
        <a:hlink>
          <a:srgbClr val="CCCCFF"/>
        </a:hlink>
        <a:folHlink>
          <a:srgbClr val="66FF99"/>
        </a:folHlink>
      </a:clrScheme>
      <a:clrMap bg1="lt1" tx1="dk1" bg2="lt2" tx2="dk2" accent1="accent1" accent2="accent2" accent3="accent3" accent4="accent4" accent5="accent5" accent6="accent6" hlink="hlink" folHlink="folHlink"/>
    </a:extraClrScheme>
    <a:extraClrScheme>
      <a:clrScheme name="eCompliance 16">
        <a:dk1>
          <a:srgbClr val="000000"/>
        </a:dk1>
        <a:lt1>
          <a:srgbClr val="FFFFFF"/>
        </a:lt1>
        <a:dk2>
          <a:srgbClr val="000000"/>
        </a:dk2>
        <a:lt2>
          <a:srgbClr val="808080"/>
        </a:lt2>
        <a:accent1>
          <a:srgbClr val="CCCCFF"/>
        </a:accent1>
        <a:accent2>
          <a:srgbClr val="000099"/>
        </a:accent2>
        <a:accent3>
          <a:srgbClr val="FFFFFF"/>
        </a:accent3>
        <a:accent4>
          <a:srgbClr val="000000"/>
        </a:accent4>
        <a:accent5>
          <a:srgbClr val="E2E2FF"/>
        </a:accent5>
        <a:accent6>
          <a:srgbClr val="00008A"/>
        </a:accent6>
        <a:hlink>
          <a:srgbClr val="3366FF"/>
        </a:hlink>
        <a:folHlink>
          <a:srgbClr val="66FF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2687</Words>
  <Application>Microsoft Office PowerPoint</Application>
  <PresentationFormat>ワイド画面</PresentationFormat>
  <Paragraphs>129</Paragraphs>
  <Slides>44</Slides>
  <Notes>13</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44</vt:i4>
      </vt:variant>
    </vt:vector>
  </HeadingPairs>
  <TitlesOfParts>
    <vt:vector size="49" baseType="lpstr">
      <vt:lpstr>HGP創英角ﾎﾟｯﾌﾟ体</vt:lpstr>
      <vt:lpstr>MS UI Gothic</vt:lpstr>
      <vt:lpstr>Arial</vt:lpstr>
      <vt:lpstr>Wingdings</vt:lpstr>
      <vt:lpstr>eCompliance</vt:lpstr>
      <vt:lpstr>第20回 FDA Case for Qualityとは</vt:lpstr>
      <vt:lpstr>FDA Case for Qualityとは</vt:lpstr>
      <vt:lpstr>Journey of FDA CSV Team</vt:lpstr>
      <vt:lpstr>FDA Case for Quality概要</vt:lpstr>
      <vt:lpstr>FDA Case for Quality概要</vt:lpstr>
      <vt:lpstr>FDA Case for Quality概要</vt:lpstr>
      <vt:lpstr>FDA Case for Quality概要</vt:lpstr>
      <vt:lpstr>FDA Case for Quality概要</vt:lpstr>
      <vt:lpstr>Case for Qualityの構成要素</vt:lpstr>
      <vt:lpstr>1. 品質にフォーカスすること（Focus on Quality）</vt:lpstr>
      <vt:lpstr>1. 品質にフォーカスすること（Focus on Quality）</vt:lpstr>
      <vt:lpstr>2. 利害関係者の参画</vt:lpstr>
      <vt:lpstr>2018年のパイロットプログラム</vt:lpstr>
      <vt:lpstr>2018年のパイロットプログラム</vt:lpstr>
      <vt:lpstr>2018年のパイロットプログラム</vt:lpstr>
      <vt:lpstr>2018年のパイロットプログラム</vt:lpstr>
      <vt:lpstr>2018年のパイロットプログラム</vt:lpstr>
      <vt:lpstr>Understanding Barriers to Medical Device Quality</vt:lpstr>
      <vt:lpstr>１．医療機器業界は、過去10～20年の間に製造した製品に関して、収益および技術の複雑性の両方で驚異的な成長を遂げている。</vt:lpstr>
      <vt:lpstr>１．医療機器業界は、過去10～20年の間に製造した製品に関して、収益および技術の複雑性の両方で驚異的な成長を遂げている。</vt:lpstr>
      <vt:lpstr>１．医療機器業界は、過去10～20年の間に製造した製品に関して、収益および技術の複雑性の両方で驚異的な成長を遂げている。</vt:lpstr>
      <vt:lpstr>２．医療機器の使用に関連する重大な有害事象の報告が、2001年以降、業界の成長を年率8％上回っている。</vt:lpstr>
      <vt:lpstr>３．品質リスクは業界全体に均等に分散されているわけではない。</vt:lpstr>
      <vt:lpstr>４．製品の設計および製造プロセスにおける欠陥がすべての製品リコールの半分以上を引き起こしていた。</vt:lpstr>
      <vt:lpstr>５．業界における品質改善のための7つの主要な機会：</vt:lpstr>
      <vt:lpstr>５．業界における品質改善のための7つの主要な機会：</vt:lpstr>
      <vt:lpstr>５．業界における品質改善のための7つの主要な機会：</vt:lpstr>
      <vt:lpstr>５．業界における品質改善のための7つの主要な機会：</vt:lpstr>
      <vt:lpstr>５．業界における品質改善のための7つの主要な機会：</vt:lpstr>
      <vt:lpstr>６．企業が直面する品質改善に係る3つの主要な課題</vt:lpstr>
      <vt:lpstr>７．インタビュおよびデータの分析により、品質のベストプラクティスの採用を加速するためにFDAが採ることのできるいくつかのステップが特定された。</vt:lpstr>
      <vt:lpstr>MDICについて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2015-01-27T12:32:59Z</dcterms:created>
  <dcterms:modified xsi:type="dcterms:W3CDTF">2021-11-30T02:24:40Z</dcterms:modified>
</cp:coreProperties>
</file>