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6"/>
  </p:notesMasterIdLst>
  <p:handoutMasterIdLst>
    <p:handoutMasterId r:id="rId27"/>
  </p:handoutMasterIdLst>
  <p:sldIdLst>
    <p:sldId id="6628" r:id="rId2"/>
    <p:sldId id="5379" r:id="rId3"/>
    <p:sldId id="5380" r:id="rId4"/>
    <p:sldId id="6558" r:id="rId5"/>
    <p:sldId id="8274" r:id="rId6"/>
    <p:sldId id="8276" r:id="rId7"/>
    <p:sldId id="8275" r:id="rId8"/>
    <p:sldId id="5684" r:id="rId9"/>
    <p:sldId id="8277" r:id="rId10"/>
    <p:sldId id="8278" r:id="rId11"/>
    <p:sldId id="7786" r:id="rId12"/>
    <p:sldId id="8666" r:id="rId13"/>
    <p:sldId id="8654" r:id="rId14"/>
    <p:sldId id="8655" r:id="rId15"/>
    <p:sldId id="8656" r:id="rId16"/>
    <p:sldId id="8672" r:id="rId17"/>
    <p:sldId id="8658" r:id="rId18"/>
    <p:sldId id="8659" r:id="rId19"/>
    <p:sldId id="8660" r:id="rId20"/>
    <p:sldId id="8661" r:id="rId21"/>
    <p:sldId id="8662" r:id="rId22"/>
    <p:sldId id="8663" r:id="rId23"/>
    <p:sldId id="8664" r:id="rId24"/>
    <p:sldId id="8665" r:id="rId25"/>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1" autoAdjust="0"/>
    <p:restoredTop sz="94038" autoAdjust="0"/>
  </p:normalViewPr>
  <p:slideViewPr>
    <p:cSldViewPr snapToGrid="0" showGuides="1">
      <p:cViewPr varScale="1">
        <p:scale>
          <a:sx n="96" d="100"/>
          <a:sy n="96" d="100"/>
        </p:scale>
        <p:origin x="72" y="210"/>
      </p:cViewPr>
      <p:guideLst>
        <p:guide pos="370"/>
        <p:guide orient="horz" pos="663"/>
        <p:guide pos="3840"/>
        <p:guide orient="horz" pos="2160"/>
      </p:guideLst>
    </p:cSldViewPr>
  </p:slideViewPr>
  <p:outlineViewPr>
    <p:cViewPr>
      <p:scale>
        <a:sx n="33" d="100"/>
        <a:sy n="33" d="100"/>
      </p:scale>
      <p:origin x="0" y="1551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17</a:t>
            </a:fld>
            <a:endParaRPr kumimoji="1" lang="ja-JP" altLang="en-US"/>
          </a:p>
        </p:txBody>
      </p:sp>
    </p:spTree>
    <p:extLst>
      <p:ext uri="{BB962C8B-B14F-4D97-AF65-F5344CB8AC3E}">
        <p14:creationId xmlns:p14="http://schemas.microsoft.com/office/powerpoint/2010/main" val="1414572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275942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1265677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151914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257863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289995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23</a:t>
            </a:fld>
            <a:endParaRPr kumimoji="1" lang="ja-JP" altLang="en-US"/>
          </a:p>
        </p:txBody>
      </p:sp>
    </p:spTree>
    <p:extLst>
      <p:ext uri="{BB962C8B-B14F-4D97-AF65-F5344CB8AC3E}">
        <p14:creationId xmlns:p14="http://schemas.microsoft.com/office/powerpoint/2010/main" val="230721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24</a:t>
            </a:fld>
            <a:endParaRPr kumimoji="1" lang="ja-JP" altLang="en-US"/>
          </a:p>
        </p:txBody>
      </p:sp>
    </p:spTree>
    <p:extLst>
      <p:ext uri="{BB962C8B-B14F-4D97-AF65-F5344CB8AC3E}">
        <p14:creationId xmlns:p14="http://schemas.microsoft.com/office/powerpoint/2010/main" val="313388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D98C91E0-77E9-4538-922A-58CF58313074}" type="slidenum">
              <a:rPr lang="ja-JP" altLang="en-US" smtClean="0"/>
              <a:pPr/>
              <a:t>2</a:t>
            </a:fld>
            <a:endParaRPr lang="en-US" altLang="ja-JP"/>
          </a:p>
        </p:txBody>
      </p:sp>
      <p:sp>
        <p:nvSpPr>
          <p:cNvPr id="235523" name="Rectangle 2"/>
          <p:cNvSpPr>
            <a:spLocks noGrp="1" noRot="1" noChangeAspect="1" noChangeArrowheads="1" noTextEdit="1"/>
          </p:cNvSpPr>
          <p:nvPr>
            <p:ph type="sldImg"/>
          </p:nvPr>
        </p:nvSpPr>
        <p:spPr>
          <a:xfrm>
            <a:off x="363538" y="890588"/>
            <a:ext cx="6375400" cy="3586162"/>
          </a:xfrm>
          <a:ln cap="flat">
            <a:solidFill>
              <a:schemeClr val="tx1"/>
            </a:solidFill>
          </a:ln>
        </p:spPr>
      </p:sp>
      <p:sp>
        <p:nvSpPr>
          <p:cNvPr id="235524" name="Rectangle 3"/>
          <p:cNvSpPr>
            <a:spLocks noGrp="1" noChangeArrowheads="1"/>
          </p:cNvSpPr>
          <p:nvPr>
            <p:ph type="body" idx="1"/>
          </p:nvPr>
        </p:nvSpPr>
        <p:spPr>
          <a:xfrm>
            <a:off x="948920" y="4877706"/>
            <a:ext cx="5201467" cy="4625749"/>
          </a:xfrm>
          <a:noFill/>
          <a:ln/>
        </p:spPr>
        <p:txBody>
          <a:bodyPr lIns="95908" tIns="47953" rIns="95908" bIns="47953"/>
          <a:lstStyle/>
          <a:p>
            <a:pPr marL="0" indent="0">
              <a:buNone/>
            </a:pPr>
            <a:endParaRPr lang="en-US" altLang="ja-JP" dirty="0">
              <a:hlinkClick r:id="" action="ppaction://noaction"/>
            </a:endParaRPr>
          </a:p>
        </p:txBody>
      </p:sp>
    </p:spTree>
    <p:extLst>
      <p:ext uri="{BB962C8B-B14F-4D97-AF65-F5344CB8AC3E}">
        <p14:creationId xmlns:p14="http://schemas.microsoft.com/office/powerpoint/2010/main" val="110231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D98C91E0-77E9-4538-922A-58CF58313074}" type="slidenum">
              <a:rPr lang="ja-JP" altLang="en-US" smtClean="0"/>
              <a:pPr/>
              <a:t>3</a:t>
            </a:fld>
            <a:endParaRPr lang="en-US" altLang="ja-JP"/>
          </a:p>
        </p:txBody>
      </p:sp>
      <p:sp>
        <p:nvSpPr>
          <p:cNvPr id="235523" name="Rectangle 2"/>
          <p:cNvSpPr>
            <a:spLocks noGrp="1" noRot="1" noChangeAspect="1" noChangeArrowheads="1" noTextEdit="1"/>
          </p:cNvSpPr>
          <p:nvPr>
            <p:ph type="sldImg"/>
          </p:nvPr>
        </p:nvSpPr>
        <p:spPr>
          <a:xfrm>
            <a:off x="363538" y="890588"/>
            <a:ext cx="6375400" cy="3586162"/>
          </a:xfrm>
          <a:ln cap="flat">
            <a:solidFill>
              <a:schemeClr val="tx1"/>
            </a:solidFill>
          </a:ln>
        </p:spPr>
      </p:sp>
      <p:sp>
        <p:nvSpPr>
          <p:cNvPr id="235524" name="Rectangle 3"/>
          <p:cNvSpPr>
            <a:spLocks noGrp="1" noChangeArrowheads="1"/>
          </p:cNvSpPr>
          <p:nvPr>
            <p:ph type="body" idx="1"/>
          </p:nvPr>
        </p:nvSpPr>
        <p:spPr>
          <a:xfrm>
            <a:off x="948920" y="4877707"/>
            <a:ext cx="5201467" cy="4625749"/>
          </a:xfrm>
          <a:noFill/>
          <a:ln/>
        </p:spPr>
        <p:txBody>
          <a:bodyPr lIns="95892" tIns="47945" rIns="95892" bIns="47945"/>
          <a:lstStyle/>
          <a:p>
            <a:pPr marL="0" indent="0">
              <a:buNone/>
            </a:pPr>
            <a:endParaRPr lang="en-US" altLang="ja-JP" dirty="0">
              <a:hlinkClick r:id="" action="ppaction://noaction"/>
            </a:endParaRPr>
          </a:p>
        </p:txBody>
      </p:sp>
    </p:spTree>
    <p:extLst>
      <p:ext uri="{BB962C8B-B14F-4D97-AF65-F5344CB8AC3E}">
        <p14:creationId xmlns:p14="http://schemas.microsoft.com/office/powerpoint/2010/main" val="404484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191876D-EEB8-4FB8-855F-136634618517}" type="slidenum">
              <a:rPr lang="ja-JP" altLang="en-US" smtClean="0">
                <a:solidFill>
                  <a:prstClr val="black"/>
                </a:solidFill>
              </a:rPr>
              <a:pPr/>
              <a:t>8</a:t>
            </a:fld>
            <a:endParaRPr lang="en-US" altLang="ja-JP">
              <a:solidFill>
                <a:prstClr val="black"/>
              </a:solidFill>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marL="470492" lvl="1" indent="-238560">
              <a:buNone/>
            </a:pPr>
            <a:endParaRPr lang="ja-JP" altLang="en-US" dirty="0"/>
          </a:p>
        </p:txBody>
      </p:sp>
    </p:spTree>
    <p:extLst>
      <p:ext uri="{BB962C8B-B14F-4D97-AF65-F5344CB8AC3E}">
        <p14:creationId xmlns:p14="http://schemas.microsoft.com/office/powerpoint/2010/main" val="50540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369183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13</a:t>
            </a:fld>
            <a:endParaRPr kumimoji="1" lang="ja-JP" altLang="en-US"/>
          </a:p>
        </p:txBody>
      </p:sp>
    </p:spTree>
    <p:extLst>
      <p:ext uri="{BB962C8B-B14F-4D97-AF65-F5344CB8AC3E}">
        <p14:creationId xmlns:p14="http://schemas.microsoft.com/office/powerpoint/2010/main" val="57564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274829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15</a:t>
            </a:fld>
            <a:endParaRPr kumimoji="1" lang="ja-JP" altLang="en-US"/>
          </a:p>
        </p:txBody>
      </p:sp>
    </p:spTree>
    <p:extLst>
      <p:ext uri="{BB962C8B-B14F-4D97-AF65-F5344CB8AC3E}">
        <p14:creationId xmlns:p14="http://schemas.microsoft.com/office/powerpoint/2010/main" val="140197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1755954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11</a:t>
            </a:r>
            <a:r>
              <a:rPr lang="ja-JP" altLang="en-US" sz="1600" dirty="0"/>
              <a:t>月</a:t>
            </a:r>
            <a:r>
              <a:rPr lang="en-US" altLang="ja-JP" sz="1600" dirty="0"/>
              <a:t>26</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18</a:t>
            </a:r>
            <a:r>
              <a:rPr lang="ja-JP" altLang="en-US" sz="3600" b="0" dirty="0"/>
              <a:t>回</a:t>
            </a:r>
            <a:br>
              <a:rPr lang="en-US" altLang="ja-JP" sz="3600" b="0" dirty="0"/>
            </a:br>
            <a:r>
              <a:rPr lang="en-US" altLang="ja-JP" sz="3600" b="0" dirty="0"/>
              <a:t>CSV</a:t>
            </a:r>
            <a:r>
              <a:rPr lang="ja-JP" altLang="en-US" sz="3600" b="0" dirty="0"/>
              <a:t>の目的</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S UI Gothic" panose="020B0600070205080204" pitchFamily="50" charset="-128"/>
                <a:cs typeface="ＭＳ Ｐゴシック"/>
              </a:rPr>
              <a:t>IT</a:t>
            </a:r>
            <a:r>
              <a:rPr lang="ja-JP" altLang="en-US" dirty="0">
                <a:latin typeface="MS UI Gothic" panose="020B0600070205080204" pitchFamily="50" charset="-128"/>
                <a:cs typeface="ＭＳ Ｐゴシック"/>
              </a:rPr>
              <a:t>アプリケーションの</a:t>
            </a:r>
            <a:r>
              <a:rPr lang="en-US" altLang="ja-JP" dirty="0">
                <a:latin typeface="MS UI Gothic" panose="020B0600070205080204" pitchFamily="50" charset="-128"/>
                <a:cs typeface="ＭＳ Ｐゴシック"/>
              </a:rPr>
              <a:t>CSV</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16509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かなりシンプルなソフトウェアを除けばバグを完全に無くすことは不可能である。</a:t>
            </a:r>
            <a:endParaRPr kumimoji="1" lang="en-US" altLang="ja-JP" sz="3200" dirty="0"/>
          </a:p>
          <a:p>
            <a:pPr marL="544513" indent="-457200" eaLnBrk="1"/>
            <a:r>
              <a:rPr kumimoji="1" lang="en-US" altLang="ja-JP" sz="3200" dirty="0"/>
              <a:t>IT</a:t>
            </a:r>
            <a:r>
              <a:rPr kumimoji="1" lang="ja-JP" altLang="en-US" sz="3200" dirty="0"/>
              <a:t>アプリケーションにおいて、テストを繰り返すことによってソフトウェアのバグを取り除くことが重要である。 </a:t>
            </a:r>
            <a:endParaRPr kumimoji="1" lang="en-US" altLang="ja-JP" sz="3200" dirty="0"/>
          </a:p>
          <a:p>
            <a:pPr marL="544513" indent="-457200" eaLnBrk="1"/>
            <a:r>
              <a:rPr kumimoji="1" lang="ja-JP" altLang="en-US" sz="3200" dirty="0"/>
              <a:t>加えて当該ソフトウェアがユーザーの要求を完全に満たしていることを保証することが</a:t>
            </a:r>
            <a:r>
              <a:rPr kumimoji="1" lang="en-US" altLang="ja-JP" sz="3200" dirty="0"/>
              <a:t>CSV</a:t>
            </a:r>
            <a:r>
              <a:rPr kumimoji="1" lang="ja-JP" altLang="en-US" sz="3200" dirty="0"/>
              <a:t>のゴールである。</a:t>
            </a:r>
            <a:endParaRPr kumimoji="1" lang="en-US" altLang="ja-JP" sz="3200" dirty="0"/>
          </a:p>
        </p:txBody>
      </p:sp>
    </p:spTree>
    <p:extLst>
      <p:ext uri="{BB962C8B-B14F-4D97-AF65-F5344CB8AC3E}">
        <p14:creationId xmlns:p14="http://schemas.microsoft.com/office/powerpoint/2010/main" val="1919156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9773834"/>
      </p:ext>
    </p:extLst>
  </p:cSld>
  <p:clrMapOvr>
    <a:masterClrMapping/>
  </p:clrMapOvr>
  <mc:AlternateContent xmlns:mc="http://schemas.openxmlformats.org/markup-compatibility/2006">
    <mc:Choice xmlns:p14="http://schemas.microsoft.com/office/powerpoint/2010/main" Requires="p14">
      <p:transition p14:dur="0" advClick="0" advTm="47670"/>
    </mc:Choice>
    <mc:Fallback>
      <p:transition advClick="0" advTm="47670"/>
    </mc:Fallback>
  </mc:AlternateContent>
  <p:extLst>
    <p:ext uri="{E180D4A7-C9FB-4DFB-919C-405C955672EB}">
      <p14:showEvtLst xmlns:p14="http://schemas.microsoft.com/office/powerpoint/2010/main">
        <p14:playEvt time="723" objId="2"/>
        <p14:stopEvt time="47635"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D5B7A297-1D61-4C59-B387-969CD1F6E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522548577"/>
      </p:ext>
    </p:extLst>
  </p:cSld>
  <p:clrMapOvr>
    <a:masterClrMapping/>
  </p:clrMapOvr>
  <mc:AlternateContent xmlns:mc="http://schemas.openxmlformats.org/markup-compatibility/2006">
    <mc:Choice xmlns:p14="http://schemas.microsoft.com/office/powerpoint/2010/main" Requires="p14">
      <p:transition p14:dur="0" advClick="0" advTm="24826"/>
    </mc:Choice>
    <mc:Fallback>
      <p:transition advClick="0" advTm="24826"/>
    </mc:Fallback>
  </mc:AlternateContent>
  <p:extLst>
    <p:ext uri="{E180D4A7-C9FB-4DFB-919C-405C955672EB}">
      <p14:showEvtLst xmlns:p14="http://schemas.microsoft.com/office/powerpoint/2010/main">
        <p14:playEvt time="7" objId="2"/>
        <p14:stopEvt time="2193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8C94F6C7-A406-435C-B337-1926FCD65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7" cy="6857999"/>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FB58B0C8-352C-4624-AA04-3825C2C42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798820" cy="899410"/>
          </a:xfrm>
          <a:prstGeom prst="rect">
            <a:avLst/>
          </a:prstGeom>
        </p:spPr>
      </p:pic>
    </p:spTree>
    <p:extLst>
      <p:ext uri="{BB962C8B-B14F-4D97-AF65-F5344CB8AC3E}">
        <p14:creationId xmlns:p14="http://schemas.microsoft.com/office/powerpoint/2010/main" val="3318823944"/>
      </p:ext>
    </p:extLst>
  </p:cSld>
  <p:clrMapOvr>
    <a:masterClrMapping/>
  </p:clrMapOvr>
  <mc:AlternateContent xmlns:mc="http://schemas.openxmlformats.org/markup-compatibility/2006">
    <mc:Choice xmlns:p14="http://schemas.microsoft.com/office/powerpoint/2010/main" Requires="p14">
      <p:transition p14:dur="0" advClick="0" advTm="27120"/>
    </mc:Choice>
    <mc:Fallback>
      <p:transition advClick="0" advTm="27120"/>
    </mc:Fallback>
  </mc:AlternateContent>
  <p:extLst>
    <p:ext uri="{E180D4A7-C9FB-4DFB-919C-405C955672EB}">
      <p14:showEvtLst xmlns:p14="http://schemas.microsoft.com/office/powerpoint/2010/main">
        <p14:playEvt time="7" objId="2"/>
        <p14:stopEvt time="27083"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261011B1-9EA2-4D44-8252-143343710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B6BB6219-4AE9-4287-8DF0-0B3CEE127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4" y="0"/>
            <a:ext cx="1237880" cy="612425"/>
          </a:xfrm>
          <a:prstGeom prst="rect">
            <a:avLst/>
          </a:prstGeom>
        </p:spPr>
      </p:pic>
    </p:spTree>
    <p:extLst>
      <p:ext uri="{BB962C8B-B14F-4D97-AF65-F5344CB8AC3E}">
        <p14:creationId xmlns:p14="http://schemas.microsoft.com/office/powerpoint/2010/main" val="3557145794"/>
      </p:ext>
    </p:extLst>
  </p:cSld>
  <p:clrMapOvr>
    <a:masterClrMapping/>
  </p:clrMapOvr>
  <mc:AlternateContent xmlns:mc="http://schemas.openxmlformats.org/markup-compatibility/2006">
    <mc:Choice xmlns:p14="http://schemas.microsoft.com/office/powerpoint/2010/main" Requires="p14">
      <p:transition p14:dur="0" advClick="0" advTm="51269"/>
    </mc:Choice>
    <mc:Fallback>
      <p:transition advClick="0" advTm="51269"/>
    </mc:Fallback>
  </mc:AlternateContent>
  <p:extLst>
    <p:ext uri="{E180D4A7-C9FB-4DFB-919C-405C955672EB}">
      <p14:showEvtLst xmlns:p14="http://schemas.microsoft.com/office/powerpoint/2010/main">
        <p14:playEvt time="166" objId="2"/>
        <p14:stopEvt time="51254"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41054E3F-12C9-4A14-BBE2-582AD2AB0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5789808"/>
      </p:ext>
    </p:extLst>
  </p:cSld>
  <p:clrMapOvr>
    <a:masterClrMapping/>
  </p:clrMapOvr>
  <mc:AlternateContent xmlns:mc="http://schemas.openxmlformats.org/markup-compatibility/2006">
    <mc:Choice xmlns:p14="http://schemas.microsoft.com/office/powerpoint/2010/main" Requires="p14">
      <p:transition p14:dur="10" advClick="0" advTm="23696"/>
    </mc:Choice>
    <mc:Fallback>
      <p:transition advClick="0" advTm="23696"/>
    </mc:Fallback>
  </mc:AlternateContent>
  <p:extLst>
    <p:ext uri="{E180D4A7-C9FB-4DFB-919C-405C955672EB}">
      <p14:showEvtLst xmlns:p14="http://schemas.microsoft.com/office/powerpoint/2010/main">
        <p14:playEvt time="749" objId="2"/>
        <p14:stopEvt time="23696"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0117CF58-0FAB-4FFF-A09F-F29566C03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4186491"/>
      </p:ext>
    </p:extLst>
  </p:cSld>
  <p:clrMapOvr>
    <a:masterClrMapping/>
  </p:clrMapOvr>
  <mc:AlternateContent xmlns:mc="http://schemas.openxmlformats.org/markup-compatibility/2006">
    <mc:Choice xmlns:p14="http://schemas.microsoft.com/office/powerpoint/2010/main" Requires="p14">
      <p:transition p14:dur="10" advClick="0" advTm="26517"/>
    </mc:Choice>
    <mc:Fallback>
      <p:transition advClick="0" advTm="26517"/>
    </mc:Fallback>
  </mc:AlternateContent>
  <p:extLst>
    <p:ext uri="{E180D4A7-C9FB-4DFB-919C-405C955672EB}">
      <p14:showEvtLst xmlns:p14="http://schemas.microsoft.com/office/powerpoint/2010/main">
        <p14:playEvt time="723" objId="2"/>
        <p14:stopEvt time="26499"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QR コード&#10;&#10;自動的に生成された説明">
            <a:extLst>
              <a:ext uri="{FF2B5EF4-FFF2-40B4-BE49-F238E27FC236}">
                <a16:creationId xmlns:a16="http://schemas.microsoft.com/office/drawing/2014/main" id="{D4063F5F-6759-4E55-A195-25B7A40F8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3875081"/>
      </p:ext>
    </p:extLst>
  </p:cSld>
  <p:clrMapOvr>
    <a:masterClrMapping/>
  </p:clrMapOvr>
  <mc:AlternateContent xmlns:mc="http://schemas.openxmlformats.org/markup-compatibility/2006">
    <mc:Choice xmlns:p14="http://schemas.microsoft.com/office/powerpoint/2010/main" Requires="p14">
      <p:transition p14:dur="10" advClick="0" advTm="46881"/>
    </mc:Choice>
    <mc:Fallback>
      <p:transition advClick="0" advTm="46881"/>
    </mc:Fallback>
  </mc:AlternateContent>
  <p:extLst>
    <p:ext uri="{E180D4A7-C9FB-4DFB-919C-405C955672EB}">
      <p14:showEvtLst xmlns:p14="http://schemas.microsoft.com/office/powerpoint/2010/main">
        <p14:playEvt time="3" objId="2"/>
        <p14:stopEvt time="45474"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spTree>
    <p:extLst>
      <p:ext uri="{BB962C8B-B14F-4D97-AF65-F5344CB8AC3E}">
        <p14:creationId xmlns:p14="http://schemas.microsoft.com/office/powerpoint/2010/main" val="3562311339"/>
      </p:ext>
    </p:extLst>
  </p:cSld>
  <p:clrMapOvr>
    <a:masterClrMapping/>
  </p:clrMapOvr>
  <mc:AlternateContent xmlns:mc="http://schemas.openxmlformats.org/markup-compatibility/2006">
    <mc:Choice xmlns:p14="http://schemas.microsoft.com/office/powerpoint/2010/main" Requires="p14">
      <p:transition p14:dur="10" advClick="0" advTm="36083"/>
    </mc:Choice>
    <mc:Fallback>
      <p:transition advClick="0" advTm="36083"/>
    </mc:Fallback>
  </mc:AlternateContent>
  <p:extLst>
    <p:ext uri="{E180D4A7-C9FB-4DFB-919C-405C955672EB}">
      <p14:showEvtLst xmlns:p14="http://schemas.microsoft.com/office/powerpoint/2010/main">
        <p14:playEvt time="163" objId="3"/>
        <p14:stopEvt time="3604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1000" name="Rectangle 8"/>
          <p:cNvSpPr>
            <a:spLocks noChangeArrowheads="1"/>
          </p:cNvSpPr>
          <p:nvPr/>
        </p:nvSpPr>
        <p:spPr bwMode="auto">
          <a:xfrm>
            <a:off x="587375" y="1052513"/>
            <a:ext cx="10880725" cy="4179989"/>
          </a:xfrm>
          <a:prstGeom prst="rect">
            <a:avLst/>
          </a:prstGeom>
          <a:ln>
            <a:headEnd/>
            <a:tailEnd/>
          </a:ln>
        </p:spPr>
        <p:style>
          <a:lnRef idx="2">
            <a:schemeClr val="dk1"/>
          </a:lnRef>
          <a:fillRef idx="1">
            <a:schemeClr val="lt1"/>
          </a:fillRef>
          <a:effectRef idx="0">
            <a:schemeClr val="dk1"/>
          </a:effectRef>
          <a:fontRef idx="minor">
            <a:schemeClr val="dk1"/>
          </a:fontRef>
        </p:style>
        <p:txBody>
          <a:bodyPr lIns="84138" tIns="42862" rIns="84138" bIns="42862">
            <a:spAutoFit/>
          </a:bodyPr>
          <a:lstStyle/>
          <a:p>
            <a:pPr marL="92075" defTabSz="841375">
              <a:spcBef>
                <a:spcPts val="600"/>
              </a:spcBef>
            </a:pPr>
            <a:r>
              <a:rPr lang="en-US" altLang="ja-JP" sz="3200" i="1" dirty="0"/>
              <a:t>Where a </a:t>
            </a:r>
            <a:r>
              <a:rPr lang="en-US" altLang="ja-JP" sz="3200" i="1" dirty="0" err="1">
                <a:solidFill>
                  <a:srgbClr val="FF0000"/>
                </a:solidFill>
              </a:rPr>
              <a:t>computerised</a:t>
            </a:r>
            <a:r>
              <a:rPr lang="en-US" altLang="ja-JP" sz="3200" i="1" dirty="0">
                <a:solidFill>
                  <a:srgbClr val="FF0000"/>
                </a:solidFill>
              </a:rPr>
              <a:t> system </a:t>
            </a:r>
            <a:r>
              <a:rPr lang="en-US" altLang="ja-JP" sz="3200" i="1" dirty="0"/>
              <a:t>replaces a manual operation, there should be no resultant decrease in product quality, process control or quality assurance. There should be no increase in the overall risk of the process.</a:t>
            </a:r>
          </a:p>
          <a:p>
            <a:pPr marL="269875" indent="-269875" defTabSz="841375">
              <a:spcBef>
                <a:spcPts val="600"/>
              </a:spcBef>
            </a:pPr>
            <a:endParaRPr lang="en-US" altLang="ja-JP" sz="3200" dirty="0"/>
          </a:p>
          <a:p>
            <a:pPr marL="88900" lvl="1" defTabSz="841375">
              <a:spcBef>
                <a:spcPts val="600"/>
              </a:spcBef>
              <a:buSzPct val="70000"/>
            </a:pPr>
            <a:r>
              <a:rPr lang="ja-JP" altLang="en-US" sz="3200" dirty="0"/>
              <a:t>「マニュアルベースの作業を</a:t>
            </a:r>
            <a:r>
              <a:rPr lang="ja-JP" altLang="en-US" sz="3200" dirty="0">
                <a:solidFill>
                  <a:srgbClr val="FF0000"/>
                </a:solidFill>
              </a:rPr>
              <a:t>コンピュータ化システム</a:t>
            </a:r>
            <a:r>
              <a:rPr lang="ja-JP" altLang="en-US" sz="3200" dirty="0"/>
              <a:t>に置き換える場合、結果として製品の品質、プロセスコントロールつまり品質保証を劣化させてはならない。プロセスの全般的なリスクが増えてもいけない。」</a:t>
            </a:r>
          </a:p>
        </p:txBody>
      </p:sp>
      <p:sp>
        <p:nvSpPr>
          <p:cNvPr id="10" name="タイトル 9"/>
          <p:cNvSpPr>
            <a:spLocks noGrp="1"/>
          </p:cNvSpPr>
          <p:nvPr>
            <p:ph type="title"/>
          </p:nvPr>
        </p:nvSpPr>
        <p:spPr/>
        <p:txBody>
          <a:bodyPr/>
          <a:lstStyle/>
          <a:p>
            <a:r>
              <a:rPr kumimoji="1" lang="ja-JP" altLang="en-US" dirty="0"/>
              <a:t>コンピュータ化システム導入の原則　～</a:t>
            </a:r>
            <a:r>
              <a:rPr kumimoji="1" lang="en-US" altLang="ja-JP" dirty="0"/>
              <a:t>PIC/S GMP ANNEX 11</a:t>
            </a:r>
            <a:r>
              <a:rPr kumimoji="1" lang="ja-JP" altLang="en-US" dirty="0"/>
              <a:t>～</a:t>
            </a:r>
          </a:p>
        </p:txBody>
      </p:sp>
    </p:spTree>
    <p:custDataLst>
      <p:tags r:id="rId1"/>
    </p:custDataLst>
    <p:extLst>
      <p:ext uri="{BB962C8B-B14F-4D97-AF65-F5344CB8AC3E}">
        <p14:creationId xmlns:p14="http://schemas.microsoft.com/office/powerpoint/2010/main" val="14038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01000"/>
                                        </p:tgtEl>
                                        <p:attrNameLst>
                                          <p:attrName>style.visibility</p:attrName>
                                        </p:attrNameLst>
                                      </p:cBhvr>
                                      <p:to>
                                        <p:strVal val="visible"/>
                                      </p:to>
                                    </p:set>
                                    <p:animEffect transition="in" filter="blinds(horizontal)">
                                      <p:cBhvr>
                                        <p:cTn id="7" dur="500"/>
                                        <p:tgtEl>
                                          <p:spTgt spid="2901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00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QR コード&#10;&#10;自動的に生成された説明">
            <a:extLst>
              <a:ext uri="{FF2B5EF4-FFF2-40B4-BE49-F238E27FC236}">
                <a16:creationId xmlns:a16="http://schemas.microsoft.com/office/drawing/2014/main" id="{0B49D85C-641C-4FF4-B7E8-630295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4C90DA08-044A-4E4F-9278-382295956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188722" cy="1082842"/>
          </a:xfrm>
          <a:prstGeom prst="rect">
            <a:avLst/>
          </a:prstGeom>
        </p:spPr>
      </p:pic>
      <p:pic>
        <p:nvPicPr>
          <p:cNvPr id="10" name="図 9">
            <a:extLst>
              <a:ext uri="{FF2B5EF4-FFF2-40B4-BE49-F238E27FC236}">
                <a16:creationId xmlns:a16="http://schemas.microsoft.com/office/drawing/2014/main" id="{FD17A857-EFDD-4B2E-AFE5-74B168416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321" y="6144616"/>
            <a:ext cx="6097314" cy="475590"/>
          </a:xfrm>
          <a:prstGeom prst="rect">
            <a:avLst/>
          </a:prstGeom>
        </p:spPr>
      </p:pic>
      <p:sp>
        <p:nvSpPr>
          <p:cNvPr id="11" name="テキスト ボックス 10">
            <a:extLst>
              <a:ext uri="{FF2B5EF4-FFF2-40B4-BE49-F238E27FC236}">
                <a16:creationId xmlns:a16="http://schemas.microsoft.com/office/drawing/2014/main" id="{D61A2D58-EB79-4A87-8382-A06FC0DFD8C6}"/>
              </a:ext>
            </a:extLst>
          </p:cNvPr>
          <p:cNvSpPr txBox="1"/>
          <p:nvPr/>
        </p:nvSpPr>
        <p:spPr>
          <a:xfrm>
            <a:off x="8470232" y="6182356"/>
            <a:ext cx="3458182" cy="400110"/>
          </a:xfrm>
          <a:prstGeom prst="rect">
            <a:avLst/>
          </a:prstGeom>
          <a:noFill/>
        </p:spPr>
        <p:txBody>
          <a:bodyPr wrap="square" rtlCol="0">
            <a:spAutoFit/>
          </a:bodyPr>
          <a:lstStyle/>
          <a:p>
            <a:r>
              <a:rPr kumimoji="1" lang="ja-JP" altLang="en-US" sz="2000" b="1" dirty="0"/>
              <a:t>イーコンプライアンス</a:t>
            </a:r>
          </a:p>
        </p:txBody>
      </p:sp>
    </p:spTree>
    <p:extLst>
      <p:ext uri="{BB962C8B-B14F-4D97-AF65-F5344CB8AC3E}">
        <p14:creationId xmlns:p14="http://schemas.microsoft.com/office/powerpoint/2010/main" val="1869166071"/>
      </p:ext>
    </p:extLst>
  </p:cSld>
  <p:clrMapOvr>
    <a:masterClrMapping/>
  </p:clrMapOvr>
  <mc:AlternateContent xmlns:mc="http://schemas.openxmlformats.org/markup-compatibility/2006">
    <mc:Choice xmlns:p14="http://schemas.microsoft.com/office/powerpoint/2010/main" Requires="p14">
      <p:transition p14:dur="10" advClick="0" advTm="34667"/>
    </mc:Choice>
    <mc:Fallback>
      <p:transition advClick="0" advTm="34667"/>
    </mc:Fallback>
  </mc:AlternateContent>
  <p:extLst>
    <p:ext uri="{E180D4A7-C9FB-4DFB-919C-405C955672EB}">
      <p14:showEvtLst xmlns:p14="http://schemas.microsoft.com/office/powerpoint/2010/main">
        <p14:playEvt time="7" objId="3"/>
        <p14:stopEvt time="32814"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5831192-93E6-4469-A40D-2963186ED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spTree>
    <p:extLst>
      <p:ext uri="{BB962C8B-B14F-4D97-AF65-F5344CB8AC3E}">
        <p14:creationId xmlns:p14="http://schemas.microsoft.com/office/powerpoint/2010/main" val="2858576685"/>
      </p:ext>
    </p:extLst>
  </p:cSld>
  <p:clrMapOvr>
    <a:masterClrMapping/>
  </p:clrMapOvr>
  <mc:AlternateContent xmlns:mc="http://schemas.openxmlformats.org/markup-compatibility/2006">
    <mc:Choice xmlns:p14="http://schemas.microsoft.com/office/powerpoint/2010/main" Requires="p14">
      <p:transition p14:dur="10" advClick="0" advTm="36060"/>
    </mc:Choice>
    <mc:Fallback>
      <p:transition advClick="0" advTm="36060"/>
    </mc:Fallback>
  </mc:AlternateContent>
  <p:extLst>
    <p:ext uri="{E180D4A7-C9FB-4DFB-919C-405C955672EB}">
      <p14:showEvtLst xmlns:p14="http://schemas.microsoft.com/office/powerpoint/2010/main">
        <p14:playEvt time="178" objId="2"/>
        <p14:stopEvt time="36049"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160844"/>
      </p:ext>
    </p:extLst>
  </p:cSld>
  <p:clrMapOvr>
    <a:masterClrMapping/>
  </p:clrMapOvr>
  <mc:AlternateContent xmlns:mc="http://schemas.openxmlformats.org/markup-compatibility/2006">
    <mc:Choice xmlns:p14="http://schemas.microsoft.com/office/powerpoint/2010/main" Requires="p14">
      <p:transition p14:dur="10" advClick="0" advTm="19504"/>
    </mc:Choice>
    <mc:Fallback>
      <p:transition advClick="0" advTm="19504"/>
    </mc:Fallback>
  </mc:AlternateContent>
  <p:extLst>
    <p:ext uri="{E180D4A7-C9FB-4DFB-919C-405C955672EB}">
      <p14:showEvtLst xmlns:p14="http://schemas.microsoft.com/office/powerpoint/2010/main">
        <p14:playEvt time="7" objId="2"/>
        <p14:stopEvt time="19495"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 が含まれている画像&#10;&#10;自動的に生成された説明">
            <a:extLst>
              <a:ext uri="{FF2B5EF4-FFF2-40B4-BE49-F238E27FC236}">
                <a16:creationId xmlns:a16="http://schemas.microsoft.com/office/drawing/2014/main" id="{B50B6ADA-AE4B-4D90-BE3D-7B676EE3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QR コード&#10;&#10;自動的に生成された説明">
            <a:extLst>
              <a:ext uri="{FF2B5EF4-FFF2-40B4-BE49-F238E27FC236}">
                <a16:creationId xmlns:a16="http://schemas.microsoft.com/office/drawing/2014/main" id="{8B01A270-2684-4C29-A9D5-3C69F3549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129" y="4521959"/>
            <a:ext cx="1883390" cy="1883390"/>
          </a:xfrm>
          <a:prstGeom prst="rect">
            <a:avLst/>
          </a:prstGeom>
        </p:spPr>
      </p:pic>
      <p:pic>
        <p:nvPicPr>
          <p:cNvPr id="7" name="図 6" descr="QR コード&#10;&#10;自動的に生成された説明">
            <a:extLst>
              <a:ext uri="{FF2B5EF4-FFF2-40B4-BE49-F238E27FC236}">
                <a16:creationId xmlns:a16="http://schemas.microsoft.com/office/drawing/2014/main" id="{3943973A-5109-45D4-BC8B-8D1EE5A38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55" y="4499213"/>
            <a:ext cx="1938533" cy="1938533"/>
          </a:xfrm>
          <a:prstGeom prst="rect">
            <a:avLst/>
          </a:prstGeom>
        </p:spPr>
      </p:pic>
    </p:spTree>
    <p:extLst>
      <p:ext uri="{BB962C8B-B14F-4D97-AF65-F5344CB8AC3E}">
        <p14:creationId xmlns:p14="http://schemas.microsoft.com/office/powerpoint/2010/main" val="2030716437"/>
      </p:ext>
    </p:extLst>
  </p:cSld>
  <p:clrMapOvr>
    <a:masterClrMapping/>
  </p:clrMapOvr>
  <mc:AlternateContent xmlns:mc="http://schemas.openxmlformats.org/markup-compatibility/2006">
    <mc:Choice xmlns:p14="http://schemas.microsoft.com/office/powerpoint/2010/main" Requires="p14">
      <p:transition p14:dur="10" advClick="0" advTm="51060"/>
    </mc:Choice>
    <mc:Fallback>
      <p:transition advClick="0" advTm="51060"/>
    </mc:Fallback>
  </mc:AlternateContent>
  <p:extLst>
    <p:ext uri="{E180D4A7-C9FB-4DFB-919C-405C955672EB}">
      <p14:showEvtLst xmlns:p14="http://schemas.microsoft.com/office/powerpoint/2010/main">
        <p14:playEvt time="668" objId="2"/>
        <p14:stopEvt time="51018"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自動的に生成された説明">
            <a:extLst>
              <a:ext uri="{FF2B5EF4-FFF2-40B4-BE49-F238E27FC236}">
                <a16:creationId xmlns:a16="http://schemas.microsoft.com/office/drawing/2014/main" id="{F266C2ED-FECC-4278-8C9E-A2929E5A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3586511017"/>
      </p:ext>
    </p:extLst>
  </p:cSld>
  <p:clrMapOvr>
    <a:masterClrMapping/>
  </p:clrMapOvr>
  <mc:AlternateContent xmlns:mc="http://schemas.openxmlformats.org/markup-compatibility/2006">
    <mc:Choice xmlns:p14="http://schemas.microsoft.com/office/powerpoint/2010/main" Requires="p14">
      <p:transition p14:dur="10" advClick="0" advTm="29512"/>
    </mc:Choice>
    <mc:Fallback>
      <p:transition advClick="0" advTm="29512"/>
    </mc:Fallback>
  </mc:AlternateContent>
  <p:extLst>
    <p:ext uri="{E180D4A7-C9FB-4DFB-919C-405C955672EB}">
      <p14:showEvtLst xmlns:p14="http://schemas.microsoft.com/office/powerpoint/2010/main">
        <p14:playEvt time="4" objId="2"/>
        <p14:stopEvt time="2947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kumimoji="1" lang="ja-JP" altLang="en-US" dirty="0"/>
              <a:t>コンピュータ化システムとは</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681" y="1208573"/>
            <a:ext cx="1971675" cy="2324100"/>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520" y="1463989"/>
            <a:ext cx="2466975" cy="1847850"/>
          </a:xfrm>
          <a:prstGeom prst="rect">
            <a:avLst/>
          </a:prstGeom>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968" y="1308227"/>
            <a:ext cx="2143125" cy="2143125"/>
          </a:xfrm>
          <a:prstGeom prst="rect">
            <a:avLst/>
          </a:prstGeom>
        </p:spPr>
      </p:pic>
      <p:sp>
        <p:nvSpPr>
          <p:cNvPr id="5" name="右矢印 4"/>
          <p:cNvSpPr/>
          <p:nvPr/>
        </p:nvSpPr>
        <p:spPr bwMode="auto">
          <a:xfrm>
            <a:off x="3713431" y="2027723"/>
            <a:ext cx="592667" cy="6858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
        <p:nvSpPr>
          <p:cNvPr id="8" name="右矢印 7"/>
          <p:cNvSpPr/>
          <p:nvPr/>
        </p:nvSpPr>
        <p:spPr bwMode="auto">
          <a:xfrm>
            <a:off x="7694898" y="1997303"/>
            <a:ext cx="592667" cy="6858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
        <p:nvSpPr>
          <p:cNvPr id="6" name="正方形/長方形 5"/>
          <p:cNvSpPr/>
          <p:nvPr/>
        </p:nvSpPr>
        <p:spPr>
          <a:xfrm>
            <a:off x="8471958" y="3468902"/>
            <a:ext cx="2143125" cy="369332"/>
          </a:xfrm>
          <a:prstGeom prst="rect">
            <a:avLst/>
          </a:prstGeom>
        </p:spPr>
        <p:txBody>
          <a:bodyPr wrap="square">
            <a:spAutoFit/>
          </a:bodyPr>
          <a:lstStyle/>
          <a:p>
            <a:r>
              <a:rPr kumimoji="1" lang="ja-JP" altLang="en-US" sz="1800" dirty="0">
                <a:solidFill>
                  <a:srgbClr val="FF0000"/>
                </a:solidFill>
              </a:rPr>
              <a:t>コンピュータ化システム</a:t>
            </a:r>
            <a:endParaRPr lang="ja-JP" altLang="en-US" sz="1800" dirty="0">
              <a:solidFill>
                <a:srgbClr val="FF0000"/>
              </a:solidFill>
            </a:endParaRPr>
          </a:p>
        </p:txBody>
      </p:sp>
      <p:sp>
        <p:nvSpPr>
          <p:cNvPr id="11" name="AutoShape 3"/>
          <p:cNvSpPr>
            <a:spLocks noChangeArrowheads="1"/>
          </p:cNvSpPr>
          <p:nvPr/>
        </p:nvSpPr>
        <p:spPr bwMode="auto">
          <a:xfrm>
            <a:off x="626533" y="4174898"/>
            <a:ext cx="10878080" cy="1968725"/>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lIns="0" tIns="0" rIns="0" bIns="0" anchor="ctr"/>
          <a:lstStyle/>
          <a:p>
            <a:pPr marL="449263" indent="-273050">
              <a:spcBef>
                <a:spcPct val="0"/>
              </a:spcBef>
              <a:buFont typeface="Wingdings" pitchFamily="2" charset="2"/>
              <a:buChar char="n"/>
              <a:defRPr/>
            </a:pPr>
            <a:r>
              <a:rPr kumimoji="1" lang="ja-JP" altLang="en-US" sz="2400" dirty="0">
                <a:solidFill>
                  <a:srgbClr val="000000"/>
                </a:solidFill>
              </a:rPr>
              <a:t>マイコン（ソフトウェア、ファームウェア）で制御しているシステムを“コンピュータ化システム”という。</a:t>
            </a:r>
            <a:endParaRPr kumimoji="1" lang="en-US" altLang="ja-JP" sz="2400" dirty="0">
              <a:solidFill>
                <a:srgbClr val="000000"/>
              </a:solidFill>
            </a:endParaRPr>
          </a:p>
          <a:p>
            <a:pPr marL="449263" indent="-273050">
              <a:spcBef>
                <a:spcPct val="0"/>
              </a:spcBef>
              <a:buFont typeface="Wingdings" pitchFamily="2" charset="2"/>
              <a:buChar char="n"/>
              <a:defRPr/>
            </a:pPr>
            <a:r>
              <a:rPr lang="ja-JP" altLang="en-US" sz="2400" dirty="0"/>
              <a:t>「はじめちょろちょろなかぱっぱっ 赤子泣いても蓋とるな」</a:t>
            </a:r>
            <a:endParaRPr lang="en-US" altLang="ja-JP" sz="2400" dirty="0"/>
          </a:p>
          <a:p>
            <a:pPr marL="449263" indent="-273050">
              <a:spcBef>
                <a:spcPct val="0"/>
              </a:spcBef>
              <a:buFont typeface="Wingdings" pitchFamily="2" charset="2"/>
              <a:buChar char="n"/>
              <a:defRPr/>
            </a:pPr>
            <a:r>
              <a:rPr kumimoji="1" lang="ja-JP" altLang="en-US" sz="2400" dirty="0">
                <a:solidFill>
                  <a:srgbClr val="000000"/>
                </a:solidFill>
              </a:rPr>
              <a:t>手作業（お釜）で炊いたご飯とマイコン炊飯器で炊いたご飯が同じくらい美味しいことが重要。</a:t>
            </a:r>
            <a:endParaRPr kumimoji="1" lang="en-US" altLang="ja-JP" sz="2400" dirty="0">
              <a:solidFill>
                <a:srgbClr val="000000"/>
              </a:solidFill>
            </a:endParaRPr>
          </a:p>
        </p:txBody>
      </p:sp>
      <p:pic>
        <p:nvPicPr>
          <p:cNvPr id="12" name="Picture 2" descr="C:\Documents and Settings\Kana\My Documents\My Pictures\Microsoft クリップ オーガナイザ\j0312656.wmf"/>
          <p:cNvPicPr>
            <a:picLocks noChangeAspect="1" noChangeArrowheads="1"/>
          </p:cNvPicPr>
          <p:nvPr/>
        </p:nvPicPr>
        <p:blipFill>
          <a:blip r:embed="rId7" cstate="print"/>
          <a:srcRect/>
          <a:stretch>
            <a:fillRect/>
          </a:stretch>
        </p:blipFill>
        <p:spPr bwMode="auto">
          <a:xfrm>
            <a:off x="10775093" y="3653568"/>
            <a:ext cx="574675" cy="7032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24767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80">
                                          <p:stCondLst>
                                            <p:cond delay="0"/>
                                          </p:stCondLst>
                                        </p:cTn>
                                        <p:tgtEl>
                                          <p:spTgt spid="12"/>
                                        </p:tgtEl>
                                      </p:cBhvr>
                                    </p:animEffect>
                                    <p:anim calcmode="lin" valueType="num">
                                      <p:cBhvr>
                                        <p:cTn id="4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4" dur="26">
                                          <p:stCondLst>
                                            <p:cond delay="650"/>
                                          </p:stCondLst>
                                        </p:cTn>
                                        <p:tgtEl>
                                          <p:spTgt spid="12"/>
                                        </p:tgtEl>
                                      </p:cBhvr>
                                      <p:to x="100000" y="60000"/>
                                    </p:animScale>
                                    <p:animScale>
                                      <p:cBhvr>
                                        <p:cTn id="55" dur="166" decel="50000">
                                          <p:stCondLst>
                                            <p:cond delay="676"/>
                                          </p:stCondLst>
                                        </p:cTn>
                                        <p:tgtEl>
                                          <p:spTgt spid="12"/>
                                        </p:tgtEl>
                                      </p:cBhvr>
                                      <p:to x="100000" y="100000"/>
                                    </p:animScale>
                                    <p:animScale>
                                      <p:cBhvr>
                                        <p:cTn id="56" dur="26">
                                          <p:stCondLst>
                                            <p:cond delay="1312"/>
                                          </p:stCondLst>
                                        </p:cTn>
                                        <p:tgtEl>
                                          <p:spTgt spid="12"/>
                                        </p:tgtEl>
                                      </p:cBhvr>
                                      <p:to x="100000" y="80000"/>
                                    </p:animScale>
                                    <p:animScale>
                                      <p:cBhvr>
                                        <p:cTn id="57" dur="166" decel="50000">
                                          <p:stCondLst>
                                            <p:cond delay="1338"/>
                                          </p:stCondLst>
                                        </p:cTn>
                                        <p:tgtEl>
                                          <p:spTgt spid="12"/>
                                        </p:tgtEl>
                                      </p:cBhvr>
                                      <p:to x="100000" y="100000"/>
                                    </p:animScale>
                                    <p:animScale>
                                      <p:cBhvr>
                                        <p:cTn id="58" dur="26">
                                          <p:stCondLst>
                                            <p:cond delay="1642"/>
                                          </p:stCondLst>
                                        </p:cTn>
                                        <p:tgtEl>
                                          <p:spTgt spid="12"/>
                                        </p:tgtEl>
                                      </p:cBhvr>
                                      <p:to x="100000" y="90000"/>
                                    </p:animScale>
                                    <p:animScale>
                                      <p:cBhvr>
                                        <p:cTn id="59" dur="166" decel="50000">
                                          <p:stCondLst>
                                            <p:cond delay="1668"/>
                                          </p:stCondLst>
                                        </p:cTn>
                                        <p:tgtEl>
                                          <p:spTgt spid="12"/>
                                        </p:tgtEl>
                                      </p:cBhvr>
                                      <p:to x="100000" y="100000"/>
                                    </p:animScale>
                                    <p:animScale>
                                      <p:cBhvr>
                                        <p:cTn id="60" dur="26">
                                          <p:stCondLst>
                                            <p:cond delay="1808"/>
                                          </p:stCondLst>
                                        </p:cTn>
                                        <p:tgtEl>
                                          <p:spTgt spid="12"/>
                                        </p:tgtEl>
                                      </p:cBhvr>
                                      <p:to x="100000" y="95000"/>
                                    </p:animScale>
                                    <p:animScale>
                                      <p:cBhvr>
                                        <p:cTn id="6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8"/>
          <p:cNvGrpSpPr>
            <a:grpSpLocks/>
          </p:cNvGrpSpPr>
          <p:nvPr/>
        </p:nvGrpSpPr>
        <p:grpSpPr bwMode="auto">
          <a:xfrm>
            <a:off x="4366527" y="2057453"/>
            <a:ext cx="3462123" cy="3028057"/>
            <a:chOff x="1824" y="633"/>
            <a:chExt cx="2834" cy="2849"/>
          </a:xfrm>
        </p:grpSpPr>
        <p:sp>
          <p:nvSpPr>
            <p:cNvPr id="7176" name="Puzzle3"/>
            <p:cNvSpPr>
              <a:spLocks noEditPoints="1" noChangeArrowheads="1"/>
            </p:cNvSpPr>
            <p:nvPr/>
          </p:nvSpPr>
          <p:spPr bwMode="auto">
            <a:xfrm>
              <a:off x="3204" y="633"/>
              <a:ext cx="1114" cy="1514"/>
            </a:xfrm>
            <a:custGeom>
              <a:avLst/>
              <a:gdLst>
                <a:gd name="T0" fmla="*/ 536 w 21600"/>
                <a:gd name="T1" fmla="*/ 1108 h 21600"/>
                <a:gd name="T2" fmla="*/ 1060 w 21600"/>
                <a:gd name="T3" fmla="*/ 1478 h 21600"/>
                <a:gd name="T4" fmla="*/ 680 w 21600"/>
                <a:gd name="T5" fmla="*/ 967 h 21600"/>
                <a:gd name="T6" fmla="*/ 1060 w 21600"/>
                <a:gd name="T7" fmla="*/ 492 h 21600"/>
                <a:gd name="T8" fmla="*/ 542 w 21600"/>
                <a:gd name="T9" fmla="*/ 4 h 21600"/>
                <a:gd name="T10" fmla="*/ 36 w 21600"/>
                <a:gd name="T11" fmla="*/ 477 h 21600"/>
                <a:gd name="T12" fmla="*/ 416 w 21600"/>
                <a:gd name="T13" fmla="*/ 948 h 21600"/>
                <a:gd name="T14" fmla="*/ 36 w 21600"/>
                <a:gd name="T15" fmla="*/ 1478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ja-JP" altLang="en-US" sz="1800">
                <a:latin typeface="+mn-lt"/>
              </a:endParaRPr>
            </a:p>
          </p:txBody>
        </p:sp>
        <p:sp>
          <p:nvSpPr>
            <p:cNvPr id="7177" name="Puzzle2"/>
            <p:cNvSpPr>
              <a:spLocks noEditPoints="1" noChangeArrowheads="1"/>
            </p:cNvSpPr>
            <p:nvPr/>
          </p:nvSpPr>
          <p:spPr bwMode="auto">
            <a:xfrm>
              <a:off x="2880" y="1736"/>
              <a:ext cx="1778" cy="1379"/>
            </a:xfrm>
            <a:custGeom>
              <a:avLst/>
              <a:gdLst>
                <a:gd name="T0" fmla="*/ 1 w 21600"/>
                <a:gd name="T1" fmla="*/ 855 h 21600"/>
                <a:gd name="T2" fmla="*/ 346 w 21600"/>
                <a:gd name="T3" fmla="*/ 1351 h 21600"/>
                <a:gd name="T4" fmla="*/ 856 w 21600"/>
                <a:gd name="T5" fmla="*/ 888 h 21600"/>
                <a:gd name="T6" fmla="*/ 1385 w 21600"/>
                <a:gd name="T7" fmla="*/ 1353 h 21600"/>
                <a:gd name="T8" fmla="*/ 1778 w 21600"/>
                <a:gd name="T9" fmla="*/ 963 h 21600"/>
                <a:gd name="T10" fmla="*/ 1390 w 21600"/>
                <a:gd name="T11" fmla="*/ 366 h 21600"/>
                <a:gd name="T12" fmla="*/ 889 w 21600"/>
                <a:gd name="T13" fmla="*/ 2 h 21600"/>
                <a:gd name="T14" fmla="*/ 346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ja-JP" altLang="en-US" sz="1800">
                <a:latin typeface="+mn-lt"/>
              </a:endParaRPr>
            </a:p>
          </p:txBody>
        </p:sp>
        <p:sp>
          <p:nvSpPr>
            <p:cNvPr id="7178" name="Puzzle4"/>
            <p:cNvSpPr>
              <a:spLocks noEditPoints="1" noChangeArrowheads="1"/>
            </p:cNvSpPr>
            <p:nvPr/>
          </p:nvSpPr>
          <p:spPr bwMode="auto">
            <a:xfrm>
              <a:off x="2192" y="1719"/>
              <a:ext cx="1072" cy="1763"/>
            </a:xfrm>
            <a:custGeom>
              <a:avLst/>
              <a:gdLst>
                <a:gd name="T0" fmla="*/ 412 w 21600"/>
                <a:gd name="T1" fmla="*/ 946 h 21600"/>
                <a:gd name="T2" fmla="*/ 22 w 21600"/>
                <a:gd name="T3" fmla="*/ 1382 h 21600"/>
                <a:gd name="T4" fmla="*/ 571 w 21600"/>
                <a:gd name="T5" fmla="*/ 1763 h 21600"/>
                <a:gd name="T6" fmla="*/ 1038 w 21600"/>
                <a:gd name="T7" fmla="*/ 1367 h 21600"/>
                <a:gd name="T8" fmla="*/ 693 w 21600"/>
                <a:gd name="T9" fmla="*/ 889 h 21600"/>
                <a:gd name="T10" fmla="*/ 1044 w 21600"/>
                <a:gd name="T11" fmla="*/ 385 h 21600"/>
                <a:gd name="T12" fmla="*/ 551 w 21600"/>
                <a:gd name="T13" fmla="*/ 1 h 21600"/>
                <a:gd name="T14" fmla="*/ 22 w 21600"/>
                <a:gd name="T15" fmla="*/ 385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ja-JP" altLang="en-US" sz="1800">
                <a:latin typeface="+mn-lt"/>
              </a:endParaRPr>
            </a:p>
          </p:txBody>
        </p:sp>
        <p:sp>
          <p:nvSpPr>
            <p:cNvPr id="7179" name="Puzzle1"/>
            <p:cNvSpPr>
              <a:spLocks noEditPoints="1" noChangeArrowheads="1"/>
            </p:cNvSpPr>
            <p:nvPr/>
          </p:nvSpPr>
          <p:spPr bwMode="auto">
            <a:xfrm>
              <a:off x="1824" y="1091"/>
              <a:ext cx="1800" cy="1051"/>
            </a:xfrm>
            <a:custGeom>
              <a:avLst/>
              <a:gdLst>
                <a:gd name="T0" fmla="*/ 1395 w 21600"/>
                <a:gd name="T1" fmla="*/ 1026 h 21600"/>
                <a:gd name="T2" fmla="*/ 1415 w 21600"/>
                <a:gd name="T3" fmla="*/ 25 h 21600"/>
                <a:gd name="T4" fmla="*/ 394 w 21600"/>
                <a:gd name="T5" fmla="*/ 42 h 21600"/>
                <a:gd name="T6" fmla="*/ 420 w 21600"/>
                <a:gd name="T7" fmla="*/ 1022 h 21600"/>
                <a:gd name="T8" fmla="*/ 901 w 21600"/>
                <a:gd name="T9" fmla="*/ 627 h 21600"/>
                <a:gd name="T10" fmla="*/ 904 w 21600"/>
                <a:gd name="T11" fmla="*/ 424 h 21600"/>
                <a:gd name="T12" fmla="*/ 1800 w 21600"/>
                <a:gd name="T13" fmla="*/ 487 h 21600"/>
                <a:gd name="T14" fmla="*/ 5 w 21600"/>
                <a:gd name="T15" fmla="*/ 487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ja-JP" altLang="en-US" sz="1800">
                <a:latin typeface="+mn-lt"/>
              </a:endParaRPr>
            </a:p>
          </p:txBody>
        </p:sp>
      </p:grpSp>
      <p:sp>
        <p:nvSpPr>
          <p:cNvPr id="7172" name="テキスト ボックス 4"/>
          <p:cNvSpPr txBox="1">
            <a:spLocks noChangeArrowheads="1"/>
          </p:cNvSpPr>
          <p:nvPr/>
        </p:nvSpPr>
        <p:spPr bwMode="auto">
          <a:xfrm>
            <a:off x="4830285" y="2842745"/>
            <a:ext cx="1295400" cy="584775"/>
          </a:xfrm>
          <a:prstGeom prst="rect">
            <a:avLst/>
          </a:prstGeom>
          <a:noFill/>
          <a:ln>
            <a:noFill/>
          </a:ln>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a:solidFill>
                  <a:srgbClr val="FF0000"/>
                </a:solidFill>
                <a:effectLst>
                  <a:outerShdw blurRad="38100" dist="38100" dir="2700000" algn="tl">
                    <a:srgbClr val="000000">
                      <a:alpha val="43137"/>
                    </a:srgbClr>
                  </a:outerShdw>
                </a:effectLst>
                <a:latin typeface="+mn-lt"/>
              </a:rPr>
              <a:t>プロセスコントロール</a:t>
            </a:r>
            <a:endParaRPr lang="en-US" altLang="ja-JP" sz="1600" dirty="0">
              <a:solidFill>
                <a:srgbClr val="FF0000"/>
              </a:solidFill>
              <a:effectLst>
                <a:outerShdw blurRad="38100" dist="38100" dir="2700000" algn="tl">
                  <a:srgbClr val="000000">
                    <a:alpha val="43137"/>
                  </a:srgbClr>
                </a:outerShdw>
              </a:effectLst>
              <a:latin typeface="+mn-lt"/>
            </a:endParaRPr>
          </a:p>
        </p:txBody>
      </p:sp>
      <p:sp>
        <p:nvSpPr>
          <p:cNvPr id="2" name="タイトル 1"/>
          <p:cNvSpPr>
            <a:spLocks noGrp="1"/>
          </p:cNvSpPr>
          <p:nvPr>
            <p:ph type="title"/>
          </p:nvPr>
        </p:nvSpPr>
        <p:spPr/>
        <p:txBody>
          <a:bodyPr/>
          <a:lstStyle/>
          <a:p>
            <a:r>
              <a:rPr kumimoji="1" lang="en-US" altLang="ja-JP" dirty="0"/>
              <a:t>GMP</a:t>
            </a:r>
            <a:r>
              <a:rPr kumimoji="1" lang="ja-JP" altLang="en-US" dirty="0"/>
              <a:t>におけるコンピュータ化システム</a:t>
            </a:r>
          </a:p>
        </p:txBody>
      </p:sp>
      <p:grpSp>
        <p:nvGrpSpPr>
          <p:cNvPr id="9" name="グループ化 8"/>
          <p:cNvGrpSpPr/>
          <p:nvPr/>
        </p:nvGrpSpPr>
        <p:grpSpPr>
          <a:xfrm>
            <a:off x="1981198" y="1575627"/>
            <a:ext cx="5122300" cy="1660019"/>
            <a:chOff x="457198" y="1575626"/>
            <a:chExt cx="5122300" cy="1660019"/>
          </a:xfrm>
        </p:grpSpPr>
        <p:pic>
          <p:nvPicPr>
            <p:cNvPr id="14" name="Picture 5" descr="WE-collage-Bio-F-GR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8" y="1575626"/>
              <a:ext cx="1743836" cy="166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2265770" y="1588854"/>
              <a:ext cx="3313728" cy="1015663"/>
            </a:xfrm>
            <a:prstGeom prst="rect">
              <a:avLst/>
            </a:prstGeom>
          </p:spPr>
          <p:txBody>
            <a:bodyPr wrap="none">
              <a:spAutoFit/>
            </a:bodyPr>
            <a:lstStyle/>
            <a:p>
              <a:pPr>
                <a:spcBef>
                  <a:spcPts val="0"/>
                </a:spcBef>
              </a:pPr>
              <a:r>
                <a:rPr lang="ja-JP" altLang="en-US" dirty="0"/>
                <a:t>反応槽、発酵槽、造粒機、打錠機、凍結乾燥機、</a:t>
              </a:r>
              <a:endParaRPr lang="en-US" altLang="ja-JP" dirty="0"/>
            </a:p>
            <a:p>
              <a:pPr>
                <a:spcBef>
                  <a:spcPts val="0"/>
                </a:spcBef>
              </a:pPr>
              <a:r>
                <a:rPr lang="ja-JP" altLang="en-US" dirty="0"/>
                <a:t>秤量機、高圧蒸気滅菌器、コーティング機、</a:t>
              </a:r>
              <a:endParaRPr lang="en-US" altLang="ja-JP" dirty="0"/>
            </a:p>
            <a:p>
              <a:pPr>
                <a:spcBef>
                  <a:spcPts val="0"/>
                </a:spcBef>
              </a:pPr>
              <a:r>
                <a:rPr lang="en-US" altLang="ja-JP" dirty="0"/>
                <a:t>PTP</a:t>
              </a:r>
              <a:r>
                <a:rPr lang="ja-JP" altLang="en-US" dirty="0"/>
                <a:t>分包機、充填機、</a:t>
              </a:r>
              <a:r>
                <a:rPr lang="en-US" altLang="ja-JP" dirty="0"/>
                <a:t>PLC</a:t>
              </a:r>
              <a:r>
                <a:rPr lang="ja-JP" altLang="en-US" dirty="0" err="1"/>
                <a:t>、</a:t>
              </a:r>
              <a:endParaRPr lang="en-US" altLang="ja-JP" dirty="0"/>
            </a:p>
            <a:p>
              <a:pPr>
                <a:spcBef>
                  <a:spcPts val="0"/>
                </a:spcBef>
              </a:pPr>
              <a:r>
                <a:rPr lang="ja-JP" altLang="en-US" dirty="0"/>
                <a:t>製造用水製造システム、空調</a:t>
              </a:r>
              <a:endParaRPr lang="en-US" altLang="ja-JP" dirty="0"/>
            </a:p>
            <a:p>
              <a:pPr>
                <a:spcBef>
                  <a:spcPts val="0"/>
                </a:spcBef>
              </a:pPr>
              <a:r>
                <a:rPr lang="ja-JP" altLang="en-US" dirty="0"/>
                <a:t>等</a:t>
              </a:r>
            </a:p>
          </p:txBody>
        </p:sp>
      </p:grpSp>
      <p:grpSp>
        <p:nvGrpSpPr>
          <p:cNvPr id="11" name="グループ化 10"/>
          <p:cNvGrpSpPr/>
          <p:nvPr/>
        </p:nvGrpSpPr>
        <p:grpSpPr>
          <a:xfrm>
            <a:off x="2774216" y="3563827"/>
            <a:ext cx="3389304" cy="2593545"/>
            <a:chOff x="1250216" y="3563826"/>
            <a:chExt cx="3389304" cy="2593545"/>
          </a:xfrm>
        </p:grpSpPr>
        <p:sp>
          <p:nvSpPr>
            <p:cNvPr id="7174" name="テキスト ボックス 6"/>
            <p:cNvSpPr txBox="1">
              <a:spLocks noChangeArrowheads="1"/>
            </p:cNvSpPr>
            <p:nvPr/>
          </p:nvSpPr>
          <p:spPr bwMode="auto">
            <a:xfrm>
              <a:off x="3268449" y="3825441"/>
              <a:ext cx="1371071" cy="646331"/>
            </a:xfrm>
            <a:prstGeom prst="rect">
              <a:avLst/>
            </a:prstGeom>
            <a:no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800" dirty="0">
                  <a:solidFill>
                    <a:srgbClr val="FF0000"/>
                  </a:solidFill>
                  <a:effectLst>
                    <a:outerShdw blurRad="38100" dist="38100" dir="2700000" algn="tl">
                      <a:srgbClr val="000000">
                        <a:alpha val="43137"/>
                      </a:srgbClr>
                    </a:outerShdw>
                  </a:effectLst>
                  <a:latin typeface="+mn-lt"/>
                </a:rPr>
                <a:t>IT</a:t>
              </a:r>
              <a:r>
                <a:rPr lang="ja-JP" altLang="en-US" sz="1800" dirty="0">
                  <a:solidFill>
                    <a:srgbClr val="FF0000"/>
                  </a:solidFill>
                  <a:effectLst>
                    <a:outerShdw blurRad="38100" dist="38100" dir="2700000" algn="tl">
                      <a:srgbClr val="000000">
                        <a:alpha val="43137"/>
                      </a:srgbClr>
                    </a:outerShdw>
                  </a:effectLst>
                  <a:latin typeface="+mn-lt"/>
                </a:rPr>
                <a:t>アプリケーション</a:t>
              </a:r>
            </a:p>
          </p:txBody>
        </p:sp>
        <p:pic>
          <p:nvPicPr>
            <p:cNvPr id="20" name="Picture 5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216" y="4728309"/>
              <a:ext cx="1808570" cy="14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正方形/長方形 26"/>
            <p:cNvSpPr/>
            <p:nvPr/>
          </p:nvSpPr>
          <p:spPr>
            <a:xfrm>
              <a:off x="1250216" y="3563826"/>
              <a:ext cx="1927131" cy="1015663"/>
            </a:xfrm>
            <a:prstGeom prst="rect">
              <a:avLst/>
            </a:prstGeom>
          </p:spPr>
          <p:txBody>
            <a:bodyPr wrap="none">
              <a:spAutoFit/>
            </a:bodyPr>
            <a:lstStyle/>
            <a:p>
              <a:pPr>
                <a:spcBef>
                  <a:spcPts val="0"/>
                </a:spcBef>
              </a:pPr>
              <a:r>
                <a:rPr lang="en-US" altLang="ja-JP" dirty="0"/>
                <a:t>ERP</a:t>
              </a:r>
              <a:r>
                <a:rPr lang="ja-JP" altLang="en-US" dirty="0" err="1"/>
                <a:t>、</a:t>
              </a:r>
              <a:r>
                <a:rPr lang="en-US" altLang="ja-JP" dirty="0"/>
                <a:t>MES</a:t>
              </a:r>
              <a:r>
                <a:rPr lang="ja-JP" altLang="en-US" dirty="0" err="1"/>
                <a:t>、</a:t>
              </a:r>
              <a:r>
                <a:rPr lang="en-US" altLang="ja-JP" dirty="0"/>
                <a:t>LIMS</a:t>
              </a:r>
              <a:r>
                <a:rPr lang="ja-JP" altLang="en-US" dirty="0" err="1"/>
                <a:t>、</a:t>
              </a:r>
              <a:r>
                <a:rPr lang="en-US" altLang="ja-JP" dirty="0"/>
                <a:t>DCS</a:t>
              </a:r>
              <a:r>
                <a:rPr lang="ja-JP" altLang="en-US" dirty="0" err="1"/>
                <a:t>、</a:t>
              </a:r>
              <a:endParaRPr lang="en-US" altLang="ja-JP" dirty="0"/>
            </a:p>
            <a:p>
              <a:pPr>
                <a:spcBef>
                  <a:spcPts val="0"/>
                </a:spcBef>
              </a:pPr>
              <a:r>
                <a:rPr lang="en-US" altLang="ja-JP" dirty="0"/>
                <a:t>EDMS</a:t>
              </a:r>
              <a:r>
                <a:rPr lang="ja-JP" altLang="en-US" dirty="0" err="1"/>
                <a:t>、</a:t>
              </a:r>
              <a:r>
                <a:rPr lang="ja-JP" altLang="en-US" dirty="0"/>
                <a:t>イベント管理、</a:t>
              </a:r>
              <a:endParaRPr lang="en-US" altLang="ja-JP" dirty="0"/>
            </a:p>
            <a:p>
              <a:pPr>
                <a:spcBef>
                  <a:spcPts val="0"/>
                </a:spcBef>
              </a:pPr>
              <a:r>
                <a:rPr lang="en-US" altLang="ja-JP" dirty="0"/>
                <a:t>SCADA</a:t>
              </a:r>
              <a:r>
                <a:rPr lang="ja-JP" altLang="en-US" dirty="0" err="1"/>
                <a:t>、</a:t>
              </a:r>
              <a:r>
                <a:rPr lang="ja-JP" altLang="en-US" dirty="0"/>
                <a:t>温湿度管理、</a:t>
              </a:r>
              <a:endParaRPr lang="en-US" altLang="ja-JP" dirty="0"/>
            </a:p>
            <a:p>
              <a:pPr>
                <a:spcBef>
                  <a:spcPts val="0"/>
                </a:spcBef>
              </a:pPr>
              <a:r>
                <a:rPr lang="ja-JP" altLang="en-US" dirty="0"/>
                <a:t>製造指図書、製造記録書</a:t>
              </a:r>
              <a:endParaRPr lang="en-US" altLang="ja-JP" dirty="0"/>
            </a:p>
            <a:p>
              <a:pPr>
                <a:spcBef>
                  <a:spcPts val="0"/>
                </a:spcBef>
              </a:pPr>
              <a:r>
                <a:rPr lang="ja-JP" altLang="en-US" dirty="0"/>
                <a:t>等</a:t>
              </a:r>
              <a:endParaRPr lang="en-US" altLang="ja-JP" dirty="0"/>
            </a:p>
          </p:txBody>
        </p:sp>
      </p:grpSp>
      <p:grpSp>
        <p:nvGrpSpPr>
          <p:cNvPr id="12" name="グループ化 11"/>
          <p:cNvGrpSpPr/>
          <p:nvPr/>
        </p:nvGrpSpPr>
        <p:grpSpPr>
          <a:xfrm>
            <a:off x="6072803" y="3661291"/>
            <a:ext cx="3650385" cy="2365626"/>
            <a:chOff x="4548802" y="3661291"/>
            <a:chExt cx="3650385" cy="2365626"/>
          </a:xfrm>
        </p:grpSpPr>
        <p:sp>
          <p:nvSpPr>
            <p:cNvPr id="7175" name="テキスト ボックス 7"/>
            <p:cNvSpPr txBox="1">
              <a:spLocks noChangeArrowheads="1"/>
            </p:cNvSpPr>
            <p:nvPr/>
          </p:nvSpPr>
          <p:spPr bwMode="auto">
            <a:xfrm>
              <a:off x="4573588" y="3661291"/>
              <a:ext cx="1368425" cy="646331"/>
            </a:xfrm>
            <a:prstGeom prst="rect">
              <a:avLst/>
            </a:prstGeom>
            <a:noFill/>
            <a:ln>
              <a:noFill/>
            </a:ln>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800" dirty="0">
                  <a:solidFill>
                    <a:srgbClr val="FF0000"/>
                  </a:solidFill>
                  <a:effectLst>
                    <a:outerShdw blurRad="38100" dist="38100" dir="2700000" algn="tl">
                      <a:srgbClr val="000000">
                        <a:alpha val="43137"/>
                      </a:srgbClr>
                    </a:outerShdw>
                  </a:effectLst>
                  <a:latin typeface="+mn-lt"/>
                </a:rPr>
                <a:t>インフラストラクチャ</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187" y="4598167"/>
              <a:ext cx="1905000" cy="1428750"/>
            </a:xfrm>
            <a:prstGeom prst="rect">
              <a:avLst/>
            </a:prstGeom>
          </p:spPr>
        </p:pic>
        <p:sp>
          <p:nvSpPr>
            <p:cNvPr id="28" name="正方形/長方形 27"/>
            <p:cNvSpPr/>
            <p:nvPr/>
          </p:nvSpPr>
          <p:spPr>
            <a:xfrm>
              <a:off x="4548802" y="5165142"/>
              <a:ext cx="1580882" cy="523220"/>
            </a:xfrm>
            <a:prstGeom prst="rect">
              <a:avLst/>
            </a:prstGeom>
          </p:spPr>
          <p:txBody>
            <a:bodyPr wrap="none">
              <a:spAutoFit/>
            </a:bodyPr>
            <a:lstStyle/>
            <a:p>
              <a:pPr>
                <a:spcBef>
                  <a:spcPts val="0"/>
                </a:spcBef>
              </a:pPr>
              <a:r>
                <a:rPr lang="ja-JP" altLang="en-US" sz="1400" dirty="0"/>
                <a:t>自動倉庫、マテハン</a:t>
              </a:r>
              <a:endParaRPr lang="en-US" altLang="ja-JP" sz="1400" dirty="0"/>
            </a:p>
            <a:p>
              <a:pPr>
                <a:spcBef>
                  <a:spcPts val="0"/>
                </a:spcBef>
              </a:pPr>
              <a:r>
                <a:rPr lang="ja-JP" altLang="en-US" sz="1400" dirty="0"/>
                <a:t>等</a:t>
              </a:r>
            </a:p>
          </p:txBody>
        </p:sp>
      </p:grpSp>
      <p:sp>
        <p:nvSpPr>
          <p:cNvPr id="4" name="正方形/長方形 3"/>
          <p:cNvSpPr/>
          <p:nvPr/>
        </p:nvSpPr>
        <p:spPr>
          <a:xfrm>
            <a:off x="623888" y="1052513"/>
            <a:ext cx="6909264"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GMP</a:t>
            </a:r>
            <a:r>
              <a:rPr lang="ja-JP" altLang="en-US" sz="2000" dirty="0"/>
              <a:t>で使用するコンピュータ化システムは</a:t>
            </a:r>
            <a:r>
              <a:rPr lang="en-US" altLang="ja-JP" sz="2000" dirty="0"/>
              <a:t>4</a:t>
            </a:r>
            <a:r>
              <a:rPr lang="ja-JP" altLang="en-US" sz="2000" dirty="0" err="1"/>
              <a:t>つの</a:t>
            </a:r>
            <a:r>
              <a:rPr lang="ja-JP" altLang="en-US" sz="2000" dirty="0"/>
              <a:t>カテゴリに分類される</a:t>
            </a:r>
          </a:p>
        </p:txBody>
      </p:sp>
      <p:grpSp>
        <p:nvGrpSpPr>
          <p:cNvPr id="10" name="グループ化 9"/>
          <p:cNvGrpSpPr/>
          <p:nvPr/>
        </p:nvGrpSpPr>
        <p:grpSpPr>
          <a:xfrm>
            <a:off x="6421937" y="1568217"/>
            <a:ext cx="3992676" cy="2839504"/>
            <a:chOff x="4897937" y="1568217"/>
            <a:chExt cx="3992676" cy="2839504"/>
          </a:xfrm>
        </p:grpSpPr>
        <p:sp>
          <p:nvSpPr>
            <p:cNvPr id="7173" name="正方形/長方形 5"/>
            <p:cNvSpPr>
              <a:spLocks noChangeArrowheads="1"/>
            </p:cNvSpPr>
            <p:nvPr/>
          </p:nvSpPr>
          <p:spPr bwMode="auto">
            <a:xfrm>
              <a:off x="4897937" y="2585010"/>
              <a:ext cx="641350" cy="369332"/>
            </a:xfrm>
            <a:prstGeom prst="rect">
              <a:avLst/>
            </a:prstGeom>
            <a:noFill/>
            <a:ln>
              <a:noFill/>
            </a:ln>
          </p:spPr>
          <p:txBody>
            <a:bodyPr>
              <a:spAutoFit/>
            </a:bodyPr>
            <a:lstStyle/>
            <a:p>
              <a:pPr algn="ctr"/>
              <a:r>
                <a:rPr lang="ja-JP" altLang="en-US" sz="1800" dirty="0">
                  <a:solidFill>
                    <a:srgbClr val="FF0000"/>
                  </a:solidFill>
                  <a:effectLst>
                    <a:outerShdw blurRad="38100" dist="38100" dir="2700000" algn="tl">
                      <a:srgbClr val="000000">
                        <a:alpha val="43137"/>
                      </a:srgbClr>
                    </a:outerShdw>
                  </a:effectLst>
                  <a:latin typeface="+mn-lt"/>
                </a:rPr>
                <a:t>ラボ</a:t>
              </a:r>
              <a:endParaRPr lang="en-US" altLang="ja-JP" sz="1800" dirty="0">
                <a:solidFill>
                  <a:srgbClr val="FF0000"/>
                </a:solidFill>
                <a:effectLst>
                  <a:outerShdw blurRad="38100" dist="38100" dir="2700000" algn="tl">
                    <a:srgbClr val="000000">
                      <a:alpha val="43137"/>
                    </a:srgbClr>
                  </a:outerShdw>
                </a:effectLst>
                <a:latin typeface="+mn-lt"/>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905" y="1568217"/>
              <a:ext cx="1826158" cy="1369618"/>
            </a:xfrm>
            <a:prstGeom prst="rect">
              <a:avLst/>
            </a:prstGeom>
          </p:spPr>
        </p:pic>
        <p:sp>
          <p:nvSpPr>
            <p:cNvPr id="8" name="正方形/長方形 7"/>
            <p:cNvSpPr/>
            <p:nvPr/>
          </p:nvSpPr>
          <p:spPr>
            <a:xfrm>
              <a:off x="6304649" y="3022726"/>
              <a:ext cx="2585964" cy="1384995"/>
            </a:xfrm>
            <a:prstGeom prst="rect">
              <a:avLst/>
            </a:prstGeom>
          </p:spPr>
          <p:txBody>
            <a:bodyPr wrap="none">
              <a:spAutoFit/>
            </a:bodyPr>
            <a:lstStyle/>
            <a:p>
              <a:pPr>
                <a:spcBef>
                  <a:spcPts val="0"/>
                </a:spcBef>
              </a:pPr>
              <a:r>
                <a:rPr lang="ja-JP" altLang="en-US" sz="1400" dirty="0"/>
                <a:t>電子天秤、</a:t>
              </a:r>
              <a:r>
                <a:rPr lang="en-US" altLang="ja-JP" sz="1400" dirty="0"/>
                <a:t>HPLC</a:t>
              </a:r>
              <a:r>
                <a:rPr lang="ja-JP" altLang="en-US" sz="1400" dirty="0" err="1"/>
                <a:t>、</a:t>
              </a:r>
              <a:r>
                <a:rPr lang="en-US" altLang="ja-JP" sz="1400" dirty="0"/>
                <a:t>GC</a:t>
              </a:r>
              <a:r>
                <a:rPr lang="ja-JP" altLang="en-US" sz="1400" dirty="0"/>
                <a:t> 、</a:t>
              </a:r>
              <a:r>
                <a:rPr lang="en-US" altLang="ja-JP" sz="1400" dirty="0"/>
                <a:t>IR</a:t>
              </a:r>
              <a:r>
                <a:rPr lang="ja-JP" altLang="en-US" sz="1400" dirty="0" err="1"/>
                <a:t>、</a:t>
              </a:r>
              <a:endParaRPr lang="en-US" altLang="ja-JP" sz="1400" dirty="0"/>
            </a:p>
            <a:p>
              <a:pPr>
                <a:spcBef>
                  <a:spcPts val="0"/>
                </a:spcBef>
              </a:pPr>
              <a:r>
                <a:rPr lang="en-US" altLang="ja-JP" sz="1400" dirty="0"/>
                <a:t>UV</a:t>
              </a:r>
              <a:r>
                <a:rPr lang="ja-JP" altLang="en-US" sz="1400" dirty="0" err="1"/>
                <a:t>、</a:t>
              </a:r>
              <a:r>
                <a:rPr lang="ja-JP" altLang="en-US" sz="1400" dirty="0"/>
                <a:t>分光光度計、溶出試験機、</a:t>
              </a:r>
              <a:endParaRPr lang="en-US" altLang="ja-JP" sz="1400" dirty="0"/>
            </a:p>
            <a:p>
              <a:pPr>
                <a:spcBef>
                  <a:spcPts val="0"/>
                </a:spcBef>
              </a:pPr>
              <a:r>
                <a:rPr lang="en-US" altLang="ja-JP" sz="1400" dirty="0"/>
                <a:t>pH</a:t>
              </a:r>
              <a:r>
                <a:rPr lang="ja-JP" altLang="en-US" sz="1400" dirty="0"/>
                <a:t>メーター、</a:t>
              </a:r>
              <a:r>
                <a:rPr lang="en-US" altLang="ja-JP" sz="1400" dirty="0"/>
                <a:t>TOC</a:t>
              </a:r>
              <a:r>
                <a:rPr lang="ja-JP" altLang="en-US" sz="1400" dirty="0" err="1"/>
                <a:t>、</a:t>
              </a:r>
              <a:endParaRPr lang="en-US" altLang="ja-JP" sz="1400" dirty="0"/>
            </a:p>
            <a:p>
              <a:pPr>
                <a:spcBef>
                  <a:spcPts val="0"/>
                </a:spcBef>
              </a:pPr>
              <a:r>
                <a:rPr lang="ja-JP" altLang="en-US" sz="1400" dirty="0"/>
                <a:t>試験成績書（</a:t>
              </a:r>
              <a:r>
                <a:rPr lang="en-US" altLang="ja-JP" sz="1400" dirty="0"/>
                <a:t>Excel</a:t>
              </a:r>
              <a:r>
                <a:rPr lang="ja-JP" altLang="en-US" sz="1400" dirty="0"/>
                <a:t>）、</a:t>
              </a:r>
              <a:endParaRPr lang="en-US" altLang="ja-JP" sz="1400" dirty="0"/>
            </a:p>
            <a:p>
              <a:pPr>
                <a:spcBef>
                  <a:spcPts val="0"/>
                </a:spcBef>
              </a:pPr>
              <a:r>
                <a:rPr lang="ja-JP" altLang="en-US" sz="1400" dirty="0"/>
                <a:t>出荷判定書</a:t>
              </a:r>
              <a:endParaRPr lang="en-US" altLang="ja-JP" sz="1400" dirty="0"/>
            </a:p>
            <a:p>
              <a:pPr>
                <a:spcBef>
                  <a:spcPts val="0"/>
                </a:spcBef>
              </a:pPr>
              <a:r>
                <a:rPr lang="ja-JP" altLang="en-US" sz="1400" dirty="0"/>
                <a:t>等</a:t>
              </a:r>
            </a:p>
          </p:txBody>
        </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345" y="2253026"/>
              <a:ext cx="774560" cy="774560"/>
            </a:xfrm>
            <a:prstGeom prst="rect">
              <a:avLst/>
            </a:prstGeom>
          </p:spPr>
        </p:pic>
      </p:grpSp>
    </p:spTree>
    <p:extLst>
      <p:ext uri="{BB962C8B-B14F-4D97-AF65-F5344CB8AC3E}">
        <p14:creationId xmlns:p14="http://schemas.microsoft.com/office/powerpoint/2010/main" val="33293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構造設備の</a:t>
            </a:r>
            <a:r>
              <a:rPr lang="en-US" altLang="ja-JP" dirty="0">
                <a:latin typeface="MS UI Gothic" panose="020B0600070205080204" pitchFamily="50" charset="-128"/>
                <a:cs typeface="ＭＳ Ｐゴシック"/>
              </a:rPr>
              <a:t>CSV</a:t>
            </a:r>
            <a:r>
              <a:rPr lang="ja-JP" altLang="en-US" dirty="0">
                <a:latin typeface="MS UI Gothic" panose="020B0600070205080204" pitchFamily="50" charset="-128"/>
                <a:cs typeface="ＭＳ Ｐゴシック"/>
              </a:rPr>
              <a:t>の目的</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57416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手作業で実施されていた業務をコンピュータ化システムに置き換える場合、製造される製品の品質及び品質保証が、従前の手作業と同等以上に保証されることを確認すること。</a:t>
            </a:r>
          </a:p>
          <a:p>
            <a:pPr marL="544513" indent="-457200" eaLnBrk="1"/>
            <a:r>
              <a:rPr kumimoji="1" lang="en-US" altLang="ja-JP" sz="3200" dirty="0"/>
              <a:t>OQ</a:t>
            </a:r>
            <a:r>
              <a:rPr kumimoji="1" lang="ja-JP" altLang="en-US" sz="3200" dirty="0"/>
              <a:t>において構造設備の故障時などにおけるリスクが適切にコントロールされていることを確認すること。</a:t>
            </a:r>
            <a:endParaRPr kumimoji="1" lang="en-US" altLang="ja-JP" sz="3200" dirty="0"/>
          </a:p>
        </p:txBody>
      </p:sp>
    </p:spTree>
    <p:extLst>
      <p:ext uri="{BB962C8B-B14F-4D97-AF65-F5344CB8AC3E}">
        <p14:creationId xmlns:p14="http://schemas.microsoft.com/office/powerpoint/2010/main" val="268019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構造設備の</a:t>
            </a:r>
            <a:r>
              <a:rPr lang="en-US" altLang="ja-JP" dirty="0">
                <a:latin typeface="MS UI Gothic" panose="020B0600070205080204" pitchFamily="50" charset="-128"/>
                <a:cs typeface="ＭＳ Ｐゴシック"/>
              </a:rPr>
              <a:t>CSV</a:t>
            </a:r>
            <a:r>
              <a:rPr lang="ja-JP" altLang="en-US" dirty="0">
                <a:latin typeface="MS UI Gothic" panose="020B0600070205080204" pitchFamily="50" charset="-128"/>
                <a:cs typeface="ＭＳ Ｐゴシック"/>
              </a:rPr>
              <a:t>の目的</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74091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一般に構造設備における </a:t>
            </a:r>
            <a:r>
              <a:rPr kumimoji="1" lang="en-US" altLang="ja-JP" sz="3200" dirty="0"/>
              <a:t>CSV</a:t>
            </a:r>
            <a:r>
              <a:rPr kumimoji="1" lang="ja-JP" altLang="en-US" sz="3200" dirty="0"/>
              <a:t>は単独で実施することができない。</a:t>
            </a:r>
            <a:endParaRPr kumimoji="1" lang="en-US" altLang="ja-JP" sz="3200" dirty="0"/>
          </a:p>
          <a:p>
            <a:pPr marL="989013" lvl="1" indent="-457200" eaLnBrk="1"/>
            <a:r>
              <a:rPr kumimoji="1" lang="ja-JP" altLang="en-US" sz="3200" dirty="0"/>
              <a:t>多くの場合、プロセスバリデーション（適格性検証：</a:t>
            </a:r>
            <a:r>
              <a:rPr kumimoji="1" lang="en-US" altLang="ja-JP" sz="3200" dirty="0"/>
              <a:t>Qualification</a:t>
            </a:r>
            <a:r>
              <a:rPr kumimoji="1" lang="ja-JP" altLang="en-US" sz="3200" dirty="0"/>
              <a:t>）の一環として、ハードウェアと連携させて</a:t>
            </a:r>
            <a:r>
              <a:rPr kumimoji="1" lang="en-US" altLang="ja-JP" sz="3200" dirty="0"/>
              <a:t>IQ</a:t>
            </a:r>
            <a:r>
              <a:rPr kumimoji="1" lang="ja-JP" altLang="en-US" sz="3200" dirty="0"/>
              <a:t>、</a:t>
            </a:r>
            <a:r>
              <a:rPr kumimoji="1" lang="en-US" altLang="ja-JP" sz="3200" dirty="0"/>
              <a:t>OQ</a:t>
            </a:r>
            <a:r>
              <a:rPr kumimoji="1" lang="ja-JP" altLang="en-US" sz="3200" dirty="0"/>
              <a:t>等を実施することになる。</a:t>
            </a:r>
          </a:p>
          <a:p>
            <a:pPr marL="544513" indent="-457200" eaLnBrk="1"/>
            <a:r>
              <a:rPr kumimoji="1" lang="ja-JP" altLang="en-US" sz="3200" dirty="0"/>
              <a:t>しかしながら規制要件においては、プロセスバリデーションと</a:t>
            </a:r>
            <a:r>
              <a:rPr kumimoji="1" lang="en-US" altLang="ja-JP" sz="3200" dirty="0"/>
              <a:t>CSV</a:t>
            </a:r>
            <a:r>
              <a:rPr kumimoji="1" lang="ja-JP" altLang="en-US" sz="3200" dirty="0"/>
              <a:t>の関係が説明されていない。</a:t>
            </a:r>
            <a:endParaRPr kumimoji="1" lang="en-US" altLang="ja-JP" sz="3200" dirty="0"/>
          </a:p>
          <a:p>
            <a:pPr marL="989013" lvl="1" indent="-457200" eaLnBrk="1"/>
            <a:r>
              <a:rPr kumimoji="1" lang="en-US" altLang="ja-JP" sz="3200" dirty="0"/>
              <a:t>CSV</a:t>
            </a:r>
            <a:r>
              <a:rPr kumimoji="1" lang="ja-JP" altLang="en-US" sz="3200" dirty="0"/>
              <a:t>に関する規制要件（例：コンピュータ化システム適正管理ガイドライン）が単独で発出されている。</a:t>
            </a:r>
            <a:endParaRPr kumimoji="1" lang="en-US" altLang="ja-JP" sz="3200" dirty="0"/>
          </a:p>
        </p:txBody>
      </p:sp>
    </p:spTree>
    <p:extLst>
      <p:ext uri="{BB962C8B-B14F-4D97-AF65-F5344CB8AC3E}">
        <p14:creationId xmlns:p14="http://schemas.microsoft.com/office/powerpoint/2010/main" val="145978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S UI Gothic" panose="020B0600070205080204" pitchFamily="50" charset="-128"/>
                <a:cs typeface="ＭＳ Ｐゴシック"/>
              </a:rPr>
              <a:t>IT</a:t>
            </a:r>
            <a:r>
              <a:rPr lang="ja-JP" altLang="en-US" dirty="0">
                <a:latin typeface="MS UI Gothic" panose="020B0600070205080204" pitchFamily="50" charset="-128"/>
                <a:cs typeface="ＭＳ Ｐゴシック"/>
              </a:rPr>
              <a:t>アプリケーションの</a:t>
            </a:r>
            <a:r>
              <a:rPr lang="en-US" altLang="ja-JP" dirty="0">
                <a:latin typeface="MS UI Gothic" panose="020B0600070205080204" pitchFamily="50" charset="-128"/>
                <a:cs typeface="ＭＳ Ｐゴシック"/>
              </a:rPr>
              <a:t>CSV</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一般に</a:t>
            </a:r>
            <a:r>
              <a:rPr kumimoji="1" lang="en-US" altLang="ja-JP" sz="3200" dirty="0"/>
              <a:t>IT</a:t>
            </a:r>
            <a:r>
              <a:rPr kumimoji="1" lang="ja-JP" altLang="en-US" sz="3200" dirty="0"/>
              <a:t>アプリケーション（ソフトウェア） は多くの機能を持っている。 </a:t>
            </a:r>
            <a:endParaRPr kumimoji="1" lang="en-US" altLang="ja-JP" sz="3200" dirty="0"/>
          </a:p>
          <a:p>
            <a:pPr marL="544513" indent="-457200" eaLnBrk="1"/>
            <a:r>
              <a:rPr kumimoji="1" lang="ja-JP" altLang="en-US" sz="3200" dirty="0"/>
              <a:t>大規模かつ複雑化される多くの業務プロセスを</a:t>
            </a:r>
            <a:r>
              <a:rPr kumimoji="1" lang="en-US" altLang="ja-JP" sz="3200" dirty="0"/>
              <a:t>IT</a:t>
            </a:r>
            <a:r>
              <a:rPr kumimoji="1" lang="ja-JP" altLang="en-US" sz="3200" dirty="0"/>
              <a:t>アプリケーションで担うためには、当該コンピュータ化システムがユーザーの要求を完全に満たす必要がある。</a:t>
            </a:r>
          </a:p>
          <a:p>
            <a:pPr marL="544513" indent="-457200" eaLnBrk="1"/>
            <a:r>
              <a:rPr kumimoji="1" lang="en-US" altLang="ja-JP" sz="3200" dirty="0"/>
              <a:t>IT</a:t>
            </a:r>
            <a:r>
              <a:rPr kumimoji="1" lang="ja-JP" altLang="en-US" sz="3200" dirty="0"/>
              <a:t>アプリケーションにおける</a:t>
            </a:r>
            <a:r>
              <a:rPr kumimoji="1" lang="en-US" altLang="ja-JP" sz="3200" dirty="0"/>
              <a:t>CSV</a:t>
            </a:r>
            <a:r>
              <a:rPr kumimoji="1" lang="ja-JP" altLang="en-US" sz="3200" dirty="0"/>
              <a:t>の目的は、主に当該コンピューター化システムがユーザーの要求を完全に満たしたかどうかを確認することである。</a:t>
            </a:r>
            <a:endParaRPr kumimoji="1" lang="en-US" altLang="ja-JP" sz="3200" dirty="0"/>
          </a:p>
        </p:txBody>
      </p:sp>
    </p:spTree>
    <p:extLst>
      <p:ext uri="{BB962C8B-B14F-4D97-AF65-F5344CB8AC3E}">
        <p14:creationId xmlns:p14="http://schemas.microsoft.com/office/powerpoint/2010/main" val="360203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587375" y="1052513"/>
            <a:ext cx="10878080" cy="1646605"/>
          </a:xfrm>
          <a:ln/>
        </p:spPr>
        <p:style>
          <a:lnRef idx="2">
            <a:schemeClr val="dk1"/>
          </a:lnRef>
          <a:fillRef idx="1">
            <a:schemeClr val="lt1"/>
          </a:fillRef>
          <a:effectRef idx="0">
            <a:schemeClr val="dk1"/>
          </a:effectRef>
          <a:fontRef idx="minor">
            <a:schemeClr val="dk1"/>
          </a:fontRef>
        </p:style>
        <p:txBody>
          <a:bodyPr/>
          <a:lstStyle/>
          <a:p>
            <a:pPr>
              <a:spcBef>
                <a:spcPts val="600"/>
              </a:spcBef>
            </a:pPr>
            <a:r>
              <a:rPr kumimoji="1" lang="ja-JP" altLang="en-US" sz="3200" dirty="0"/>
              <a:t>品質の良いシステム（ソフトウェア）とは、当該コンピュータ化システムが、ユーザの要件を完全に満たすものである。</a:t>
            </a:r>
            <a:endParaRPr kumimoji="1" lang="en-US" altLang="ja-JP" sz="3200" dirty="0"/>
          </a:p>
          <a:p>
            <a:pPr>
              <a:spcBef>
                <a:spcPts val="600"/>
              </a:spcBef>
            </a:pPr>
            <a:r>
              <a:rPr kumimoji="1" lang="ja-JP" altLang="en-US" sz="3200" dirty="0"/>
              <a:t>不具合（バグ）がないことのみではない。</a:t>
            </a:r>
            <a:endParaRPr kumimoji="1" lang="en-US" altLang="ja-JP" sz="2800" dirty="0"/>
          </a:p>
        </p:txBody>
      </p:sp>
      <p:sp>
        <p:nvSpPr>
          <p:cNvPr id="2" name="タイトル 1"/>
          <p:cNvSpPr>
            <a:spLocks noGrp="1"/>
          </p:cNvSpPr>
          <p:nvPr>
            <p:ph type="title"/>
          </p:nvPr>
        </p:nvSpPr>
        <p:spPr/>
        <p:txBody>
          <a:bodyPr/>
          <a:lstStyle/>
          <a:p>
            <a:r>
              <a:rPr kumimoji="1" lang="ja-JP" altLang="en-US" dirty="0"/>
              <a:t>品質の良いシステム（ソフトウェア）とは？</a:t>
            </a:r>
          </a:p>
        </p:txBody>
      </p:sp>
      <p:sp>
        <p:nvSpPr>
          <p:cNvPr id="4" name="メモ 3"/>
          <p:cNvSpPr>
            <a:spLocks noChangeArrowheads="1"/>
          </p:cNvSpPr>
          <p:nvPr/>
        </p:nvSpPr>
        <p:spPr bwMode="auto">
          <a:xfrm>
            <a:off x="2910947" y="3531608"/>
            <a:ext cx="1978025" cy="2312988"/>
          </a:xfrm>
          <a:prstGeom prst="foldedCorner">
            <a:avLst>
              <a:gd name="adj" fmla="val 25556"/>
            </a:avLst>
          </a:prstGeom>
          <a:solidFill>
            <a:schemeClr val="bg1"/>
          </a:solidFill>
          <a:ln w="9525" algn="ctr">
            <a:solidFill>
              <a:schemeClr val="tx1"/>
            </a:solidFill>
            <a:round/>
            <a:headEnd/>
            <a:tailEnd/>
          </a:ln>
        </p:spPr>
        <p:txBody>
          <a:bodyPr lIns="0" tIns="0" rIns="0" bIns="0" anchor="ctr"/>
          <a:lstStyle/>
          <a:p>
            <a:pPr algn="ctr"/>
            <a:r>
              <a:rPr lang="ja-JP" altLang="en-US" sz="2000" dirty="0">
                <a:solidFill>
                  <a:schemeClr val="accent1"/>
                </a:solidFill>
              </a:rPr>
              <a:t>ユーザ要求仕様書</a:t>
            </a:r>
            <a:endParaRPr lang="en-US" altLang="ja-JP" sz="2000" dirty="0">
              <a:solidFill>
                <a:schemeClr val="accent1"/>
              </a:solidFill>
            </a:endParaRPr>
          </a:p>
          <a:p>
            <a:pPr algn="ctr"/>
            <a:r>
              <a:rPr lang="ja-JP" altLang="en-US" sz="2000" dirty="0">
                <a:solidFill>
                  <a:srgbClr val="FF0000"/>
                </a:solidFill>
              </a:rPr>
              <a:t>意図された利用</a:t>
            </a:r>
          </a:p>
        </p:txBody>
      </p:sp>
      <p:sp>
        <p:nvSpPr>
          <p:cNvPr id="5" name="左右矢印 4"/>
          <p:cNvSpPr>
            <a:spLocks noChangeArrowheads="1"/>
          </p:cNvSpPr>
          <p:nvPr/>
        </p:nvSpPr>
        <p:spPr bwMode="auto">
          <a:xfrm>
            <a:off x="5314951" y="3984840"/>
            <a:ext cx="1565275" cy="1063625"/>
          </a:xfrm>
          <a:prstGeom prst="leftRightArrow">
            <a:avLst>
              <a:gd name="adj1" fmla="val 50000"/>
              <a:gd name="adj2" fmla="val 50022"/>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nchorCtr="0"/>
          <a:lstStyle/>
          <a:p>
            <a:pPr algn="ctr"/>
            <a:r>
              <a:rPr lang="ja-JP" altLang="en-US" sz="2000" dirty="0"/>
              <a:t>適合</a:t>
            </a:r>
          </a:p>
        </p:txBody>
      </p:sp>
      <p:pic>
        <p:nvPicPr>
          <p:cNvPr id="48130" name="Picture 2" descr="C:\Program Files (x86)\Microsoft Office\MEDIA\CAGCAT10\j019538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792" y="3532303"/>
            <a:ext cx="1795882" cy="183337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993759" y="5450311"/>
            <a:ext cx="2149949" cy="369332"/>
          </a:xfrm>
          <a:prstGeom prst="rect">
            <a:avLst/>
          </a:prstGeom>
        </p:spPr>
        <p:txBody>
          <a:bodyPr wrap="none">
            <a:spAutoFit/>
          </a:bodyPr>
          <a:lstStyle/>
          <a:p>
            <a:pPr algn="ctr"/>
            <a:r>
              <a:rPr lang="ja-JP" altLang="en-US" sz="1800" b="1" dirty="0">
                <a:solidFill>
                  <a:srgbClr val="FF0000"/>
                </a:solidFill>
                <a:effectLst>
                  <a:outerShdw blurRad="38100" dist="38100" dir="2700000" algn="tl">
                    <a:srgbClr val="000000">
                      <a:alpha val="43137"/>
                    </a:srgbClr>
                  </a:outerShdw>
                </a:effectLst>
              </a:rPr>
              <a:t>コンピュータ化システム</a:t>
            </a:r>
          </a:p>
        </p:txBody>
      </p:sp>
    </p:spTree>
    <p:extLst>
      <p:ext uri="{BB962C8B-B14F-4D97-AF65-F5344CB8AC3E}">
        <p14:creationId xmlns:p14="http://schemas.microsoft.com/office/powerpoint/2010/main" val="729783720"/>
      </p:ext>
    </p:extLst>
  </p:cSld>
  <p:clrMapOvr>
    <a:masterClrMapping/>
  </p:clrMapOvr>
  <p:transition>
    <p:cover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S UI Gothic" panose="020B0600070205080204" pitchFamily="50" charset="-128"/>
                <a:cs typeface="ＭＳ Ｐゴシック"/>
              </a:rPr>
              <a:t>IT</a:t>
            </a:r>
            <a:r>
              <a:rPr lang="ja-JP" altLang="en-US" dirty="0">
                <a:latin typeface="MS UI Gothic" panose="020B0600070205080204" pitchFamily="50" charset="-128"/>
                <a:cs typeface="ＭＳ Ｐゴシック"/>
              </a:rPr>
              <a:t>アプリケーションの</a:t>
            </a:r>
            <a:r>
              <a:rPr lang="en-US" altLang="ja-JP" dirty="0">
                <a:latin typeface="MS UI Gothic" panose="020B0600070205080204" pitchFamily="50" charset="-128"/>
                <a:cs typeface="ＭＳ Ｐゴシック"/>
              </a:rPr>
              <a:t>CSV</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57416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IT</a:t>
            </a:r>
            <a:r>
              <a:rPr kumimoji="1" lang="ja-JP" altLang="en-US" sz="3200" dirty="0"/>
              <a:t>アプリケーションにおいてはハードウェアがなく、医薬品を製造しないため</a:t>
            </a:r>
            <a:r>
              <a:rPr kumimoji="1" lang="en-US" altLang="ja-JP" sz="3200" dirty="0"/>
              <a:t>IQ</a:t>
            </a:r>
            <a:r>
              <a:rPr kumimoji="1" lang="ja-JP" altLang="en-US" sz="3200" dirty="0"/>
              <a:t>、</a:t>
            </a:r>
            <a:r>
              <a:rPr kumimoji="1" lang="en-US" altLang="ja-JP" sz="3200" dirty="0"/>
              <a:t>OQ</a:t>
            </a:r>
            <a:r>
              <a:rPr kumimoji="1" lang="ja-JP" altLang="en-US" sz="3200" dirty="0"/>
              <a:t>、</a:t>
            </a:r>
            <a:r>
              <a:rPr kumimoji="1" lang="en-US" altLang="ja-JP" sz="3200" dirty="0"/>
              <a:t>PQ</a:t>
            </a:r>
            <a:r>
              <a:rPr kumimoji="1" lang="ja-JP" altLang="en-US" sz="3200" dirty="0"/>
              <a:t>などの</a:t>
            </a:r>
            <a:r>
              <a:rPr kumimoji="1" lang="ja-JP" altLang="en-US" sz="3200" dirty="0">
                <a:solidFill>
                  <a:srgbClr val="FF0000"/>
                </a:solidFill>
              </a:rPr>
              <a:t>適格性検証は実施しない</a:t>
            </a:r>
            <a:r>
              <a:rPr kumimoji="1" lang="ja-JP" altLang="en-US" sz="3200" dirty="0"/>
              <a:t>。</a:t>
            </a:r>
          </a:p>
          <a:p>
            <a:pPr marL="544513" indent="-457200" eaLnBrk="1"/>
            <a:r>
              <a:rPr kumimoji="1" lang="en-US" altLang="ja-JP" sz="3200" dirty="0"/>
              <a:t>IT</a:t>
            </a:r>
            <a:r>
              <a:rPr kumimoji="1" lang="ja-JP" altLang="en-US" sz="3200" dirty="0"/>
              <a:t>アプリケーションでは、</a:t>
            </a:r>
            <a:r>
              <a:rPr kumimoji="1" lang="ja-JP" altLang="en-US" sz="3200" dirty="0">
                <a:solidFill>
                  <a:srgbClr val="FF0000"/>
                </a:solidFill>
              </a:rPr>
              <a:t>単体テスト</a:t>
            </a:r>
            <a:r>
              <a:rPr kumimoji="1" lang="ja-JP" altLang="en-US" sz="3200" dirty="0"/>
              <a:t>、</a:t>
            </a:r>
            <a:r>
              <a:rPr kumimoji="1" lang="ja-JP" altLang="en-US" sz="3200" dirty="0">
                <a:solidFill>
                  <a:srgbClr val="FF0000"/>
                </a:solidFill>
              </a:rPr>
              <a:t>連結テスト</a:t>
            </a:r>
            <a:r>
              <a:rPr kumimoji="1" lang="ja-JP" altLang="en-US" sz="3200" dirty="0"/>
              <a:t>、</a:t>
            </a:r>
            <a:r>
              <a:rPr kumimoji="1" lang="ja-JP" altLang="en-US" sz="3200" dirty="0">
                <a:solidFill>
                  <a:srgbClr val="FF0000"/>
                </a:solidFill>
              </a:rPr>
              <a:t>システムテスト</a:t>
            </a:r>
            <a:r>
              <a:rPr kumimoji="1" lang="ja-JP" altLang="en-US" sz="3200" dirty="0"/>
              <a:t>、</a:t>
            </a:r>
            <a:r>
              <a:rPr kumimoji="1" lang="ja-JP" altLang="en-US" sz="3200" dirty="0">
                <a:solidFill>
                  <a:srgbClr val="FF0000"/>
                </a:solidFill>
              </a:rPr>
              <a:t>ユーザーアクセプタンステスト（</a:t>
            </a:r>
            <a:r>
              <a:rPr kumimoji="1" lang="en-US" altLang="ja-JP" sz="3200" dirty="0">
                <a:solidFill>
                  <a:srgbClr val="FF0000"/>
                </a:solidFill>
              </a:rPr>
              <a:t>UAT</a:t>
            </a:r>
            <a:r>
              <a:rPr kumimoji="1" lang="ja-JP" altLang="en-US" sz="3200" dirty="0">
                <a:solidFill>
                  <a:srgbClr val="FF0000"/>
                </a:solidFill>
              </a:rPr>
              <a:t>）</a:t>
            </a:r>
            <a:r>
              <a:rPr kumimoji="1" lang="ja-JP" altLang="en-US" sz="3200" dirty="0"/>
              <a:t>などの</a:t>
            </a:r>
            <a:r>
              <a:rPr kumimoji="1" lang="ja-JP" altLang="en-US" sz="3200" dirty="0">
                <a:solidFill>
                  <a:srgbClr val="FF0000"/>
                </a:solidFill>
              </a:rPr>
              <a:t>テスト</a:t>
            </a:r>
            <a:r>
              <a:rPr kumimoji="1" lang="ja-JP" altLang="en-US" sz="3200" dirty="0"/>
              <a:t>を繰り返し実施するのである。</a:t>
            </a:r>
          </a:p>
        </p:txBody>
      </p:sp>
    </p:spTree>
    <p:extLst>
      <p:ext uri="{BB962C8B-B14F-4D97-AF65-F5344CB8AC3E}">
        <p14:creationId xmlns:p14="http://schemas.microsoft.com/office/powerpoint/2010/main" val="5669428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3.9|12|6.7|29.8|8.5"/>
</p:tagLst>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736</Words>
  <Application>Microsoft Office PowerPoint</Application>
  <PresentationFormat>ワイド画面</PresentationFormat>
  <Paragraphs>82</Paragraphs>
  <Slides>24</Slides>
  <Notes>17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HGP創英角ﾎﾟｯﾌﾟ体</vt:lpstr>
      <vt:lpstr>MS UI Gothic</vt:lpstr>
      <vt:lpstr>Arial</vt:lpstr>
      <vt:lpstr>Wingdings</vt:lpstr>
      <vt:lpstr>eCompliance</vt:lpstr>
      <vt:lpstr>第18回 CSVの目的</vt:lpstr>
      <vt:lpstr>コンピュータ化システム導入の原則　～PIC/S GMP ANNEX 11～</vt:lpstr>
      <vt:lpstr>コンピュータ化システムとは</vt:lpstr>
      <vt:lpstr>GMPにおけるコンピュータ化システム</vt:lpstr>
      <vt:lpstr>構造設備のCSVの目的</vt:lpstr>
      <vt:lpstr>構造設備のCSVの目的</vt:lpstr>
      <vt:lpstr>ITアプリケーションのCSV</vt:lpstr>
      <vt:lpstr>品質の良いシステム（ソフトウェア）とは？</vt:lpstr>
      <vt:lpstr>ITアプリケーションのCSV</vt:lpstr>
      <vt:lpstr>ITアプリケーションのCSV</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2021-11-26T03:00:16Z</dcterms:modified>
</cp:coreProperties>
</file>