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33"/>
  </p:notesMasterIdLst>
  <p:handoutMasterIdLst>
    <p:handoutMasterId r:id="rId34"/>
  </p:handoutMasterIdLst>
  <p:sldIdLst>
    <p:sldId id="6628" r:id="rId2"/>
    <p:sldId id="8274" r:id="rId3"/>
    <p:sldId id="8277" r:id="rId4"/>
    <p:sldId id="8279" r:id="rId5"/>
    <p:sldId id="8278" r:id="rId6"/>
    <p:sldId id="8276" r:id="rId7"/>
    <p:sldId id="8269" r:id="rId8"/>
    <p:sldId id="8275" r:id="rId9"/>
    <p:sldId id="8453" r:id="rId10"/>
    <p:sldId id="8511" r:id="rId11"/>
    <p:sldId id="8507" r:id="rId12"/>
    <p:sldId id="8508" r:id="rId13"/>
    <p:sldId id="8509" r:id="rId14"/>
    <p:sldId id="8512" r:id="rId15"/>
    <p:sldId id="8513" r:id="rId16"/>
    <p:sldId id="8514" r:id="rId17"/>
    <p:sldId id="8515" r:id="rId18"/>
    <p:sldId id="8516" r:id="rId19"/>
    <p:sldId id="5837" r:id="rId20"/>
    <p:sldId id="7786" r:id="rId21"/>
    <p:sldId id="8603" r:id="rId22"/>
    <p:sldId id="8601" r:id="rId23"/>
    <p:sldId id="8602" r:id="rId24"/>
    <p:sldId id="8540" r:id="rId25"/>
    <p:sldId id="256" r:id="rId26"/>
    <p:sldId id="8323" r:id="rId27"/>
    <p:sldId id="8321" r:id="rId28"/>
    <p:sldId id="8545" r:id="rId29"/>
    <p:sldId id="8324" r:id="rId30"/>
    <p:sldId id="8565" r:id="rId31"/>
    <p:sldId id="8543" r:id="rId32"/>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EFAFB233-063F-42B5-8137-9DF3F51BA10A}">
      <p15:sldGuideLst xmlns:p15="http://schemas.microsoft.com/office/powerpoint/2012/main">
        <p15:guide id="1" pos="370" userDrawn="1">
          <p15:clr>
            <a:srgbClr val="A4A3A4"/>
          </p15:clr>
        </p15:guide>
        <p15:guide id="2" orient="horz" pos="663" userDrawn="1">
          <p15:clr>
            <a:srgbClr val="A4A3A4"/>
          </p15:clr>
        </p15:guide>
        <p15:guide id="3" pos="3840" userDrawn="1">
          <p15:clr>
            <a:srgbClr val="A4A3A4"/>
          </p15:clr>
        </p15:guide>
        <p15:guide id="4" orient="horz" pos="2160"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10C1DE"/>
    <a:srgbClr val="61D6FF"/>
    <a:srgbClr val="E5FFFF"/>
    <a:srgbClr val="CCFFFF"/>
    <a:srgbClr val="3FCEFB"/>
    <a:srgbClr val="16CFEE"/>
    <a:srgbClr val="00CCFF"/>
    <a:srgbClr val="33CC33"/>
    <a:srgbClr val="2DD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1" autoAdjust="0"/>
    <p:restoredTop sz="94038" autoAdjust="0"/>
  </p:normalViewPr>
  <p:slideViewPr>
    <p:cSldViewPr snapToGrid="0" showGuides="1">
      <p:cViewPr varScale="1">
        <p:scale>
          <a:sx n="82" d="100"/>
          <a:sy n="82" d="100"/>
        </p:scale>
        <p:origin x="108" y="162"/>
      </p:cViewPr>
      <p:guideLst>
        <p:guide pos="370"/>
        <p:guide orient="horz" pos="663"/>
        <p:guide pos="3840"/>
        <p:guide orient="horz" pos="2160"/>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7440"/>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9B6D545A-BB3B-4833-905A-0BAE4D3CCF39}" type="slidenum">
              <a:rPr lang="ja-JP" altLang="en-US" smtClean="0"/>
              <a:pPr/>
              <a:t>1</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3898099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17</a:t>
            </a:fld>
            <a:endParaRPr lang="en-US" altLang="ja-JP"/>
          </a:p>
        </p:txBody>
      </p:sp>
    </p:spTree>
    <p:extLst>
      <p:ext uri="{BB962C8B-B14F-4D97-AF65-F5344CB8AC3E}">
        <p14:creationId xmlns:p14="http://schemas.microsoft.com/office/powerpoint/2010/main" val="421087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18</a:t>
            </a:fld>
            <a:endParaRPr lang="en-US" altLang="ja-JP"/>
          </a:p>
        </p:txBody>
      </p:sp>
    </p:spTree>
    <p:extLst>
      <p:ext uri="{BB962C8B-B14F-4D97-AF65-F5344CB8AC3E}">
        <p14:creationId xmlns:p14="http://schemas.microsoft.com/office/powerpoint/2010/main" val="2567273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21</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22</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23</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24</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25</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26</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27</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28</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9</a:t>
            </a:fld>
            <a:endParaRPr lang="en-US" altLang="ja-JP"/>
          </a:p>
        </p:txBody>
      </p:sp>
    </p:spTree>
    <p:extLst>
      <p:ext uri="{BB962C8B-B14F-4D97-AF65-F5344CB8AC3E}">
        <p14:creationId xmlns:p14="http://schemas.microsoft.com/office/powerpoint/2010/main" val="1269401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29</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30</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FBF2C41-3E56-4787-AE1A-CA2B212EF861}" type="slidenum">
              <a:rPr kumimoji="1" lang="ja-JP" altLang="en-US" smtClean="0"/>
              <a:t>31</a:t>
            </a:fld>
            <a:endParaRPr kumimoji="1" lang="ja-JP" altLang="en-US"/>
          </a:p>
        </p:txBody>
      </p:sp>
    </p:spTree>
    <p:extLst>
      <p:ext uri="{BB962C8B-B14F-4D97-AF65-F5344CB8AC3E}">
        <p14:creationId xmlns:p14="http://schemas.microsoft.com/office/powerpoint/2010/main" val="186531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10</a:t>
            </a:fld>
            <a:endParaRPr lang="en-US" altLang="ja-JP"/>
          </a:p>
        </p:txBody>
      </p:sp>
    </p:spTree>
    <p:extLst>
      <p:ext uri="{BB962C8B-B14F-4D97-AF65-F5344CB8AC3E}">
        <p14:creationId xmlns:p14="http://schemas.microsoft.com/office/powerpoint/2010/main" val="294938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11</a:t>
            </a:fld>
            <a:endParaRPr lang="en-US" altLang="ja-JP"/>
          </a:p>
        </p:txBody>
      </p:sp>
    </p:spTree>
    <p:extLst>
      <p:ext uri="{BB962C8B-B14F-4D97-AF65-F5344CB8AC3E}">
        <p14:creationId xmlns:p14="http://schemas.microsoft.com/office/powerpoint/2010/main" val="45335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12</a:t>
            </a:fld>
            <a:endParaRPr lang="en-US" altLang="ja-JP"/>
          </a:p>
        </p:txBody>
      </p:sp>
    </p:spTree>
    <p:extLst>
      <p:ext uri="{BB962C8B-B14F-4D97-AF65-F5344CB8AC3E}">
        <p14:creationId xmlns:p14="http://schemas.microsoft.com/office/powerpoint/2010/main" val="299207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13</a:t>
            </a:fld>
            <a:endParaRPr lang="en-US" altLang="ja-JP"/>
          </a:p>
        </p:txBody>
      </p:sp>
    </p:spTree>
    <p:extLst>
      <p:ext uri="{BB962C8B-B14F-4D97-AF65-F5344CB8AC3E}">
        <p14:creationId xmlns:p14="http://schemas.microsoft.com/office/powerpoint/2010/main" val="762252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14</a:t>
            </a:fld>
            <a:endParaRPr lang="en-US" altLang="ja-JP"/>
          </a:p>
        </p:txBody>
      </p:sp>
    </p:spTree>
    <p:extLst>
      <p:ext uri="{BB962C8B-B14F-4D97-AF65-F5344CB8AC3E}">
        <p14:creationId xmlns:p14="http://schemas.microsoft.com/office/powerpoint/2010/main" val="22035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15</a:t>
            </a:fld>
            <a:endParaRPr lang="en-US" altLang="ja-JP"/>
          </a:p>
        </p:txBody>
      </p:sp>
    </p:spTree>
    <p:extLst>
      <p:ext uri="{BB962C8B-B14F-4D97-AF65-F5344CB8AC3E}">
        <p14:creationId xmlns:p14="http://schemas.microsoft.com/office/powerpoint/2010/main" val="375213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E8E6AFD5-E479-4E48-8F6B-96FCA5AE0691}" type="slidenum">
              <a:rPr lang="ja-JP" altLang="en-US" smtClean="0"/>
              <a:pPr>
                <a:defRPr/>
              </a:pPr>
              <a:t>16</a:t>
            </a:fld>
            <a:endParaRPr lang="en-US" altLang="ja-JP"/>
          </a:p>
        </p:txBody>
      </p:sp>
    </p:spTree>
    <p:extLst>
      <p:ext uri="{BB962C8B-B14F-4D97-AF65-F5344CB8AC3E}">
        <p14:creationId xmlns:p14="http://schemas.microsoft.com/office/powerpoint/2010/main" val="3462031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err="1">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3132"/>
            <a:ext cx="12192000" cy="6211363"/>
          </a:xfrm>
          <a:prstGeom prst="rect">
            <a:avLst/>
          </a:prstGeom>
        </p:spPr>
      </p:pic>
      <p:sp>
        <p:nvSpPr>
          <p:cNvPr id="10" name="Line 43"/>
          <p:cNvSpPr>
            <a:spLocks noChangeShapeType="1"/>
          </p:cNvSpPr>
          <p:nvPr userDrawn="1"/>
        </p:nvSpPr>
        <p:spPr bwMode="auto">
          <a:xfrm flipV="1">
            <a:off x="0" y="0"/>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6"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Lst>
  <p:txStyles>
    <p:titleStyle>
      <a:lvl1pPr algn="l" rtl="0" eaLnBrk="0" fontAlgn="base" hangingPunct="0">
        <a:spcBef>
          <a:spcPct val="0"/>
        </a:spcBef>
        <a:spcAft>
          <a:spcPct val="0"/>
        </a:spcAft>
        <a:defRPr sz="20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subTitle" idx="1"/>
          </p:nvPr>
        </p:nvSpPr>
        <p:spPr>
          <a:xfrm>
            <a:off x="9180513" y="5743701"/>
            <a:ext cx="2324100"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31748" name="Rectangle 4"/>
          <p:cNvSpPr>
            <a:spLocks noChangeArrowheads="1"/>
          </p:cNvSpPr>
          <p:nvPr/>
        </p:nvSpPr>
        <p:spPr bwMode="auto">
          <a:xfrm>
            <a:off x="5051426" y="4850471"/>
            <a:ext cx="2092325" cy="246221"/>
          </a:xfrm>
          <a:prstGeom prst="rect">
            <a:avLst/>
          </a:prstGeom>
          <a:noFill/>
          <a:ln w="9525" algn="ctr">
            <a:noFill/>
            <a:miter lim="800000"/>
            <a:headEnd/>
            <a:tailEnd/>
          </a:ln>
        </p:spPr>
        <p:txBody>
          <a:bodyPr lIns="0" tIns="0" rIns="0" bIns="0">
            <a:spAutoFit/>
          </a:bodyPr>
          <a:lstStyle/>
          <a:p>
            <a:pPr algn="ctr"/>
            <a:r>
              <a:rPr lang="en-US" altLang="ja-JP" sz="1600" dirty="0"/>
              <a:t>2021</a:t>
            </a:r>
            <a:r>
              <a:rPr lang="ja-JP" altLang="en-US" sz="1600" dirty="0"/>
              <a:t>年</a:t>
            </a:r>
            <a:r>
              <a:rPr lang="en-US" altLang="ja-JP" sz="1600" dirty="0"/>
              <a:t>11</a:t>
            </a:r>
            <a:r>
              <a:rPr lang="ja-JP" altLang="en-US" sz="1600" dirty="0"/>
              <a:t>月</a:t>
            </a:r>
            <a:r>
              <a:rPr lang="en-US" altLang="ja-JP" sz="1600" dirty="0"/>
              <a:t>22</a:t>
            </a:r>
            <a:r>
              <a:rPr lang="ja-JP" altLang="en-US" sz="1600" dirty="0"/>
              <a:t>日</a:t>
            </a:r>
            <a:endParaRPr lang="en-US" altLang="ja-JP" sz="1600" dirty="0"/>
          </a:p>
        </p:txBody>
      </p:sp>
      <p:sp>
        <p:nvSpPr>
          <p:cNvPr id="8" name="Rectangle 2">
            <a:extLst>
              <a:ext uri="{FF2B5EF4-FFF2-40B4-BE49-F238E27FC236}">
                <a16:creationId xmlns:a16="http://schemas.microsoft.com/office/drawing/2014/main" id="{72C73985-B893-4514-A813-6D6319DAA526}"/>
              </a:ext>
            </a:extLst>
          </p:cNvPr>
          <p:cNvSpPr>
            <a:spLocks noGrp="1" noChangeArrowheads="1"/>
          </p:cNvSpPr>
          <p:nvPr>
            <p:ph type="ctrTitle"/>
          </p:nvPr>
        </p:nvSpPr>
        <p:spPr>
          <a:xfrm>
            <a:off x="1762298" y="2302626"/>
            <a:ext cx="8678286" cy="1134687"/>
          </a:xfrm>
        </p:spPr>
        <p:txBody>
          <a:bodyPr/>
          <a:lstStyle/>
          <a:p>
            <a:pPr algn="ctr">
              <a:spcBef>
                <a:spcPts val="1200"/>
              </a:spcBef>
            </a:pPr>
            <a:r>
              <a:rPr lang="ja-JP" altLang="en-US" sz="3600" b="0" dirty="0"/>
              <a:t>第</a:t>
            </a:r>
            <a:r>
              <a:rPr lang="en-US" altLang="ja-JP" sz="3600" b="0" dirty="0"/>
              <a:t>15</a:t>
            </a:r>
            <a:r>
              <a:rPr lang="ja-JP" altLang="en-US" sz="3600" b="0" dirty="0"/>
              <a:t>回</a:t>
            </a:r>
            <a:br>
              <a:rPr lang="en-US" altLang="ja-JP" sz="3600" b="0" dirty="0"/>
            </a:br>
            <a:r>
              <a:rPr lang="ja-JP" altLang="en-US" sz="3600" b="0" dirty="0"/>
              <a:t>バリデーション指針とは</a:t>
            </a:r>
          </a:p>
        </p:txBody>
      </p:sp>
      <p:pic>
        <p:nvPicPr>
          <p:cNvPr id="5" name="図 4" descr="黒い背景に白い文字がある&#10;&#10;低い精度で自動的に生成された説明">
            <a:extLst>
              <a:ext uri="{FF2B5EF4-FFF2-40B4-BE49-F238E27FC236}">
                <a16:creationId xmlns:a16="http://schemas.microsoft.com/office/drawing/2014/main" id="{14DC22F2-9CA4-4604-A6D2-247767ED8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76" y="40349"/>
            <a:ext cx="3269730" cy="1045984"/>
          </a:xfrm>
          <a:prstGeom prst="rect">
            <a:avLst/>
          </a:prstGeom>
        </p:spPr>
      </p:pic>
      <p:sp>
        <p:nvSpPr>
          <p:cNvPr id="9" name="Rectangle 2">
            <a:extLst>
              <a:ext uri="{FF2B5EF4-FFF2-40B4-BE49-F238E27FC236}">
                <a16:creationId xmlns:a16="http://schemas.microsoft.com/office/drawing/2014/main" id="{3E1EE716-9A7F-4E2B-9788-30AD3C5DE3E5}"/>
              </a:ext>
            </a:extLst>
          </p:cNvPr>
          <p:cNvSpPr txBox="1">
            <a:spLocks noChangeArrowheads="1"/>
          </p:cNvSpPr>
          <p:nvPr/>
        </p:nvSpPr>
        <p:spPr bwMode="auto">
          <a:xfrm>
            <a:off x="3144244" y="333947"/>
            <a:ext cx="8609215" cy="7185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a:lstStyle>
          <a:p>
            <a:pPr>
              <a:spcBef>
                <a:spcPts val="1200"/>
              </a:spcBef>
            </a:pP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イーコンプライアンスの</a:t>
            </a:r>
            <a:r>
              <a:rPr lang="en-US" altLang="ja-JP"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YouTube</a:t>
            </a:r>
            <a:r>
              <a:rPr lang="ja-JP" altLang="en-US" sz="3600" kern="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HGP創英角ﾎﾟｯﾌﾟ体" panose="040B0A00000000000000" pitchFamily="50" charset="-128"/>
                <a:ea typeface="HGP創英角ﾎﾟｯﾌﾟ体" panose="040B0A00000000000000" pitchFamily="50" charset="-128"/>
              </a:rPr>
              <a:t>ライブ配信</a:t>
            </a:r>
          </a:p>
        </p:txBody>
      </p:sp>
    </p:spTree>
    <p:extLst>
      <p:ext uri="{BB962C8B-B14F-4D97-AF65-F5344CB8AC3E}">
        <p14:creationId xmlns:p14="http://schemas.microsoft.com/office/powerpoint/2010/main" val="323066826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ja-JP" altLang="en-US" sz="1600" dirty="0"/>
              <a:t>施行通知</a:t>
            </a:r>
            <a:r>
              <a:rPr kumimoji="1" lang="zh-CN" altLang="en-US" sz="1600" dirty="0"/>
              <a:t>（薬生監麻発</a:t>
            </a:r>
            <a:r>
              <a:rPr kumimoji="1" lang="en-US" altLang="zh-CN" sz="1600" dirty="0"/>
              <a:t>0428</a:t>
            </a:r>
            <a:r>
              <a:rPr kumimoji="1" lang="zh-CN" altLang="en-US" sz="1600" dirty="0"/>
              <a:t>第</a:t>
            </a:r>
            <a:r>
              <a:rPr kumimoji="1" lang="en-US" altLang="zh-CN" sz="1600" dirty="0"/>
              <a:t>2</a:t>
            </a:r>
            <a:r>
              <a:rPr kumimoji="1" lang="zh-CN" altLang="en-US" sz="1600" dirty="0"/>
              <a:t>号）</a:t>
            </a:r>
            <a:br>
              <a:rPr kumimoji="1" lang="en-US" altLang="zh-CN" sz="1600" dirty="0"/>
            </a:br>
            <a:r>
              <a:rPr kumimoji="1" lang="ja-JP" altLang="en-US" dirty="0"/>
              <a:t>第４ バリデーション指針</a:t>
            </a:r>
            <a:endParaRPr kumimoji="1" lang="ja-JP" altLang="en-US" sz="32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3539430"/>
          </a:xfrm>
        </p:spPr>
        <p:style>
          <a:lnRef idx="2">
            <a:schemeClr val="dk1"/>
          </a:lnRef>
          <a:fillRef idx="1">
            <a:schemeClr val="lt1"/>
          </a:fillRef>
          <a:effectRef idx="0">
            <a:schemeClr val="dk1"/>
          </a:effectRef>
          <a:fontRef idx="minor">
            <a:schemeClr val="dk1"/>
          </a:fontRef>
        </p:style>
        <p:txBody>
          <a:bodyPr wrap="square">
            <a:spAutoFit/>
          </a:bodyPr>
          <a:lstStyle/>
          <a:p>
            <a:pPr marL="357188" indent="1588" eaLnBrk="1">
              <a:spcBef>
                <a:spcPts val="300"/>
              </a:spcBef>
              <a:buNone/>
            </a:pPr>
            <a:r>
              <a:rPr kumimoji="1" lang="ja-JP" altLang="en-US" sz="2800" dirty="0"/>
              <a:t>医薬品の製造業者等にあっては、本通知の第３の</a:t>
            </a:r>
            <a:r>
              <a:rPr kumimoji="1" lang="en-US" altLang="ja-JP" sz="2800" dirty="0"/>
              <a:t>11</a:t>
            </a:r>
            <a:r>
              <a:rPr kumimoji="1" lang="ja-JP" altLang="en-US" sz="2800" dirty="0"/>
              <a:t>．の（１）⑨のア．からキ．までの事項及び手順をあらかじめ文書としたもの（以下「</a:t>
            </a:r>
            <a:r>
              <a:rPr kumimoji="1" lang="ja-JP" altLang="en-US" sz="2800" dirty="0">
                <a:solidFill>
                  <a:srgbClr val="FF0000"/>
                </a:solidFill>
              </a:rPr>
              <a:t>バリデーションマスタープラン</a:t>
            </a:r>
            <a:r>
              <a:rPr kumimoji="1" lang="ja-JP" altLang="en-US" sz="2800" dirty="0"/>
              <a:t>」という。）に基づいて、</a:t>
            </a:r>
            <a:r>
              <a:rPr kumimoji="1" lang="en-US" altLang="ja-JP" sz="2800" dirty="0"/>
              <a:t>GMP</a:t>
            </a:r>
            <a:r>
              <a:rPr kumimoji="1" lang="ja-JP" altLang="en-US" sz="2800" dirty="0"/>
              <a:t>省令第</a:t>
            </a:r>
            <a:r>
              <a:rPr kumimoji="1" lang="en-US" altLang="ja-JP" sz="2800" dirty="0"/>
              <a:t>13</a:t>
            </a:r>
            <a:r>
              <a:rPr kumimoji="1" lang="ja-JP" altLang="en-US" sz="2800" dirty="0"/>
              <a:t>条に規定するバリデーションを行うに当たり、</a:t>
            </a:r>
            <a:r>
              <a:rPr kumimoji="1" lang="ja-JP" altLang="en-US" sz="2800" dirty="0">
                <a:solidFill>
                  <a:schemeClr val="accent1"/>
                </a:solidFill>
              </a:rPr>
              <a:t>当該医薬品のライフサイクルにわたって集積された知見</a:t>
            </a:r>
            <a:r>
              <a:rPr kumimoji="1" lang="ja-JP" altLang="en-US" sz="2800" dirty="0"/>
              <a:t>（当該医薬品に係る製品の工程デザイン、商業生産時の日常的な工程確認、</a:t>
            </a:r>
            <a:r>
              <a:rPr kumimoji="1" lang="en-US" altLang="ja-JP" sz="2800" dirty="0"/>
              <a:t>GMP</a:t>
            </a:r>
            <a:r>
              <a:rPr kumimoji="1" lang="ja-JP" altLang="en-US" sz="2800" dirty="0"/>
              <a:t>省令第３条の４第１項の規定による品質リスクマネジメント及び同令第</a:t>
            </a:r>
            <a:r>
              <a:rPr kumimoji="1" lang="en-US" altLang="ja-JP" sz="2800" dirty="0"/>
              <a:t>11</a:t>
            </a:r>
            <a:r>
              <a:rPr kumimoji="1" lang="ja-JP" altLang="en-US" sz="2800" dirty="0"/>
              <a:t>条の３第１項第１号の規定による製品品質の照査の結果から得られたものを含む。）</a:t>
            </a:r>
            <a:r>
              <a:rPr kumimoji="1" lang="ja-JP" altLang="en-US" sz="2800" dirty="0">
                <a:solidFill>
                  <a:schemeClr val="accent1"/>
                </a:solidFill>
              </a:rPr>
              <a:t>の活用が求められる</a:t>
            </a:r>
            <a:r>
              <a:rPr kumimoji="1" lang="ja-JP" altLang="en-US" sz="2800" dirty="0"/>
              <a:t>。</a:t>
            </a:r>
          </a:p>
        </p:txBody>
      </p:sp>
    </p:spTree>
    <p:extLst>
      <p:ext uri="{BB962C8B-B14F-4D97-AF65-F5344CB8AC3E}">
        <p14:creationId xmlns:p14="http://schemas.microsoft.com/office/powerpoint/2010/main" val="54253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ja-JP" altLang="en-US" sz="3200" dirty="0"/>
              <a:t>施行通知の第３ </a:t>
            </a:r>
            <a:r>
              <a:rPr kumimoji="1" lang="en-US" altLang="ja-JP" sz="3200" dirty="0"/>
              <a:t>11</a:t>
            </a:r>
            <a:r>
              <a:rPr kumimoji="1" lang="ja-JP" altLang="en-US" sz="3200" dirty="0"/>
              <a:t>．（１）⑨</a:t>
            </a:r>
            <a:endParaRPr kumimoji="1" lang="ja-JP" altLang="en-US" sz="54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4985980"/>
          </a:xfrm>
        </p:spPr>
        <p:style>
          <a:lnRef idx="2">
            <a:schemeClr val="dk1"/>
          </a:lnRef>
          <a:fillRef idx="1">
            <a:schemeClr val="lt1"/>
          </a:fillRef>
          <a:effectRef idx="0">
            <a:schemeClr val="dk1"/>
          </a:effectRef>
          <a:fontRef idx="minor">
            <a:schemeClr val="dk1"/>
          </a:fontRef>
        </p:style>
        <p:txBody>
          <a:bodyPr wrap="square">
            <a:spAutoFit/>
          </a:bodyPr>
          <a:lstStyle/>
          <a:p>
            <a:pPr marL="357188" indent="-357188" eaLnBrk="1">
              <a:spcBef>
                <a:spcPts val="300"/>
              </a:spcBef>
              <a:buNone/>
            </a:pPr>
            <a:r>
              <a:rPr kumimoji="1" lang="ja-JP" altLang="en-US" sz="2800" dirty="0"/>
              <a:t>⑨第</a:t>
            </a:r>
            <a:r>
              <a:rPr kumimoji="1" lang="en-US" altLang="ja-JP" sz="2800" dirty="0"/>
              <a:t>8</a:t>
            </a:r>
            <a:r>
              <a:rPr kumimoji="1" lang="ja-JP" altLang="en-US" sz="2800" dirty="0"/>
              <a:t>条 第</a:t>
            </a:r>
            <a:r>
              <a:rPr kumimoji="1" lang="en-US" altLang="ja-JP" sz="2800" dirty="0"/>
              <a:t>1</a:t>
            </a:r>
            <a:r>
              <a:rPr kumimoji="1" lang="ja-JP" altLang="en-US" sz="2800" dirty="0"/>
              <a:t>項第</a:t>
            </a:r>
            <a:r>
              <a:rPr kumimoji="1" lang="en-US" altLang="ja-JP" sz="2800" dirty="0"/>
              <a:t>9</a:t>
            </a:r>
            <a:r>
              <a:rPr kumimoji="1" lang="ja-JP" altLang="en-US" sz="2800" dirty="0"/>
              <a:t>号関係</a:t>
            </a:r>
          </a:p>
          <a:p>
            <a:pPr marL="0" indent="0" eaLnBrk="1">
              <a:spcBef>
                <a:spcPts val="300"/>
              </a:spcBef>
              <a:buNone/>
            </a:pPr>
            <a:r>
              <a:rPr kumimoji="1" lang="ja-JP" altLang="en-US" sz="2800" dirty="0"/>
              <a:t>バリデーションに関する手順は、</a:t>
            </a:r>
            <a:r>
              <a:rPr kumimoji="1" lang="en-US" altLang="ja-JP" sz="2800" dirty="0"/>
              <a:t>GMP</a:t>
            </a:r>
            <a:r>
              <a:rPr kumimoji="1" lang="ja-JP" altLang="en-US" sz="2800" dirty="0"/>
              <a:t>省令第</a:t>
            </a:r>
            <a:r>
              <a:rPr kumimoji="1" lang="en-US" altLang="ja-JP" sz="2800" dirty="0"/>
              <a:t>13</a:t>
            </a:r>
            <a:r>
              <a:rPr kumimoji="1" lang="ja-JP" altLang="en-US" sz="2800" dirty="0"/>
              <a:t>条第</a:t>
            </a:r>
            <a:r>
              <a:rPr kumimoji="1" lang="en-US" altLang="ja-JP" sz="2800" dirty="0"/>
              <a:t>1</a:t>
            </a:r>
            <a:r>
              <a:rPr kumimoji="1" lang="ja-JP" altLang="en-US" sz="2800" dirty="0"/>
              <a:t>項各号及び第</a:t>
            </a:r>
            <a:r>
              <a:rPr kumimoji="1" lang="en-US" altLang="ja-JP" sz="2800" dirty="0"/>
              <a:t>2</a:t>
            </a:r>
            <a:r>
              <a:rPr kumimoji="1" lang="ja-JP" altLang="en-US" sz="2800" dirty="0"/>
              <a:t>項の業務を適切に遂行できる内容であるとともに、その製造所におけるバリデーションに関して、次に掲げる事項及び手順をあらかじめ文書としておくことが求められる。</a:t>
            </a:r>
          </a:p>
          <a:p>
            <a:pPr marL="801688" lvl="1" indent="-357188" eaLnBrk="1">
              <a:spcBef>
                <a:spcPts val="300"/>
              </a:spcBef>
              <a:buNone/>
            </a:pPr>
            <a:r>
              <a:rPr kumimoji="1" lang="ja-JP" altLang="en-US" sz="2800" dirty="0"/>
              <a:t>ア．その製造所におけるバリテーションに関する全体的な方針</a:t>
            </a:r>
          </a:p>
          <a:p>
            <a:pPr marL="801688" lvl="1" indent="-357188" eaLnBrk="1">
              <a:spcBef>
                <a:spcPts val="300"/>
              </a:spcBef>
              <a:buNone/>
            </a:pPr>
            <a:r>
              <a:rPr kumimoji="1" lang="ja-JP" altLang="en-US" sz="2800" dirty="0"/>
              <a:t>イ．その製造所においてバリデーションに係る業務に従事する職員の責務及び管理体制（なお、</a:t>
            </a:r>
            <a:r>
              <a:rPr kumimoji="1" lang="en-US" altLang="ja-JP" sz="2800" dirty="0"/>
              <a:t>GMP</a:t>
            </a:r>
            <a:r>
              <a:rPr kumimoji="1" lang="ja-JP" altLang="en-US" sz="2800" dirty="0"/>
              <a:t>省令第</a:t>
            </a:r>
            <a:r>
              <a:rPr kumimoji="1" lang="en-US" altLang="ja-JP" sz="2800" dirty="0"/>
              <a:t>6</a:t>
            </a:r>
            <a:r>
              <a:rPr kumimoji="1" lang="ja-JP" altLang="en-US" sz="2800" dirty="0"/>
              <a:t>条第</a:t>
            </a:r>
            <a:r>
              <a:rPr kumimoji="1" lang="en-US" altLang="ja-JP" sz="2800" dirty="0"/>
              <a:t>4</a:t>
            </a:r>
            <a:r>
              <a:rPr kumimoji="1" lang="ja-JP" altLang="en-US" sz="2800" dirty="0"/>
              <a:t>項の規定による文書を適宜参照することは差し支えないものであること。）</a:t>
            </a:r>
          </a:p>
          <a:p>
            <a:pPr marL="801688" lvl="1" indent="-357188" eaLnBrk="1">
              <a:spcBef>
                <a:spcPts val="300"/>
              </a:spcBef>
              <a:buNone/>
            </a:pPr>
            <a:r>
              <a:rPr kumimoji="1" lang="ja-JP" altLang="en-US" sz="2800" dirty="0"/>
              <a:t>ウ．その製造所においてバリデーションにより検証する事項（本通知の第</a:t>
            </a:r>
            <a:r>
              <a:rPr kumimoji="1" lang="en-US" altLang="ja-JP" sz="2800" dirty="0"/>
              <a:t>4</a:t>
            </a:r>
            <a:r>
              <a:rPr kumimoji="1" lang="ja-JP" altLang="en-US" sz="2800" dirty="0"/>
              <a:t>の</a:t>
            </a:r>
            <a:r>
              <a:rPr kumimoji="1" lang="en-US" altLang="ja-JP" sz="2800" dirty="0"/>
              <a:t>2</a:t>
            </a:r>
            <a:r>
              <a:rPr kumimoji="1" lang="ja-JP" altLang="en-US" sz="2800" dirty="0"/>
              <a:t>．のバリデーション指針の（</a:t>
            </a:r>
            <a:r>
              <a:rPr kumimoji="1" lang="en-US" altLang="ja-JP" sz="2800" dirty="0"/>
              <a:t>2</a:t>
            </a:r>
            <a:r>
              <a:rPr kumimoji="1" lang="ja-JP" altLang="en-US" sz="2800" dirty="0"/>
              <a:t>）の事項のうち該当するもの）</a:t>
            </a:r>
          </a:p>
        </p:txBody>
      </p:sp>
    </p:spTree>
    <p:extLst>
      <p:ext uri="{BB962C8B-B14F-4D97-AF65-F5344CB8AC3E}">
        <p14:creationId xmlns:p14="http://schemas.microsoft.com/office/powerpoint/2010/main" val="224023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ja-JP" altLang="en-US" sz="3200" dirty="0"/>
              <a:t>施行通知の第３ </a:t>
            </a:r>
            <a:r>
              <a:rPr kumimoji="1" lang="en-US" altLang="ja-JP" sz="3200" dirty="0"/>
              <a:t>11</a:t>
            </a:r>
            <a:r>
              <a:rPr kumimoji="1" lang="ja-JP" altLang="en-US" sz="3200" dirty="0"/>
              <a:t>．（１）⑨</a:t>
            </a:r>
            <a:endParaRPr kumimoji="1" lang="ja-JP" altLang="en-US" sz="54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4947508"/>
          </a:xfrm>
        </p:spPr>
        <p:style>
          <a:lnRef idx="2">
            <a:schemeClr val="dk1"/>
          </a:lnRef>
          <a:fillRef idx="1">
            <a:schemeClr val="lt1"/>
          </a:fillRef>
          <a:effectRef idx="0">
            <a:schemeClr val="dk1"/>
          </a:effectRef>
          <a:fontRef idx="minor">
            <a:schemeClr val="dk1"/>
          </a:fontRef>
        </p:style>
        <p:txBody>
          <a:bodyPr wrap="square">
            <a:spAutoFit/>
          </a:bodyPr>
          <a:lstStyle/>
          <a:p>
            <a:pPr marL="801688" lvl="1" indent="-357188" eaLnBrk="1">
              <a:spcBef>
                <a:spcPts val="300"/>
              </a:spcBef>
              <a:buNone/>
            </a:pPr>
            <a:r>
              <a:rPr kumimoji="1" lang="ja-JP" altLang="en-US" sz="2800" dirty="0"/>
              <a:t>エ．バリデーションに関する手順及びバリデーションの計画に関する文書の変更の管理に関する手順（なお、</a:t>
            </a:r>
            <a:r>
              <a:rPr kumimoji="1" lang="en-US" altLang="ja-JP" sz="2800" dirty="0"/>
              <a:t>GMP</a:t>
            </a:r>
            <a:r>
              <a:rPr kumimoji="1" lang="ja-JP" altLang="en-US" sz="2800" dirty="0"/>
              <a:t>省令第</a:t>
            </a:r>
            <a:r>
              <a:rPr kumimoji="1" lang="en-US" altLang="ja-JP" sz="2800" dirty="0"/>
              <a:t>14</a:t>
            </a:r>
            <a:r>
              <a:rPr kumimoji="1" lang="ja-JP" altLang="en-US" sz="2800" dirty="0"/>
              <a:t>条の変更の管理に関する手順を適宜参照することは差し支えないものであること。）</a:t>
            </a:r>
          </a:p>
          <a:p>
            <a:pPr marL="801688" lvl="1" indent="-357188" eaLnBrk="1">
              <a:spcBef>
                <a:spcPts val="300"/>
              </a:spcBef>
              <a:buNone/>
            </a:pPr>
            <a:r>
              <a:rPr kumimoji="1" lang="ja-JP" altLang="en-US" sz="2800" dirty="0"/>
              <a:t>オ．バリデーションに関する手順及びバリデーションの計画に関する文書からの逸脱の管理に関する手順（なお、</a:t>
            </a:r>
            <a:r>
              <a:rPr kumimoji="1" lang="en-US" altLang="ja-JP" sz="2800" dirty="0"/>
              <a:t>GMP</a:t>
            </a:r>
            <a:r>
              <a:rPr kumimoji="1" lang="ja-JP" altLang="en-US" sz="2800" dirty="0"/>
              <a:t>省令第</a:t>
            </a:r>
            <a:r>
              <a:rPr kumimoji="1" lang="en-US" altLang="ja-JP" sz="2800" dirty="0"/>
              <a:t>15</a:t>
            </a:r>
            <a:r>
              <a:rPr kumimoji="1" lang="ja-JP" altLang="en-US" sz="2800" dirty="0"/>
              <a:t>条の逸脱の管理に関する手順を適宜参照することは差し支えないものであること。）</a:t>
            </a:r>
          </a:p>
          <a:p>
            <a:pPr marL="801688" lvl="1" indent="-357188" eaLnBrk="1">
              <a:spcBef>
                <a:spcPts val="300"/>
              </a:spcBef>
              <a:buNone/>
            </a:pPr>
            <a:r>
              <a:rPr kumimoji="1" lang="ja-JP" altLang="en-US" sz="2800" dirty="0"/>
              <a:t>カ．バリデーションの計画に関する文書及びバリデーションの結果に関する文書について、それぞれ作成、改訂、承認、報告、保管等に関する手順（なお、</a:t>
            </a:r>
            <a:r>
              <a:rPr kumimoji="1" lang="en-US" altLang="ja-JP" sz="2800" dirty="0"/>
              <a:t>GMP</a:t>
            </a:r>
            <a:r>
              <a:rPr kumimoji="1" lang="ja-JP" altLang="en-US" sz="2800" dirty="0"/>
              <a:t>省令第</a:t>
            </a:r>
            <a:r>
              <a:rPr kumimoji="1" lang="en-US" altLang="ja-JP" sz="2800" dirty="0"/>
              <a:t>20</a:t>
            </a:r>
            <a:r>
              <a:rPr kumimoji="1" lang="ja-JP" altLang="en-US" sz="2800" dirty="0"/>
              <a:t>条第</a:t>
            </a:r>
            <a:r>
              <a:rPr kumimoji="1" lang="en-US" altLang="ja-JP" sz="2800" dirty="0"/>
              <a:t>1</a:t>
            </a:r>
            <a:r>
              <a:rPr kumimoji="1" lang="ja-JP" altLang="en-US" sz="2800" dirty="0"/>
              <a:t>項各号の業務に関する手順を適宜参照することは差し支えないものであること。）</a:t>
            </a:r>
          </a:p>
          <a:p>
            <a:pPr marL="801688" lvl="1" indent="-357188" eaLnBrk="1">
              <a:spcBef>
                <a:spcPts val="300"/>
              </a:spcBef>
              <a:buNone/>
            </a:pPr>
            <a:r>
              <a:rPr kumimoji="1" lang="ja-JP" altLang="en-US" sz="2800" dirty="0"/>
              <a:t>キ．その他バリデーションを適正かつ円滑に行うため必要な手順</a:t>
            </a:r>
          </a:p>
        </p:txBody>
      </p:sp>
    </p:spTree>
    <p:extLst>
      <p:ext uri="{BB962C8B-B14F-4D97-AF65-F5344CB8AC3E}">
        <p14:creationId xmlns:p14="http://schemas.microsoft.com/office/powerpoint/2010/main" val="914973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599" y="149957"/>
            <a:ext cx="11134165" cy="739775"/>
          </a:xfrm>
        </p:spPr>
        <p:txBody>
          <a:bodyPr/>
          <a:lstStyle/>
          <a:p>
            <a:r>
              <a:rPr kumimoji="1" lang="en-US" altLang="ja-JP" sz="2800" dirty="0"/>
              <a:t>PIC/S GMP Annex 15</a:t>
            </a:r>
            <a:r>
              <a:rPr kumimoji="1" lang="ja-JP" altLang="en-US" sz="2800" dirty="0"/>
              <a:t> 「</a:t>
            </a:r>
            <a:r>
              <a:rPr kumimoji="1" lang="en-US" altLang="ja-JP" sz="2800" dirty="0"/>
              <a:t>1.</a:t>
            </a:r>
            <a:r>
              <a:rPr kumimoji="1" lang="ja-JP" altLang="en-US" sz="2800" dirty="0"/>
              <a:t>適格性評価、バリデーションに対する組織と計画」</a:t>
            </a:r>
            <a:endParaRPr kumimoji="1" lang="ja-JP" altLang="en-US" sz="48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1384995"/>
          </a:xfrm>
        </p:spPr>
        <p:style>
          <a:lnRef idx="2">
            <a:schemeClr val="dk1"/>
          </a:lnRef>
          <a:fillRef idx="1">
            <a:schemeClr val="lt1"/>
          </a:fillRef>
          <a:effectRef idx="0">
            <a:schemeClr val="dk1"/>
          </a:effectRef>
          <a:fontRef idx="minor">
            <a:schemeClr val="dk1"/>
          </a:fontRef>
        </p:style>
        <p:txBody>
          <a:bodyPr wrap="square">
            <a:spAutoFit/>
          </a:bodyPr>
          <a:lstStyle/>
          <a:p>
            <a:pPr marL="357188" indent="-357188" eaLnBrk="1">
              <a:spcBef>
                <a:spcPts val="300"/>
              </a:spcBef>
              <a:buNone/>
            </a:pPr>
            <a:r>
              <a:rPr kumimoji="1" lang="en-US" altLang="ja-JP" sz="2800" dirty="0"/>
              <a:t>1.4.</a:t>
            </a:r>
            <a:r>
              <a:rPr kumimoji="1" lang="ja-JP" altLang="en-US" sz="2800" dirty="0"/>
              <a:t>各製造サイトの適格性評価とバリデーション</a:t>
            </a:r>
            <a:r>
              <a:rPr kumimoji="1" lang="ja-JP" altLang="en-US" sz="2800" dirty="0">
                <a:solidFill>
                  <a:srgbClr val="FF0000"/>
                </a:solidFill>
              </a:rPr>
              <a:t>計画</a:t>
            </a:r>
            <a:r>
              <a:rPr kumimoji="1" lang="ja-JP" altLang="en-US" sz="2800" dirty="0"/>
              <a:t>のキーとなる要素を明確に定義し、バリデーションマスタープラン（</a:t>
            </a:r>
            <a:r>
              <a:rPr kumimoji="1" lang="en-US" altLang="ja-JP" sz="2800" dirty="0"/>
              <a:t>VMP</a:t>
            </a:r>
            <a:r>
              <a:rPr kumimoji="1" lang="ja-JP" altLang="en-US" sz="2800" dirty="0"/>
              <a:t>）または同等の文書に記載すること。</a:t>
            </a:r>
            <a:endParaRPr kumimoji="1" lang="en-US" altLang="ja-JP" sz="2800" dirty="0"/>
          </a:p>
        </p:txBody>
      </p:sp>
    </p:spTree>
    <p:extLst>
      <p:ext uri="{BB962C8B-B14F-4D97-AF65-F5344CB8AC3E}">
        <p14:creationId xmlns:p14="http://schemas.microsoft.com/office/powerpoint/2010/main" val="2525293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599" y="149957"/>
            <a:ext cx="11134165" cy="739775"/>
          </a:xfrm>
        </p:spPr>
        <p:txBody>
          <a:bodyPr/>
          <a:lstStyle/>
          <a:p>
            <a:r>
              <a:rPr kumimoji="1" lang="en-US" altLang="ja-JP" sz="2800" dirty="0"/>
              <a:t>PIC/S GMP Annex 15</a:t>
            </a:r>
            <a:r>
              <a:rPr kumimoji="1" lang="ja-JP" altLang="en-US" sz="2800" dirty="0"/>
              <a:t> 「</a:t>
            </a:r>
            <a:r>
              <a:rPr kumimoji="1" lang="en-US" altLang="ja-JP" sz="2800" dirty="0"/>
              <a:t>1.</a:t>
            </a:r>
            <a:r>
              <a:rPr kumimoji="1" lang="ja-JP" altLang="en-US" sz="2800" dirty="0"/>
              <a:t>適格性評価、バリデーションに対する組織と計画」</a:t>
            </a:r>
            <a:endParaRPr kumimoji="1" lang="ja-JP" altLang="en-US" sz="48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4824398"/>
          </a:xfrm>
        </p:spPr>
        <p:style>
          <a:lnRef idx="2">
            <a:schemeClr val="dk1"/>
          </a:lnRef>
          <a:fillRef idx="1">
            <a:schemeClr val="lt1"/>
          </a:fillRef>
          <a:effectRef idx="0">
            <a:schemeClr val="dk1"/>
          </a:effectRef>
          <a:fontRef idx="minor">
            <a:schemeClr val="dk1"/>
          </a:fontRef>
        </p:style>
        <p:txBody>
          <a:bodyPr wrap="square">
            <a:spAutoFit/>
          </a:bodyPr>
          <a:lstStyle/>
          <a:p>
            <a:pPr marL="357188" indent="-357188" eaLnBrk="1">
              <a:spcBef>
                <a:spcPts val="300"/>
              </a:spcBef>
              <a:buNone/>
            </a:pPr>
            <a:r>
              <a:rPr kumimoji="1" lang="en-US" altLang="ja-JP" sz="2800" dirty="0"/>
              <a:t>1.5.VMP</a:t>
            </a:r>
            <a:r>
              <a:rPr kumimoji="1" lang="ja-JP" altLang="en-US" sz="2800" dirty="0"/>
              <a:t>またはそれと同等の文書は、少なくとも以下に沿って適格性評価</a:t>
            </a:r>
            <a:r>
              <a:rPr kumimoji="1" lang="en-US" altLang="ja-JP" sz="2800" dirty="0"/>
              <a:t>/</a:t>
            </a:r>
            <a:r>
              <a:rPr kumimoji="1" lang="ja-JP" altLang="en-US" sz="2800" dirty="0"/>
              <a:t>バリデーションシステムが定義され、情報を引用または参照すること。</a:t>
            </a:r>
          </a:p>
          <a:p>
            <a:pPr marL="801688" lvl="1" indent="-357188" eaLnBrk="1">
              <a:spcBef>
                <a:spcPts val="300"/>
              </a:spcBef>
              <a:buNone/>
            </a:pPr>
            <a:r>
              <a:rPr kumimoji="1" lang="en-US" altLang="ja-JP" sz="2600" dirty="0"/>
              <a:t>ⅰ.</a:t>
            </a:r>
            <a:r>
              <a:rPr kumimoji="1" lang="ja-JP" altLang="en-US" sz="2600" dirty="0"/>
              <a:t>適格性評価とバリデーションポリシー</a:t>
            </a:r>
          </a:p>
          <a:p>
            <a:pPr marL="801688" lvl="1" indent="-357188" eaLnBrk="1">
              <a:spcBef>
                <a:spcPts val="300"/>
              </a:spcBef>
              <a:buNone/>
            </a:pPr>
            <a:r>
              <a:rPr kumimoji="1" lang="en-US" altLang="ja-JP" sz="2600" dirty="0"/>
              <a:t>ⅱ.</a:t>
            </a:r>
            <a:r>
              <a:rPr kumimoji="1" lang="ja-JP" altLang="en-US" sz="2600" dirty="0"/>
              <a:t>適格性評価やバリデーション活動に対してのルールや責任を含む組織的構造</a:t>
            </a:r>
          </a:p>
          <a:p>
            <a:pPr marL="801688" lvl="1" indent="-357188" eaLnBrk="1">
              <a:spcBef>
                <a:spcPts val="300"/>
              </a:spcBef>
              <a:buNone/>
            </a:pPr>
            <a:r>
              <a:rPr kumimoji="1" lang="en-US" altLang="ja-JP" sz="2600" dirty="0"/>
              <a:t>ⅲ.</a:t>
            </a:r>
            <a:r>
              <a:rPr kumimoji="1" lang="ja-JP" altLang="en-US" sz="2600" dirty="0"/>
              <a:t>施設、装置、システム、プロセスの概要及び適格性評価とバリデーションの現状</a:t>
            </a:r>
          </a:p>
          <a:p>
            <a:pPr marL="801688" lvl="1" indent="-357188" eaLnBrk="1">
              <a:spcBef>
                <a:spcPts val="300"/>
              </a:spcBef>
              <a:buNone/>
            </a:pPr>
            <a:r>
              <a:rPr kumimoji="1" lang="en-US" altLang="ja-JP" sz="2600" dirty="0"/>
              <a:t>ⅳ.</a:t>
            </a:r>
            <a:r>
              <a:rPr kumimoji="1" lang="ja-JP" altLang="en-US" sz="2600" dirty="0"/>
              <a:t>適格性評価とバリデーションに対しての変更管理と逸脱マネジメント</a:t>
            </a:r>
          </a:p>
          <a:p>
            <a:pPr marL="801688" lvl="1" indent="-357188" eaLnBrk="1">
              <a:spcBef>
                <a:spcPts val="300"/>
              </a:spcBef>
              <a:buNone/>
            </a:pPr>
            <a:r>
              <a:rPr kumimoji="1" lang="en-US" altLang="ja-JP" sz="2600" dirty="0"/>
              <a:t>ⅴ.</a:t>
            </a:r>
            <a:r>
              <a:rPr kumimoji="1" lang="ja-JP" altLang="en-US" sz="2600" dirty="0"/>
              <a:t>途中段階の受入基準のガイダンス</a:t>
            </a:r>
          </a:p>
          <a:p>
            <a:pPr marL="801688" lvl="1" indent="-357188" eaLnBrk="1">
              <a:spcBef>
                <a:spcPts val="300"/>
              </a:spcBef>
              <a:buNone/>
            </a:pPr>
            <a:r>
              <a:rPr kumimoji="1" lang="en-US" altLang="ja-JP" sz="2600" dirty="0"/>
              <a:t>ⅵ.</a:t>
            </a:r>
            <a:r>
              <a:rPr kumimoji="1" lang="ja-JP" altLang="en-US" sz="2600" dirty="0"/>
              <a:t>既存の文書の参照</a:t>
            </a:r>
          </a:p>
          <a:p>
            <a:pPr marL="801688" lvl="1" indent="-357188" eaLnBrk="1">
              <a:spcBef>
                <a:spcPts val="300"/>
              </a:spcBef>
              <a:buNone/>
            </a:pPr>
            <a:r>
              <a:rPr kumimoji="1" lang="en-US" altLang="ja-JP" sz="2600" dirty="0"/>
              <a:t>ⅶ.</a:t>
            </a:r>
            <a:r>
              <a:rPr kumimoji="1" lang="ja-JP" altLang="en-US" sz="2600" dirty="0"/>
              <a:t>適切な場合、再適格性評価を含む、適格性評価とバリデーションの戦略</a:t>
            </a:r>
          </a:p>
        </p:txBody>
      </p:sp>
    </p:spTree>
    <p:extLst>
      <p:ext uri="{BB962C8B-B14F-4D97-AF65-F5344CB8AC3E}">
        <p14:creationId xmlns:p14="http://schemas.microsoft.com/office/powerpoint/2010/main" val="277356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599" y="149957"/>
            <a:ext cx="11134165" cy="739775"/>
          </a:xfrm>
        </p:spPr>
        <p:txBody>
          <a:bodyPr/>
          <a:lstStyle/>
          <a:p>
            <a:r>
              <a:rPr kumimoji="1" lang="en-US" altLang="ja-JP" sz="2800" dirty="0"/>
              <a:t>PIC/S GMP Annex 15</a:t>
            </a:r>
            <a:r>
              <a:rPr kumimoji="1" lang="ja-JP" altLang="en-US" sz="2800" dirty="0"/>
              <a:t> 「</a:t>
            </a:r>
            <a:r>
              <a:rPr kumimoji="1" lang="en-US" altLang="ja-JP" sz="2800" dirty="0"/>
              <a:t>1.</a:t>
            </a:r>
            <a:r>
              <a:rPr kumimoji="1" lang="ja-JP" altLang="en-US" sz="2800" dirty="0"/>
              <a:t>適格性評価、バリデーションに対する組織と計画」</a:t>
            </a:r>
            <a:endParaRPr kumimoji="1" lang="ja-JP" altLang="en-US" sz="48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954107"/>
          </a:xfrm>
        </p:spPr>
        <p:style>
          <a:lnRef idx="2">
            <a:schemeClr val="dk1"/>
          </a:lnRef>
          <a:fillRef idx="1">
            <a:schemeClr val="lt1"/>
          </a:fillRef>
          <a:effectRef idx="0">
            <a:schemeClr val="dk1"/>
          </a:effectRef>
          <a:fontRef idx="minor">
            <a:schemeClr val="dk1"/>
          </a:fontRef>
        </p:style>
        <p:txBody>
          <a:bodyPr wrap="square">
            <a:spAutoFit/>
          </a:bodyPr>
          <a:lstStyle/>
          <a:p>
            <a:pPr marL="357188" indent="-357188" eaLnBrk="1">
              <a:spcBef>
                <a:spcPts val="300"/>
              </a:spcBef>
              <a:buNone/>
            </a:pPr>
            <a:r>
              <a:rPr kumimoji="1" lang="en-US" altLang="ja-JP" sz="2800" dirty="0"/>
              <a:t>1.6. </a:t>
            </a:r>
            <a:r>
              <a:rPr kumimoji="1" lang="ja-JP" altLang="en-US" sz="2800" dirty="0"/>
              <a:t>大規模で複雑なプロジェクトクトに対しては、計画立案がさらに重要になり、</a:t>
            </a:r>
            <a:r>
              <a:rPr kumimoji="1" lang="ja-JP" altLang="en-US" sz="2800" dirty="0">
                <a:solidFill>
                  <a:schemeClr val="accent1"/>
                </a:solidFill>
              </a:rPr>
              <a:t>バリデーションプランを分割する</a:t>
            </a:r>
            <a:r>
              <a:rPr kumimoji="1" lang="ja-JP" altLang="en-US" sz="2800" dirty="0"/>
              <a:t>ことで明快さを高めてもよい</a:t>
            </a:r>
          </a:p>
        </p:txBody>
      </p:sp>
    </p:spTree>
    <p:extLst>
      <p:ext uri="{BB962C8B-B14F-4D97-AF65-F5344CB8AC3E}">
        <p14:creationId xmlns:p14="http://schemas.microsoft.com/office/powerpoint/2010/main" val="47922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en-US" altLang="ja-JP" sz="3200" dirty="0"/>
              <a:t>PIC/S GMP ANNEX 15</a:t>
            </a:r>
            <a:r>
              <a:rPr kumimoji="1" lang="ja-JP" altLang="en-US" sz="3200" dirty="0"/>
              <a:t>との差異</a:t>
            </a:r>
            <a:endParaRPr kumimoji="1" lang="ja-JP" altLang="en-US" sz="54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4047262"/>
          </a:xfrm>
        </p:spPr>
        <p:style>
          <a:lnRef idx="2">
            <a:schemeClr val="dk1"/>
          </a:lnRef>
          <a:fillRef idx="1">
            <a:schemeClr val="lt1"/>
          </a:fillRef>
          <a:effectRef idx="0">
            <a:schemeClr val="dk1"/>
          </a:effectRef>
          <a:fontRef idx="minor">
            <a:schemeClr val="dk1"/>
          </a:fontRef>
        </p:style>
        <p:txBody>
          <a:bodyPr wrap="square">
            <a:spAutoFit/>
          </a:bodyPr>
          <a:lstStyle/>
          <a:p>
            <a:pPr eaLnBrk="1">
              <a:spcBef>
                <a:spcPts val="300"/>
              </a:spcBef>
            </a:pPr>
            <a:r>
              <a:rPr kumimoji="1" lang="en-US" altLang="ja-JP" sz="2800" dirty="0"/>
              <a:t>PIC/S GMP ANNEX 15</a:t>
            </a:r>
            <a:r>
              <a:rPr kumimoji="1" lang="ja-JP" altLang="en-US" sz="2800" dirty="0"/>
              <a:t>においては、再バリデーションという用語はなく再適格性評価と呼んでいる。（</a:t>
            </a:r>
            <a:r>
              <a:rPr kumimoji="1" lang="en-US" altLang="ja-JP" sz="2800" dirty="0"/>
              <a:t>4</a:t>
            </a:r>
            <a:r>
              <a:rPr kumimoji="1" lang="ja-JP" altLang="en-US" sz="2800" dirty="0"/>
              <a:t>章）</a:t>
            </a:r>
          </a:p>
          <a:p>
            <a:pPr eaLnBrk="1">
              <a:spcBef>
                <a:spcPts val="300"/>
              </a:spcBef>
            </a:pPr>
            <a:r>
              <a:rPr kumimoji="1" lang="en-US" altLang="ja-JP" sz="2800" dirty="0"/>
              <a:t>PIC/S GMP ANNEX 15</a:t>
            </a:r>
            <a:r>
              <a:rPr kumimoji="1" lang="ja-JP" altLang="en-US" sz="2800" dirty="0"/>
              <a:t>は、</a:t>
            </a:r>
            <a:r>
              <a:rPr kumimoji="1" lang="en-US" altLang="ja-JP" sz="2800" dirty="0"/>
              <a:t>ICH Q8</a:t>
            </a:r>
            <a:r>
              <a:rPr kumimoji="1" lang="ja-JP" altLang="en-US" sz="2800" dirty="0"/>
              <a:t>との整合を図るため</a:t>
            </a:r>
            <a:r>
              <a:rPr kumimoji="1" lang="en-US" altLang="ja-JP" sz="2800" dirty="0" err="1"/>
              <a:t>QbD</a:t>
            </a:r>
            <a:r>
              <a:rPr kumimoji="1" lang="ja-JP" altLang="en-US" sz="2800" dirty="0"/>
              <a:t>による製剤開発によって開発された製品については、連続的なプロセスベリフィケーションを可能としている。しかしながらバリデーション指針においては、従来方式のプロセスバリデーションのアプローチのみが要求されている。 </a:t>
            </a:r>
          </a:p>
          <a:p>
            <a:pPr eaLnBrk="1">
              <a:spcBef>
                <a:spcPts val="300"/>
              </a:spcBef>
            </a:pPr>
            <a:r>
              <a:rPr kumimoji="1" lang="en-US" altLang="ja-JP" sz="2800" dirty="0"/>
              <a:t>GDP</a:t>
            </a:r>
            <a:r>
              <a:rPr kumimoji="1" lang="ja-JP" altLang="en-US" sz="2800" dirty="0"/>
              <a:t>（実践輸送規範）に関する輸送のベリフィケーションや包装バリデーションについては割愛されている。なお、本邦においては</a:t>
            </a:r>
            <a:r>
              <a:rPr kumimoji="1" lang="en-US" altLang="ja-JP" sz="2800" dirty="0"/>
              <a:t>GDP</a:t>
            </a:r>
            <a:r>
              <a:rPr kumimoji="1" lang="ja-JP" altLang="en-US" sz="2800" dirty="0"/>
              <a:t>ガイドラインは発出済である。</a:t>
            </a:r>
          </a:p>
        </p:txBody>
      </p:sp>
    </p:spTree>
    <p:extLst>
      <p:ext uri="{BB962C8B-B14F-4D97-AF65-F5344CB8AC3E}">
        <p14:creationId xmlns:p14="http://schemas.microsoft.com/office/powerpoint/2010/main" val="721653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en-US" altLang="ja-JP" sz="3200" dirty="0"/>
              <a:t>PIC/S GMP ANNEX 15</a:t>
            </a:r>
            <a:r>
              <a:rPr kumimoji="1" lang="ja-JP" altLang="en-US" sz="3200" dirty="0"/>
              <a:t>との差異</a:t>
            </a:r>
            <a:endParaRPr kumimoji="1" lang="ja-JP" altLang="en-US" sz="54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2716128"/>
          </a:xfrm>
        </p:spPr>
        <p:style>
          <a:lnRef idx="2">
            <a:schemeClr val="dk1"/>
          </a:lnRef>
          <a:fillRef idx="1">
            <a:schemeClr val="lt1"/>
          </a:fillRef>
          <a:effectRef idx="0">
            <a:schemeClr val="dk1"/>
          </a:effectRef>
          <a:fontRef idx="minor">
            <a:schemeClr val="dk1"/>
          </a:fontRef>
        </p:style>
        <p:txBody>
          <a:bodyPr wrap="square">
            <a:spAutoFit/>
          </a:bodyPr>
          <a:lstStyle/>
          <a:p>
            <a:pPr eaLnBrk="1">
              <a:spcBef>
                <a:spcPts val="300"/>
              </a:spcBef>
            </a:pPr>
            <a:r>
              <a:rPr kumimoji="1" lang="ja-JP" altLang="en-US" sz="2800" dirty="0"/>
              <a:t>最大の問題点はバリデーション指針によると「プロセスバリデーションは、原則として、商業生産スケールで製品３ロットを繰り返し製造した結果に基づく又はそれと同等以上の手法により行うものである」とある。</a:t>
            </a:r>
          </a:p>
          <a:p>
            <a:pPr eaLnBrk="1">
              <a:spcBef>
                <a:spcPts val="300"/>
              </a:spcBef>
            </a:pPr>
            <a:r>
              <a:rPr kumimoji="1" lang="ja-JP" altLang="en-US" sz="2800" dirty="0"/>
              <a:t>しかしである </a:t>
            </a:r>
            <a:r>
              <a:rPr kumimoji="1" lang="en-US" altLang="ja-JP" sz="2800" dirty="0"/>
              <a:t>FDA</a:t>
            </a:r>
            <a:r>
              <a:rPr kumimoji="1" lang="ja-JP" altLang="en-US" sz="2800" dirty="0"/>
              <a:t>や</a:t>
            </a:r>
            <a:r>
              <a:rPr kumimoji="1" lang="en-US" altLang="ja-JP" sz="2800" dirty="0"/>
              <a:t>PIC/S GMP</a:t>
            </a:r>
            <a:r>
              <a:rPr kumimoji="1" lang="ja-JP" altLang="en-US" sz="2800" dirty="0"/>
              <a:t>などでは、具体的に</a:t>
            </a:r>
            <a:r>
              <a:rPr kumimoji="1" lang="en-US" altLang="ja-JP" sz="2800" dirty="0"/>
              <a:t>3</a:t>
            </a:r>
            <a:r>
              <a:rPr kumimoji="1" lang="ja-JP" altLang="en-US" sz="2800" dirty="0"/>
              <a:t>ロットという指定はない。むしろ当該バリデーションを実施するにあたって必要な</a:t>
            </a:r>
            <a:r>
              <a:rPr kumimoji="1" lang="en-US" altLang="ja-JP" sz="2800" dirty="0"/>
              <a:t>N</a:t>
            </a:r>
            <a:r>
              <a:rPr kumimoji="1" lang="ja-JP" altLang="en-US" sz="2800" dirty="0"/>
              <a:t>数を適宜決めることが要求されている。</a:t>
            </a:r>
          </a:p>
        </p:txBody>
      </p:sp>
    </p:spTree>
    <p:extLst>
      <p:ext uri="{BB962C8B-B14F-4D97-AF65-F5344CB8AC3E}">
        <p14:creationId xmlns:p14="http://schemas.microsoft.com/office/powerpoint/2010/main" val="2137711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en-US" altLang="ja-JP" sz="3200" dirty="0"/>
              <a:t>PIC/S GMP ANNEX 15</a:t>
            </a:r>
            <a:r>
              <a:rPr kumimoji="1" lang="ja-JP" altLang="en-US" sz="3200" dirty="0"/>
              <a:t>との差異</a:t>
            </a:r>
            <a:endParaRPr kumimoji="1" lang="ja-JP" altLang="en-US" sz="54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2677656"/>
          </a:xfrm>
        </p:spPr>
        <p:style>
          <a:lnRef idx="2">
            <a:schemeClr val="dk1"/>
          </a:lnRef>
          <a:fillRef idx="1">
            <a:schemeClr val="lt1"/>
          </a:fillRef>
          <a:effectRef idx="0">
            <a:schemeClr val="dk1"/>
          </a:effectRef>
          <a:fontRef idx="minor">
            <a:schemeClr val="dk1"/>
          </a:fontRef>
        </p:style>
        <p:txBody>
          <a:bodyPr wrap="square">
            <a:spAutoFit/>
          </a:bodyPr>
          <a:lstStyle/>
          <a:p>
            <a:pPr eaLnBrk="1">
              <a:spcBef>
                <a:spcPts val="300"/>
              </a:spcBef>
            </a:pPr>
            <a:r>
              <a:rPr kumimoji="1" lang="ja-JP" altLang="en-US" sz="2800" dirty="0"/>
              <a:t>従来プロセスバリデーションを</a:t>
            </a:r>
            <a:r>
              <a:rPr kumimoji="1" lang="en-US" altLang="ja-JP" sz="2800" dirty="0"/>
              <a:t>3</a:t>
            </a:r>
            <a:r>
              <a:rPr kumimoji="1" lang="ja-JP" altLang="en-US" sz="2800" dirty="0"/>
              <a:t>ロットで実施するという要求は、</a:t>
            </a:r>
            <a:r>
              <a:rPr kumimoji="1" lang="en-US" altLang="ja-JP" sz="2800" dirty="0"/>
              <a:t>2</a:t>
            </a:r>
            <a:r>
              <a:rPr kumimoji="1" lang="ja-JP" altLang="en-US" sz="2800" dirty="0"/>
              <a:t>ロットである場合、結果をプロットすれば、必ず直線が引けてしまう。しかし、少なくとも</a:t>
            </a:r>
            <a:r>
              <a:rPr kumimoji="1" lang="en-US" altLang="ja-JP" sz="2800" dirty="0"/>
              <a:t>3</a:t>
            </a:r>
            <a:r>
              <a:rPr kumimoji="1" lang="ja-JP" altLang="en-US" sz="2800" dirty="0"/>
              <a:t>ロット以上になると直線上に並んでいるかどうかが判明するためである。つまりプロセスの直進性能を確かめるために、最低</a:t>
            </a:r>
            <a:r>
              <a:rPr kumimoji="1" lang="en-US" altLang="ja-JP" sz="2800" dirty="0"/>
              <a:t>3</a:t>
            </a:r>
            <a:r>
              <a:rPr kumimoji="1" lang="ja-JP" altLang="en-US" sz="2800" dirty="0"/>
              <a:t>ロットという要求事項があったのである。 プロセスバリデーションの実施する際には、適切なロット数を適宜決定することが望まれる。</a:t>
            </a:r>
          </a:p>
        </p:txBody>
      </p:sp>
    </p:spTree>
    <p:extLst>
      <p:ext uri="{BB962C8B-B14F-4D97-AF65-F5344CB8AC3E}">
        <p14:creationId xmlns:p14="http://schemas.microsoft.com/office/powerpoint/2010/main" val="361531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6" name="Oval 8"/>
          <p:cNvSpPr>
            <a:spLocks noChangeArrowheads="1"/>
          </p:cNvSpPr>
          <p:nvPr/>
        </p:nvSpPr>
        <p:spPr bwMode="auto">
          <a:xfrm>
            <a:off x="1981201" y="1083729"/>
            <a:ext cx="8170863" cy="4800600"/>
          </a:xfrm>
          <a:prstGeom prst="ellipse">
            <a:avLst/>
          </a:prstGeom>
          <a:solidFill>
            <a:srgbClr val="9999FF"/>
          </a:solidFill>
          <a:ln/>
        </p:spPr>
        <p:style>
          <a:lnRef idx="0">
            <a:schemeClr val="accent2"/>
          </a:lnRef>
          <a:fillRef idx="3">
            <a:schemeClr val="accent2"/>
          </a:fillRef>
          <a:effectRef idx="3">
            <a:schemeClr val="accent2"/>
          </a:effectRef>
          <a:fontRef idx="minor">
            <a:schemeClr val="lt1"/>
          </a:fontRef>
        </p:style>
        <p:txBody>
          <a:bodyPr wrap="none" anchor="t" anchorCtr="0"/>
          <a:lstStyle/>
          <a:p>
            <a:pPr algn="ctr" eaLnBrk="0" hangingPunct="0"/>
            <a:r>
              <a:rPr kumimoji="1" lang="ja-JP" altLang="en-US" sz="2400" dirty="0">
                <a:solidFill>
                  <a:srgbClr val="FFFFFF"/>
                </a:solidFill>
              </a:rPr>
              <a:t>適格性評価と</a:t>
            </a:r>
            <a:br>
              <a:rPr kumimoji="1" lang="en-US" altLang="ja-JP" sz="2400" dirty="0">
                <a:solidFill>
                  <a:srgbClr val="FFFFFF"/>
                </a:solidFill>
              </a:rPr>
            </a:br>
            <a:r>
              <a:rPr kumimoji="1" lang="ja-JP" altLang="en-US" sz="2400" dirty="0">
                <a:solidFill>
                  <a:srgbClr val="FFFFFF"/>
                </a:solidFill>
              </a:rPr>
              <a:t>バリデーション</a:t>
            </a:r>
          </a:p>
        </p:txBody>
      </p:sp>
      <p:sp>
        <p:nvSpPr>
          <p:cNvPr id="9" name="Oval 10"/>
          <p:cNvSpPr>
            <a:spLocks noChangeArrowheads="1"/>
          </p:cNvSpPr>
          <p:nvPr/>
        </p:nvSpPr>
        <p:spPr bwMode="auto">
          <a:xfrm>
            <a:off x="2413899" y="3416487"/>
            <a:ext cx="2241721" cy="1212115"/>
          </a:xfrm>
          <a:prstGeom prst="ellipse">
            <a:avLst/>
          </a:prstGeom>
          <a:ln/>
        </p:spPr>
        <p:style>
          <a:lnRef idx="0">
            <a:schemeClr val="accent2"/>
          </a:lnRef>
          <a:fillRef idx="3">
            <a:schemeClr val="accent2"/>
          </a:fillRef>
          <a:effectRef idx="3">
            <a:schemeClr val="accent2"/>
          </a:effectRef>
          <a:fontRef idx="minor">
            <a:schemeClr val="lt1"/>
          </a:fontRef>
        </p:style>
        <p:txBody>
          <a:bodyPr wrap="none" anchor="ctr" anchorCtr="0"/>
          <a:lstStyle/>
          <a:p>
            <a:pPr algn="ctr" eaLnBrk="0" hangingPunct="0"/>
            <a:r>
              <a:rPr kumimoji="1" lang="ja-JP" altLang="en-US" sz="1800" dirty="0">
                <a:solidFill>
                  <a:srgbClr val="FFFFFF"/>
                </a:solidFill>
              </a:rPr>
              <a:t>輸送のベリフィケーション</a:t>
            </a:r>
          </a:p>
        </p:txBody>
      </p:sp>
      <p:sp>
        <p:nvSpPr>
          <p:cNvPr id="462857" name="Oval 9"/>
          <p:cNvSpPr>
            <a:spLocks noChangeArrowheads="1"/>
          </p:cNvSpPr>
          <p:nvPr/>
        </p:nvSpPr>
        <p:spPr bwMode="auto">
          <a:xfrm>
            <a:off x="2879139" y="1957231"/>
            <a:ext cx="1816102" cy="1274630"/>
          </a:xfrm>
          <a:prstGeom prst="ellipse">
            <a:avLst/>
          </a:prstGeom>
          <a:solidFill>
            <a:srgbClr val="FF0000"/>
          </a:solidFill>
          <a:ln/>
        </p:spPr>
        <p:style>
          <a:lnRef idx="0">
            <a:schemeClr val="accent2"/>
          </a:lnRef>
          <a:fillRef idx="3">
            <a:schemeClr val="accent2"/>
          </a:fillRef>
          <a:effectRef idx="3">
            <a:schemeClr val="accent2"/>
          </a:effectRef>
          <a:fontRef idx="minor">
            <a:schemeClr val="lt1"/>
          </a:fontRef>
        </p:style>
        <p:txBody>
          <a:bodyPr wrap="none" anchor="ctr"/>
          <a:lstStyle/>
          <a:p>
            <a:pPr algn="ctr">
              <a:spcBef>
                <a:spcPct val="0"/>
              </a:spcBef>
            </a:pPr>
            <a:r>
              <a:rPr kumimoji="1" lang="ja-JP" altLang="en-US" sz="1800" dirty="0">
                <a:solidFill>
                  <a:srgbClr val="FFFFFF"/>
                </a:solidFill>
              </a:rPr>
              <a:t>適格性評価</a:t>
            </a:r>
            <a:endParaRPr kumimoji="1" lang="en-US" altLang="ja-JP" sz="1800" dirty="0">
              <a:solidFill>
                <a:srgbClr val="FFFFFF"/>
              </a:solidFill>
            </a:endParaRPr>
          </a:p>
          <a:p>
            <a:pPr algn="ctr">
              <a:spcBef>
                <a:spcPct val="0"/>
              </a:spcBef>
            </a:pPr>
            <a:r>
              <a:rPr kumimoji="1" lang="ja-JP" altLang="en-US" sz="1800" dirty="0">
                <a:solidFill>
                  <a:srgbClr val="FFFFFF"/>
                </a:solidFill>
              </a:rPr>
              <a:t>（</a:t>
            </a:r>
            <a:r>
              <a:rPr kumimoji="1" lang="en-US" altLang="ja-JP" sz="1800" dirty="0">
                <a:solidFill>
                  <a:srgbClr val="FFFFFF"/>
                </a:solidFill>
              </a:rPr>
              <a:t>Qualification</a:t>
            </a:r>
            <a:r>
              <a:rPr kumimoji="1" lang="ja-JP" altLang="en-US" sz="1800" dirty="0">
                <a:solidFill>
                  <a:srgbClr val="FFFFFF"/>
                </a:solidFill>
              </a:rPr>
              <a:t>）</a:t>
            </a:r>
          </a:p>
        </p:txBody>
      </p:sp>
      <p:sp>
        <p:nvSpPr>
          <p:cNvPr id="462858" name="Oval 10"/>
          <p:cNvSpPr>
            <a:spLocks noChangeArrowheads="1"/>
          </p:cNvSpPr>
          <p:nvPr/>
        </p:nvSpPr>
        <p:spPr bwMode="auto">
          <a:xfrm>
            <a:off x="7145431" y="1864316"/>
            <a:ext cx="2150086" cy="935528"/>
          </a:xfrm>
          <a:prstGeom prst="ellipse">
            <a:avLst/>
          </a:prstGeom>
          <a:solidFill>
            <a:srgbClr val="18827D"/>
          </a:solidFill>
          <a:ln/>
        </p:spPr>
        <p:style>
          <a:lnRef idx="0">
            <a:schemeClr val="accent2"/>
          </a:lnRef>
          <a:fillRef idx="3">
            <a:schemeClr val="accent2"/>
          </a:fillRef>
          <a:effectRef idx="3">
            <a:schemeClr val="accent2"/>
          </a:effectRef>
          <a:fontRef idx="minor">
            <a:schemeClr val="lt1"/>
          </a:fontRef>
        </p:style>
        <p:txBody>
          <a:bodyPr wrap="none" anchor="ctr"/>
          <a:lstStyle/>
          <a:p>
            <a:pPr algn="ctr">
              <a:spcBef>
                <a:spcPct val="0"/>
              </a:spcBef>
            </a:pPr>
            <a:r>
              <a:rPr kumimoji="1" lang="ja-JP" altLang="en-US" sz="1800" dirty="0">
                <a:solidFill>
                  <a:srgbClr val="FFFFFF"/>
                </a:solidFill>
              </a:rPr>
              <a:t>プロセスバリデーション</a:t>
            </a:r>
            <a:endParaRPr kumimoji="1" lang="en-US" altLang="ja-JP" sz="1800" dirty="0">
              <a:solidFill>
                <a:srgbClr val="FFFFFF"/>
              </a:solidFill>
            </a:endParaRPr>
          </a:p>
        </p:txBody>
      </p:sp>
      <p:sp>
        <p:nvSpPr>
          <p:cNvPr id="2" name="タイトル 1"/>
          <p:cNvSpPr>
            <a:spLocks noGrp="1"/>
          </p:cNvSpPr>
          <p:nvPr>
            <p:ph type="title" idx="4294967295"/>
          </p:nvPr>
        </p:nvSpPr>
        <p:spPr/>
        <p:txBody>
          <a:bodyPr/>
          <a:lstStyle/>
          <a:p>
            <a:r>
              <a:rPr kumimoji="1" lang="en-US" altLang="ja-JP" dirty="0"/>
              <a:t>PIC/S GMP Annex 15</a:t>
            </a:r>
            <a:r>
              <a:rPr kumimoji="1" lang="ja-JP" altLang="en-US" dirty="0"/>
              <a:t>　適格性評価とバリデーション</a:t>
            </a:r>
            <a:br>
              <a:rPr kumimoji="1" lang="en-US" altLang="ja-JP" dirty="0"/>
            </a:br>
            <a:r>
              <a:rPr kumimoji="1" lang="ja-JP" altLang="en-US" sz="2400" dirty="0"/>
              <a:t>適格性評価、バリデーション、ベリフィケーション</a:t>
            </a:r>
            <a:endParaRPr kumimoji="1" lang="ja-JP" altLang="en-US" dirty="0">
              <a:latin typeface="+mn-lt"/>
              <a:ea typeface="+mn-ea"/>
            </a:endParaRPr>
          </a:p>
        </p:txBody>
      </p:sp>
      <p:sp>
        <p:nvSpPr>
          <p:cNvPr id="10" name="Oval 10"/>
          <p:cNvSpPr>
            <a:spLocks noChangeArrowheads="1"/>
          </p:cNvSpPr>
          <p:nvPr/>
        </p:nvSpPr>
        <p:spPr bwMode="auto">
          <a:xfrm>
            <a:off x="7426410" y="3189953"/>
            <a:ext cx="2319869" cy="977900"/>
          </a:xfrm>
          <a:prstGeom prst="ellipse">
            <a:avLst/>
          </a:prstGeom>
          <a:solidFill>
            <a:srgbClr val="18827D"/>
          </a:solidFill>
          <a:ln/>
        </p:spPr>
        <p:style>
          <a:lnRef idx="0">
            <a:schemeClr val="accent2"/>
          </a:lnRef>
          <a:fillRef idx="3">
            <a:schemeClr val="accent2"/>
          </a:fillRef>
          <a:effectRef idx="3">
            <a:schemeClr val="accent2"/>
          </a:effectRef>
          <a:fontRef idx="minor">
            <a:schemeClr val="lt1"/>
          </a:fontRef>
        </p:style>
        <p:txBody>
          <a:bodyPr wrap="none" anchor="ctr"/>
          <a:lstStyle/>
          <a:p>
            <a:pPr eaLnBrk="0" hangingPunct="0"/>
            <a:r>
              <a:rPr kumimoji="1" lang="ja-JP" altLang="en-US" sz="1800" dirty="0">
                <a:solidFill>
                  <a:srgbClr val="FFFFFF"/>
                </a:solidFill>
              </a:rPr>
              <a:t>洗浄バリデーション</a:t>
            </a:r>
          </a:p>
        </p:txBody>
      </p:sp>
      <p:sp>
        <p:nvSpPr>
          <p:cNvPr id="11" name="Oval 10"/>
          <p:cNvSpPr>
            <a:spLocks noChangeArrowheads="1"/>
          </p:cNvSpPr>
          <p:nvPr/>
        </p:nvSpPr>
        <p:spPr bwMode="auto">
          <a:xfrm>
            <a:off x="4948766" y="2733950"/>
            <a:ext cx="2319869" cy="977900"/>
          </a:xfrm>
          <a:prstGeom prst="ellipse">
            <a:avLst/>
          </a:prstGeom>
          <a:solidFill>
            <a:srgbClr val="18827D"/>
          </a:solidFill>
          <a:ln/>
        </p:spPr>
        <p:style>
          <a:lnRef idx="0">
            <a:schemeClr val="accent2"/>
          </a:lnRef>
          <a:fillRef idx="3">
            <a:schemeClr val="accent2"/>
          </a:fillRef>
          <a:effectRef idx="3">
            <a:schemeClr val="accent2"/>
          </a:effectRef>
          <a:fontRef idx="minor">
            <a:schemeClr val="lt1"/>
          </a:fontRef>
        </p:style>
        <p:txBody>
          <a:bodyPr wrap="none" anchor="ctr"/>
          <a:lstStyle/>
          <a:p>
            <a:pPr algn="ctr" eaLnBrk="0" hangingPunct="0"/>
            <a:r>
              <a:rPr kumimoji="1" lang="ja-JP" altLang="en-US" sz="1800" dirty="0">
                <a:solidFill>
                  <a:srgbClr val="FFFFFF"/>
                </a:solidFill>
              </a:rPr>
              <a:t>包装のバリデーション</a:t>
            </a:r>
          </a:p>
        </p:txBody>
      </p:sp>
      <p:sp>
        <p:nvSpPr>
          <p:cNvPr id="12" name="Oval 10"/>
          <p:cNvSpPr>
            <a:spLocks noChangeArrowheads="1"/>
          </p:cNvSpPr>
          <p:nvPr/>
        </p:nvSpPr>
        <p:spPr bwMode="auto">
          <a:xfrm>
            <a:off x="6329484" y="4309139"/>
            <a:ext cx="2319869" cy="977900"/>
          </a:xfrm>
          <a:prstGeom prst="ellipse">
            <a:avLst/>
          </a:prstGeom>
          <a:solidFill>
            <a:srgbClr val="18827D"/>
          </a:solidFill>
          <a:ln/>
        </p:spPr>
        <p:style>
          <a:lnRef idx="0">
            <a:schemeClr val="accent2"/>
          </a:lnRef>
          <a:fillRef idx="3">
            <a:schemeClr val="accent2"/>
          </a:fillRef>
          <a:effectRef idx="3">
            <a:schemeClr val="accent2"/>
          </a:effectRef>
          <a:fontRef idx="minor">
            <a:schemeClr val="lt1"/>
          </a:fontRef>
        </p:style>
        <p:txBody>
          <a:bodyPr wrap="square" anchor="ctr"/>
          <a:lstStyle/>
          <a:p>
            <a:pPr eaLnBrk="0" hangingPunct="0"/>
            <a:r>
              <a:rPr kumimoji="1" lang="ja-JP" altLang="en-US" sz="1800" dirty="0">
                <a:solidFill>
                  <a:srgbClr val="FFFFFF"/>
                </a:solidFill>
              </a:rPr>
              <a:t>ユーティリティの適格性評価</a:t>
            </a:r>
            <a:endParaRPr kumimoji="1" lang="en-US" altLang="ja-JP" sz="1800" dirty="0">
              <a:solidFill>
                <a:srgbClr val="FFFFFF"/>
              </a:solidFill>
            </a:endParaRPr>
          </a:p>
        </p:txBody>
      </p:sp>
      <p:sp>
        <p:nvSpPr>
          <p:cNvPr id="13" name="Oval 10"/>
          <p:cNvSpPr>
            <a:spLocks noChangeArrowheads="1"/>
          </p:cNvSpPr>
          <p:nvPr/>
        </p:nvSpPr>
        <p:spPr bwMode="auto">
          <a:xfrm>
            <a:off x="3928383" y="4509792"/>
            <a:ext cx="2319869" cy="977900"/>
          </a:xfrm>
          <a:prstGeom prst="ellipse">
            <a:avLst/>
          </a:prstGeom>
          <a:solidFill>
            <a:srgbClr val="18827D"/>
          </a:solidFill>
          <a:ln/>
        </p:spPr>
        <p:style>
          <a:lnRef idx="0">
            <a:schemeClr val="accent2"/>
          </a:lnRef>
          <a:fillRef idx="3">
            <a:schemeClr val="accent2"/>
          </a:fillRef>
          <a:effectRef idx="3">
            <a:schemeClr val="accent2"/>
          </a:effectRef>
          <a:fontRef idx="minor">
            <a:schemeClr val="lt1"/>
          </a:fontRef>
        </p:style>
        <p:txBody>
          <a:bodyPr wrap="square" anchor="ctr"/>
          <a:lstStyle/>
          <a:p>
            <a:pPr eaLnBrk="0" hangingPunct="0"/>
            <a:r>
              <a:rPr kumimoji="1" lang="ja-JP" altLang="en-US" sz="1800" dirty="0">
                <a:solidFill>
                  <a:srgbClr val="FFFFFF"/>
                </a:solidFill>
              </a:rPr>
              <a:t>試験法バリデーション</a:t>
            </a:r>
          </a:p>
        </p:txBody>
      </p:sp>
    </p:spTree>
    <p:extLst>
      <p:ext uri="{BB962C8B-B14F-4D97-AF65-F5344CB8AC3E}">
        <p14:creationId xmlns:p14="http://schemas.microsoft.com/office/powerpoint/2010/main" val="202633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バリデーション基準の改定（施行通知）</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65754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今般の </a:t>
            </a:r>
            <a:r>
              <a:rPr kumimoji="1" lang="en-US" altLang="ja-JP" sz="3200" dirty="0"/>
              <a:t>GMP </a:t>
            </a:r>
            <a:r>
              <a:rPr kumimoji="1" lang="ja-JP" altLang="en-US" sz="3200" dirty="0"/>
              <a:t>省令の改正に伴い、</a:t>
            </a:r>
            <a:r>
              <a:rPr kumimoji="1" lang="ja-JP" altLang="en-US" sz="3200" dirty="0">
                <a:solidFill>
                  <a:srgbClr val="FF0000"/>
                </a:solidFill>
              </a:rPr>
              <a:t>バリデーション基準</a:t>
            </a:r>
            <a:r>
              <a:rPr kumimoji="1" lang="ja-JP" altLang="en-US" sz="3200" dirty="0"/>
              <a:t>が廃止され、</a:t>
            </a:r>
            <a:r>
              <a:rPr kumimoji="1" lang="ja-JP" altLang="en-US" sz="3200" dirty="0">
                <a:solidFill>
                  <a:srgbClr val="FF0000"/>
                </a:solidFill>
              </a:rPr>
              <a:t>バリデーション指針</a:t>
            </a:r>
            <a:r>
              <a:rPr kumimoji="1" lang="ja-JP" altLang="en-US" sz="3200" dirty="0"/>
              <a:t>となった。</a:t>
            </a:r>
            <a:endParaRPr kumimoji="1" lang="en-US" altLang="ja-JP" sz="3200" dirty="0"/>
          </a:p>
          <a:p>
            <a:pPr marL="544513" indent="-457200" eaLnBrk="1"/>
            <a:r>
              <a:rPr kumimoji="1" lang="ja-JP" altLang="en-US" sz="3200" dirty="0"/>
              <a:t>本バリデーション指針は、平成</a:t>
            </a:r>
            <a:r>
              <a:rPr kumimoji="1" lang="en-US" altLang="ja-JP" sz="3200" dirty="0"/>
              <a:t>25</a:t>
            </a:r>
            <a:r>
              <a:rPr kumimoji="1" lang="ja-JP" altLang="en-US" sz="3200" dirty="0"/>
              <a:t>年</a:t>
            </a:r>
            <a:r>
              <a:rPr kumimoji="1" lang="en-US" altLang="ja-JP" sz="3200" dirty="0"/>
              <a:t>8</a:t>
            </a:r>
            <a:r>
              <a:rPr kumimoji="1" lang="ja-JP" altLang="en-US" sz="3200" dirty="0"/>
              <a:t>月</a:t>
            </a:r>
            <a:r>
              <a:rPr kumimoji="1" lang="en-US" altLang="ja-JP" sz="3200" dirty="0"/>
              <a:t>30</a:t>
            </a:r>
            <a:r>
              <a:rPr kumimoji="1" lang="ja-JP" altLang="en-US" sz="3200" dirty="0"/>
              <a:t>日付け薬食監麻発</a:t>
            </a:r>
            <a:r>
              <a:rPr kumimoji="1" lang="en-US" altLang="ja-JP" sz="3200" dirty="0"/>
              <a:t>0830</a:t>
            </a:r>
            <a:r>
              <a:rPr kumimoji="1" lang="ja-JP" altLang="en-US" sz="3200" dirty="0"/>
              <a:t>第１号通知の「第４ バリデーション基準」 を置き換えるものである。</a:t>
            </a:r>
            <a:endParaRPr kumimoji="1" lang="en-US" altLang="ja-JP" sz="3200" dirty="0"/>
          </a:p>
          <a:p>
            <a:pPr marL="544513" indent="-457200" eaLnBrk="1"/>
            <a:r>
              <a:rPr kumimoji="1" lang="ja-JP" altLang="en-US" sz="3200" dirty="0"/>
              <a:t>バリデーション基準にはあった「用語の定義」や「回顧的バリデーション」がなくなった。</a:t>
            </a:r>
            <a:endParaRPr kumimoji="1" lang="en-US" altLang="ja-JP" sz="3200" dirty="0"/>
          </a:p>
        </p:txBody>
      </p:sp>
    </p:spTree>
    <p:extLst>
      <p:ext uri="{BB962C8B-B14F-4D97-AF65-F5344CB8AC3E}">
        <p14:creationId xmlns:p14="http://schemas.microsoft.com/office/powerpoint/2010/main" val="2680194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テキスト&#10;&#10;自動的に生成された説明">
            <a:extLst>
              <a:ext uri="{FF2B5EF4-FFF2-40B4-BE49-F238E27FC236}">
                <a16:creationId xmlns:a16="http://schemas.microsoft.com/office/drawing/2014/main" id="{F266C2ED-FECC-4278-8C9E-A2929E5A4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49403215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extLst>
    <p:ext uri="{E180D4A7-C9FB-4DFB-919C-405C955672EB}">
      <p14:showEvtLst xmlns:p14="http://schemas.microsoft.com/office/powerpoint/2010/main">
        <p14:playEvt time="4" objId="2"/>
        <p14:stopEvt time="29472"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6E9F2D9E-1861-41A7-B5B8-0FA671DA2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5E9CCD6-2E7D-42C3-B372-CE54A69F5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7458" y="4490061"/>
            <a:ext cx="2407018" cy="1203509"/>
          </a:xfrm>
          <a:prstGeom prst="rect">
            <a:avLst/>
          </a:prstGeom>
        </p:spPr>
      </p:pic>
    </p:spTree>
    <p:extLst>
      <p:ext uri="{BB962C8B-B14F-4D97-AF65-F5344CB8AC3E}">
        <p14:creationId xmlns:p14="http://schemas.microsoft.com/office/powerpoint/2010/main" val="3280845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23725"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BD441EE0-3AFF-4D9A-90B0-9521CBD4D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110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44670"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261011B1-9EA2-4D44-8252-143343710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B6BB6219-4AE9-4287-8DF0-0B3CEE127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4" y="0"/>
            <a:ext cx="1237880" cy="612425"/>
          </a:xfrm>
          <a:prstGeom prst="rect">
            <a:avLst/>
          </a:prstGeom>
        </p:spPr>
      </p:pic>
    </p:spTree>
    <p:extLst>
      <p:ext uri="{BB962C8B-B14F-4D97-AF65-F5344CB8AC3E}">
        <p14:creationId xmlns:p14="http://schemas.microsoft.com/office/powerpoint/2010/main" val="18563728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166" objId="2"/>
        <p14:stopEvt time="51254"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68F206C0-5037-4B23-878C-2F77CA9BF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95660FE9-8FDA-4AAB-AC4F-F33BB4B5E7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67868"/>
            <a:ext cx="1836001" cy="908338"/>
          </a:xfrm>
          <a:prstGeom prst="rect">
            <a:avLst/>
          </a:prstGeom>
        </p:spPr>
      </p:pic>
    </p:spTree>
    <p:extLst>
      <p:ext uri="{BB962C8B-B14F-4D97-AF65-F5344CB8AC3E}">
        <p14:creationId xmlns:p14="http://schemas.microsoft.com/office/powerpoint/2010/main" val="905942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E180D4A7-C9FB-4DFB-919C-405C955672EB}">
      <p14:showEvtLst xmlns:p14="http://schemas.microsoft.com/office/powerpoint/2010/main">
        <p14:playEvt time="163" objId="3"/>
        <p14:stopEvt time="36046"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10;&#10;自動的に生成された説明">
            <a:extLst>
              <a:ext uri="{FF2B5EF4-FFF2-40B4-BE49-F238E27FC236}">
                <a16:creationId xmlns:a16="http://schemas.microsoft.com/office/drawing/2014/main" id="{EF4D8D68-A7D6-4A33-854E-FB814FD336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507092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7" objId="2"/>
        <p14:stopEvt time="31207"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QR コード&#10;&#10;自動的に生成された説明">
            <a:extLst>
              <a:ext uri="{FF2B5EF4-FFF2-40B4-BE49-F238E27FC236}">
                <a16:creationId xmlns:a16="http://schemas.microsoft.com/office/drawing/2014/main" id="{FA9C5955-23E8-4139-8A94-7103B63D0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820896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5831192-93E6-4469-A40D-2963186ED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図 3">
            <a:extLst>
              <a:ext uri="{FF2B5EF4-FFF2-40B4-BE49-F238E27FC236}">
                <a16:creationId xmlns:a16="http://schemas.microsoft.com/office/drawing/2014/main" id="{A911CFE8-51F8-40D6-838A-96F13B03F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167"/>
            <a:ext cx="1572080" cy="777766"/>
          </a:xfrm>
          <a:prstGeom prst="rect">
            <a:avLst/>
          </a:prstGeom>
        </p:spPr>
      </p:pic>
    </p:spTree>
    <p:extLst>
      <p:ext uri="{BB962C8B-B14F-4D97-AF65-F5344CB8AC3E}">
        <p14:creationId xmlns:p14="http://schemas.microsoft.com/office/powerpoint/2010/main" val="11790507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178" objId="2"/>
        <p14:stopEvt time="36049"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自動的に生成された説明">
            <a:extLst>
              <a:ext uri="{FF2B5EF4-FFF2-40B4-BE49-F238E27FC236}">
                <a16:creationId xmlns:a16="http://schemas.microsoft.com/office/drawing/2014/main" id="{2C92FE5F-1EDC-4CF8-896F-475A63329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116747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E180D4A7-C9FB-4DFB-919C-405C955672EB}">
      <p14:showEvtLst xmlns:p14="http://schemas.microsoft.com/office/powerpoint/2010/main">
        <p14:playEvt time="10" objId="2"/>
        <p14:stopEvt time="3521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バリデーション基準の改定（施行通知）</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80527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r>
              <a:rPr kumimoji="1" lang="ja-JP" altLang="en-US" sz="3200" dirty="0"/>
              <a:t>薬生監麻発</a:t>
            </a:r>
            <a:r>
              <a:rPr kumimoji="1" lang="en-US" altLang="ja-JP" sz="3200" dirty="0"/>
              <a:t>0428</a:t>
            </a:r>
            <a:r>
              <a:rPr kumimoji="1" lang="ja-JP" altLang="en-US" sz="3200" dirty="0"/>
              <a:t>第</a:t>
            </a:r>
            <a:r>
              <a:rPr kumimoji="1" lang="en-US" altLang="ja-JP" sz="3200" dirty="0"/>
              <a:t>2</a:t>
            </a:r>
            <a:r>
              <a:rPr kumimoji="1" lang="ja-JP" altLang="en-US" sz="3200" dirty="0"/>
              <a:t>号　</a:t>
            </a:r>
            <a:r>
              <a:rPr kumimoji="1" lang="en-US" altLang="ja-JP" sz="3200" dirty="0"/>
              <a:t>『</a:t>
            </a:r>
            <a:r>
              <a:rPr kumimoji="1" lang="ja-JP" altLang="en-US" sz="3200" dirty="0"/>
              <a:t>医薬品及び医薬部外品の製造管理及び品質管理の基準に関する省令の一部改正について</a:t>
            </a:r>
            <a:r>
              <a:rPr kumimoji="1" lang="en-US" altLang="ja-JP" sz="3200" dirty="0"/>
              <a:t>』</a:t>
            </a:r>
            <a:r>
              <a:rPr kumimoji="1" lang="ja-JP" altLang="en-US" sz="3200" dirty="0"/>
              <a:t>（</a:t>
            </a:r>
            <a:r>
              <a:rPr kumimoji="1" lang="en-US" altLang="ja-JP" sz="3200" dirty="0"/>
              <a:t>2021</a:t>
            </a:r>
            <a:r>
              <a:rPr kumimoji="1" lang="ja-JP" altLang="en-US" sz="3200" dirty="0"/>
              <a:t>年４月</a:t>
            </a:r>
            <a:r>
              <a:rPr kumimoji="1" lang="en-US" altLang="ja-JP" sz="3200" dirty="0"/>
              <a:t>28</a:t>
            </a:r>
            <a:r>
              <a:rPr kumimoji="1" lang="ja-JP" altLang="en-US" sz="3200" dirty="0"/>
              <a:t>日）（施行通知）</a:t>
            </a:r>
            <a:endParaRPr kumimoji="1" lang="en-US" altLang="ja-JP" sz="3200" dirty="0"/>
          </a:p>
          <a:p>
            <a:pPr marL="87313" indent="0" eaLnBrk="1">
              <a:buNone/>
            </a:pPr>
            <a:endParaRPr kumimoji="1" lang="en-US" altLang="ja-JP" sz="800" dirty="0">
              <a:solidFill>
                <a:srgbClr val="FF0000"/>
              </a:solidFill>
            </a:endParaRPr>
          </a:p>
          <a:p>
            <a:pPr marL="989013" lvl="1" indent="-457200" eaLnBrk="1"/>
            <a:r>
              <a:rPr kumimoji="1" lang="ja-JP" altLang="en-US" sz="3200" dirty="0">
                <a:solidFill>
                  <a:srgbClr val="FF0000"/>
                </a:solidFill>
              </a:rPr>
              <a:t>第４ バリデーション指針</a:t>
            </a:r>
            <a:endParaRPr kumimoji="1" lang="en-US" altLang="ja-JP" sz="3200" dirty="0">
              <a:solidFill>
                <a:srgbClr val="FF0000"/>
              </a:solidFill>
            </a:endParaRPr>
          </a:p>
          <a:p>
            <a:pPr marL="879476" lvl="2" indent="0" eaLnBrk="1">
              <a:buNone/>
            </a:pPr>
            <a:r>
              <a:rPr lang="ja-JP" altLang="en-US" sz="3200" kern="100" dirty="0">
                <a:effectLst/>
                <a:cs typeface="Times New Roman" panose="02020603050405020304" pitchFamily="18" charset="0"/>
              </a:rPr>
              <a:t>当該医薬品又は医薬部外品の製品品質への影響を考慮し、</a:t>
            </a:r>
            <a:r>
              <a:rPr lang="ja-JP" altLang="en-US" sz="3200" kern="100" dirty="0">
                <a:solidFill>
                  <a:srgbClr val="FF0000"/>
                </a:solidFill>
                <a:effectLst/>
                <a:cs typeface="Times New Roman" panose="02020603050405020304" pitchFamily="18" charset="0"/>
              </a:rPr>
              <a:t>本バリデーション指針又はこれと同等以上の海外のガイドラインを参照することが求められる</a:t>
            </a:r>
            <a:r>
              <a:rPr lang="ja-JP" altLang="en-US" sz="3200" kern="100" dirty="0">
                <a:effectLst/>
                <a:cs typeface="Times New Roman" panose="02020603050405020304" pitchFamily="18" charset="0"/>
              </a:rPr>
              <a:t>。</a:t>
            </a:r>
          </a:p>
        </p:txBody>
      </p:sp>
    </p:spTree>
    <p:extLst>
      <p:ext uri="{BB962C8B-B14F-4D97-AF65-F5344CB8AC3E}">
        <p14:creationId xmlns:p14="http://schemas.microsoft.com/office/powerpoint/2010/main" val="4274336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テキスト, QR コード&#10;&#10;自動的に生成された説明">
            <a:extLst>
              <a:ext uri="{FF2B5EF4-FFF2-40B4-BE49-F238E27FC236}">
                <a16:creationId xmlns:a16="http://schemas.microsoft.com/office/drawing/2014/main" id="{0B49D85C-641C-4FF4-B7E8-630295F1B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4C90DA08-044A-4E4F-9278-382295956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188722" cy="1082842"/>
          </a:xfrm>
          <a:prstGeom prst="rect">
            <a:avLst/>
          </a:prstGeom>
        </p:spPr>
      </p:pic>
      <p:pic>
        <p:nvPicPr>
          <p:cNvPr id="10" name="図 9">
            <a:extLst>
              <a:ext uri="{FF2B5EF4-FFF2-40B4-BE49-F238E27FC236}">
                <a16:creationId xmlns:a16="http://schemas.microsoft.com/office/drawing/2014/main" id="{FD17A857-EFDD-4B2E-AFE5-74B168416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5321" y="6144616"/>
            <a:ext cx="6097314" cy="475590"/>
          </a:xfrm>
          <a:prstGeom prst="rect">
            <a:avLst/>
          </a:prstGeom>
        </p:spPr>
      </p:pic>
      <p:sp>
        <p:nvSpPr>
          <p:cNvPr id="11" name="テキスト ボックス 10">
            <a:extLst>
              <a:ext uri="{FF2B5EF4-FFF2-40B4-BE49-F238E27FC236}">
                <a16:creationId xmlns:a16="http://schemas.microsoft.com/office/drawing/2014/main" id="{D61A2D58-EB79-4A87-8382-A06FC0DFD8C6}"/>
              </a:ext>
            </a:extLst>
          </p:cNvPr>
          <p:cNvSpPr txBox="1"/>
          <p:nvPr/>
        </p:nvSpPr>
        <p:spPr>
          <a:xfrm>
            <a:off x="8470232" y="6182356"/>
            <a:ext cx="3458182" cy="400110"/>
          </a:xfrm>
          <a:prstGeom prst="rect">
            <a:avLst/>
          </a:prstGeom>
          <a:noFill/>
        </p:spPr>
        <p:txBody>
          <a:bodyPr wrap="square" rtlCol="0">
            <a:spAutoFit/>
          </a:bodyPr>
          <a:lstStyle/>
          <a:p>
            <a:r>
              <a:rPr kumimoji="1" lang="ja-JP" altLang="en-US" sz="2000" b="1" dirty="0"/>
              <a:t>イーコンプライアンス</a:t>
            </a:r>
          </a:p>
        </p:txBody>
      </p:sp>
    </p:spTree>
    <p:extLst>
      <p:ext uri="{BB962C8B-B14F-4D97-AF65-F5344CB8AC3E}">
        <p14:creationId xmlns:p14="http://schemas.microsoft.com/office/powerpoint/2010/main" val="3201531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3"/>
        <p14:stopEvt time="32814"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1B43013A-772A-4E3D-ACDB-1BEA32DCE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972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E180D4A7-C9FB-4DFB-919C-405C955672EB}">
      <p14:showEvtLst xmlns:p14="http://schemas.microsoft.com/office/powerpoint/2010/main">
        <p14:playEvt time="7" objId="2"/>
        <p14:stopEvt time="19778"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バリデーション基準の改定（施行通知）</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460563"/>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spcBef>
                <a:spcPts val="0"/>
              </a:spcBef>
            </a:pPr>
            <a:r>
              <a:rPr kumimoji="1" lang="ja-JP" altLang="en-US" sz="2800" dirty="0"/>
              <a:t>つまり必ずしも本バリデーション指針に従う必要はなく、</a:t>
            </a:r>
            <a:r>
              <a:rPr kumimoji="1" lang="en-US" altLang="ja-JP" sz="2800" dirty="0"/>
              <a:t>PIC/S GMP ANNEX 15</a:t>
            </a:r>
            <a:r>
              <a:rPr kumimoji="1" lang="ja-JP" altLang="en-US" sz="2800" dirty="0"/>
              <a:t>「</a:t>
            </a:r>
            <a:r>
              <a:rPr kumimoji="1" lang="en-US" altLang="ja-JP" sz="2800" dirty="0"/>
              <a:t>Qualification and Validation</a:t>
            </a:r>
            <a:r>
              <a:rPr kumimoji="1" lang="ja-JP" altLang="en-US" sz="2800" dirty="0"/>
              <a:t>」（適格性評価とバリデーション）など海外のガイドラインを参照することでも構わないとのことである。</a:t>
            </a:r>
          </a:p>
          <a:p>
            <a:pPr marL="544513" indent="-457200" eaLnBrk="1">
              <a:spcBef>
                <a:spcPts val="0"/>
              </a:spcBef>
            </a:pPr>
            <a:r>
              <a:rPr kumimoji="1" lang="ja-JP" altLang="en-US" sz="2800" dirty="0"/>
              <a:t>しかし、この要求には些か疑問を感じる。そもそも</a:t>
            </a:r>
            <a:r>
              <a:rPr kumimoji="1" lang="en-US" altLang="ja-JP" sz="2800" dirty="0">
                <a:solidFill>
                  <a:srgbClr val="FF0000"/>
                </a:solidFill>
              </a:rPr>
              <a:t>PIC/S</a:t>
            </a:r>
            <a:r>
              <a:rPr kumimoji="1" lang="ja-JP" altLang="en-US" sz="2800" dirty="0">
                <a:solidFill>
                  <a:srgbClr val="FF0000"/>
                </a:solidFill>
              </a:rPr>
              <a:t>は規制当局の集まり</a:t>
            </a:r>
            <a:r>
              <a:rPr kumimoji="1" lang="ja-JP" altLang="en-US" sz="2800" dirty="0"/>
              <a:t>であり、加盟国の規制要件や査察基準を統一する目的で組織されている。</a:t>
            </a:r>
            <a:r>
              <a:rPr kumimoji="1" lang="ja-JP" altLang="en-US" sz="2800" dirty="0">
                <a:solidFill>
                  <a:srgbClr val="FF0000"/>
                </a:solidFill>
              </a:rPr>
              <a:t>けっして製薬企業向けのための組織やガイダンスではない</a:t>
            </a:r>
            <a:r>
              <a:rPr kumimoji="1" lang="ja-JP" altLang="en-US" sz="2800" dirty="0"/>
              <a:t>。</a:t>
            </a:r>
          </a:p>
          <a:p>
            <a:pPr marL="544513" indent="-457200" eaLnBrk="1">
              <a:spcBef>
                <a:spcPts val="0"/>
              </a:spcBef>
            </a:pPr>
            <a:r>
              <a:rPr kumimoji="1" lang="ja-JP" altLang="en-US" sz="2800" dirty="0"/>
              <a:t>本来は、</a:t>
            </a:r>
            <a:r>
              <a:rPr kumimoji="1" lang="en-US" altLang="ja-JP" sz="2800" dirty="0"/>
              <a:t>PIC/S</a:t>
            </a:r>
            <a:r>
              <a:rPr kumimoji="1" lang="ja-JP" altLang="en-US" sz="2800" dirty="0"/>
              <a:t>の要求事項等に従って加盟規制当局が規制要件等を整備し、企業に対して遵守を求めるのが筋ではないだろうか。</a:t>
            </a:r>
          </a:p>
        </p:txBody>
      </p:sp>
    </p:spTree>
    <p:extLst>
      <p:ext uri="{BB962C8B-B14F-4D97-AF65-F5344CB8AC3E}">
        <p14:creationId xmlns:p14="http://schemas.microsoft.com/office/powerpoint/2010/main" val="289011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バリデーション基準の改定（施行通知）</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89145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544513" indent="-457200" eaLnBrk="1">
              <a:spcBef>
                <a:spcPts val="0"/>
              </a:spcBef>
            </a:pPr>
            <a:r>
              <a:rPr kumimoji="1" lang="ja-JP" altLang="en-US" sz="2800" dirty="0"/>
              <a:t>「バリデーション」のみならず、「医薬品品質システム」、「品質リスクマネジメント」、「リスクベースドアプローチ」、「データインテグリティ」といった</a:t>
            </a:r>
            <a:r>
              <a:rPr kumimoji="1" lang="en-US" altLang="ja-JP" sz="2800" dirty="0"/>
              <a:t>21</a:t>
            </a:r>
            <a:r>
              <a:rPr kumimoji="1" lang="ja-JP" altLang="en-US" sz="2800" dirty="0"/>
              <a:t>世紀における新たな</a:t>
            </a:r>
            <a:r>
              <a:rPr kumimoji="1" lang="en-US" altLang="ja-JP" sz="2800" dirty="0"/>
              <a:t>GMP</a:t>
            </a:r>
            <a:r>
              <a:rPr kumimoji="1" lang="ja-JP" altLang="en-US" sz="2800" dirty="0"/>
              <a:t>の要求事項はほとんど</a:t>
            </a:r>
            <a:r>
              <a:rPr kumimoji="1" lang="en-US" altLang="ja-JP" sz="2800" dirty="0"/>
              <a:t>FDA</a:t>
            </a:r>
            <a:r>
              <a:rPr kumimoji="1" lang="ja-JP" altLang="en-US" sz="2800" dirty="0"/>
              <a:t>など海外の規制当局が最初に提唱した概念である。</a:t>
            </a:r>
            <a:endParaRPr kumimoji="1" lang="en-US" altLang="ja-JP" sz="2800" dirty="0"/>
          </a:p>
          <a:p>
            <a:pPr marL="544513" indent="-457200" eaLnBrk="1">
              <a:spcBef>
                <a:spcPts val="0"/>
              </a:spcBef>
            </a:pPr>
            <a:r>
              <a:rPr lang="en-US" altLang="ja-JP" sz="2800" kern="100" dirty="0">
                <a:effectLst/>
                <a:cs typeface="Times New Roman" panose="02020603050405020304" pitchFamily="18" charset="0"/>
              </a:rPr>
              <a:t>3</a:t>
            </a:r>
            <a:r>
              <a:rPr lang="ja-JP" altLang="en-US" sz="2800" kern="100" dirty="0">
                <a:effectLst/>
                <a:cs typeface="Times New Roman" panose="02020603050405020304" pitchFamily="18" charset="0"/>
              </a:rPr>
              <a:t>極の</a:t>
            </a:r>
            <a:r>
              <a:rPr lang="en-US" altLang="ja-JP" sz="2800" kern="100" dirty="0">
                <a:effectLst/>
                <a:cs typeface="Times New Roman" panose="02020603050405020304" pitchFamily="18" charset="0"/>
              </a:rPr>
              <a:t>1</a:t>
            </a:r>
            <a:r>
              <a:rPr lang="ja-JP" altLang="en-US" sz="2800" kern="100" dirty="0">
                <a:effectLst/>
                <a:cs typeface="Times New Roman" panose="02020603050405020304" pitchFamily="18" charset="0"/>
              </a:rPr>
              <a:t>つを担う医薬品消費大国の日本が世界に通用する新しい概念の規制要件を提案できていないのは残念である。</a:t>
            </a:r>
          </a:p>
          <a:p>
            <a:pPr marL="544513" indent="-457200" eaLnBrk="1">
              <a:spcBef>
                <a:spcPts val="0"/>
              </a:spcBef>
            </a:pPr>
            <a:r>
              <a:rPr lang="ja-JP" altLang="en-US" sz="2800" kern="100" dirty="0">
                <a:effectLst/>
                <a:cs typeface="Times New Roman" panose="02020603050405020304" pitchFamily="18" charset="0"/>
              </a:rPr>
              <a:t>また海外の後追いでそれらを省令に盛り込んでいる（改正</a:t>
            </a:r>
            <a:r>
              <a:rPr lang="en-US" altLang="ja-JP" sz="2800" kern="100" dirty="0">
                <a:effectLst/>
                <a:cs typeface="Times New Roman" panose="02020603050405020304" pitchFamily="18" charset="0"/>
              </a:rPr>
              <a:t>GMP</a:t>
            </a:r>
            <a:r>
              <a:rPr lang="ja-JP" altLang="en-US" sz="2800" kern="100" dirty="0">
                <a:effectLst/>
                <a:cs typeface="Times New Roman" panose="02020603050405020304" pitchFamily="18" charset="0"/>
              </a:rPr>
              <a:t>省令は</a:t>
            </a:r>
            <a:r>
              <a:rPr lang="en-US" altLang="ja-JP" sz="2800" kern="100" dirty="0">
                <a:effectLst/>
                <a:cs typeface="Times New Roman" panose="02020603050405020304" pitchFamily="18" charset="0"/>
              </a:rPr>
              <a:t>16</a:t>
            </a:r>
            <a:r>
              <a:rPr lang="ja-JP" altLang="en-US" sz="2800" kern="100" dirty="0">
                <a:effectLst/>
                <a:cs typeface="Times New Roman" panose="02020603050405020304" pitchFamily="18" charset="0"/>
              </a:rPr>
              <a:t>年ぶりの改正である）。そのうえで、海外のガイドラインや</a:t>
            </a:r>
            <a:r>
              <a:rPr lang="en-US" altLang="ja-JP" sz="2800" kern="100" dirty="0">
                <a:effectLst/>
                <a:cs typeface="Times New Roman" panose="02020603050405020304" pitchFamily="18" charset="0"/>
              </a:rPr>
              <a:t>PIC/S</a:t>
            </a:r>
            <a:r>
              <a:rPr lang="ja-JP" altLang="en-US" sz="2800" kern="100" dirty="0">
                <a:effectLst/>
                <a:cs typeface="Times New Roman" panose="02020603050405020304" pitchFamily="18" charset="0"/>
              </a:rPr>
              <a:t>を参照せよというのは理解に苦しむ。</a:t>
            </a:r>
          </a:p>
        </p:txBody>
      </p:sp>
    </p:spTree>
    <p:extLst>
      <p:ext uri="{BB962C8B-B14F-4D97-AF65-F5344CB8AC3E}">
        <p14:creationId xmlns:p14="http://schemas.microsoft.com/office/powerpoint/2010/main" val="3312538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バリデーション指針の目</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81478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lang="ja-JP" altLang="en-US" kern="100" dirty="0">
                <a:effectLst/>
                <a:cs typeface="Times New Roman" panose="02020603050405020304" pitchFamily="18" charset="0"/>
              </a:rPr>
              <a:t>２．バリデーション指針</a:t>
            </a:r>
            <a:endParaRPr lang="en-US" altLang="ja-JP" kern="100" dirty="0">
              <a:effectLst/>
              <a:cs typeface="Times New Roman" panose="02020603050405020304" pitchFamily="18" charset="0"/>
            </a:endParaRPr>
          </a:p>
          <a:p>
            <a:pPr marL="531813" lvl="1" indent="0" eaLnBrk="1">
              <a:buNone/>
            </a:pPr>
            <a:r>
              <a:rPr lang="ja-JP" altLang="en-US" b="0" i="0" u="none" strike="noStrike" baseline="0" dirty="0">
                <a:solidFill>
                  <a:srgbClr val="000000"/>
                </a:solidFill>
              </a:rPr>
              <a:t>（１）バリデーションの目的等</a:t>
            </a:r>
            <a:endParaRPr lang="en-US" altLang="ja-JP" b="0" i="0" u="none" strike="noStrike" kern="100" baseline="0" dirty="0">
              <a:solidFill>
                <a:srgbClr val="000000"/>
              </a:solidFill>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（２）バリデーションにより検証する事項</a:t>
            </a:r>
            <a:endParaRPr lang="en-US" altLang="ja-JP" kern="100" dirty="0">
              <a:effectLst/>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（３）バリデーション計画書</a:t>
            </a:r>
            <a:endParaRPr lang="en-US" altLang="ja-JP" kern="100" dirty="0">
              <a:effectLst/>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（４）バリデーションの責任者の業務</a:t>
            </a:r>
            <a:endParaRPr lang="en-US" altLang="ja-JP" kern="100" dirty="0">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（５）バリデーションの種類等</a:t>
            </a:r>
            <a:endParaRPr lang="en-US" altLang="ja-JP" kern="100" dirty="0">
              <a:effectLst/>
              <a:cs typeface="Times New Roman" panose="02020603050405020304" pitchFamily="18" charset="0"/>
            </a:endParaRPr>
          </a:p>
          <a:p>
            <a:pPr marL="879476" lvl="2" indent="0" eaLnBrk="1">
              <a:buNone/>
            </a:pPr>
            <a:r>
              <a:rPr lang="ja-JP" altLang="en-US" b="0" i="0" u="none" strike="noStrike" baseline="0" dirty="0">
                <a:solidFill>
                  <a:srgbClr val="000000"/>
                </a:solidFill>
              </a:rPr>
              <a:t>①適格性評価（</a:t>
            </a:r>
            <a:r>
              <a:rPr lang="en-US" altLang="ja-JP" b="0" i="0" u="none" strike="noStrike" baseline="0" dirty="0">
                <a:solidFill>
                  <a:srgbClr val="000000"/>
                </a:solidFill>
              </a:rPr>
              <a:t>Qualification</a:t>
            </a:r>
            <a:r>
              <a:rPr lang="ja-JP" altLang="en-US" b="0" i="0" u="none" strike="noStrike" baseline="0" dirty="0">
                <a:solidFill>
                  <a:srgbClr val="000000"/>
                </a:solidFill>
              </a:rPr>
              <a:t>）</a:t>
            </a:r>
            <a:r>
              <a:rPr lang="en-US" altLang="ja-JP" b="0" i="0" u="none" strike="noStrike" baseline="0" dirty="0">
                <a:solidFill>
                  <a:srgbClr val="000000"/>
                </a:solidFill>
              </a:rPr>
              <a:t>			</a:t>
            </a:r>
            <a:r>
              <a:rPr lang="ja-JP" altLang="en-US" b="0" i="0" u="none" strike="noStrike" baseline="0" dirty="0">
                <a:solidFill>
                  <a:srgbClr val="000000"/>
                </a:solidFill>
              </a:rPr>
              <a:t>④再バリデーション</a:t>
            </a:r>
            <a:endParaRPr lang="en-US" altLang="ja-JP" b="0" i="0" u="none" strike="noStrike" kern="100" baseline="0" dirty="0">
              <a:solidFill>
                <a:srgbClr val="000000"/>
              </a:solidFill>
              <a:cs typeface="Times New Roman" panose="02020603050405020304" pitchFamily="18" charset="0"/>
            </a:endParaRPr>
          </a:p>
          <a:p>
            <a:pPr marL="879476" lvl="2" indent="0" eaLnBrk="1">
              <a:buNone/>
            </a:pPr>
            <a:r>
              <a:rPr lang="ja-JP" altLang="en-US" b="0" i="0" u="none" strike="noStrike" baseline="0" dirty="0">
                <a:solidFill>
                  <a:srgbClr val="000000"/>
                </a:solidFill>
              </a:rPr>
              <a:t>②プロセスバリデーション（</a:t>
            </a:r>
            <a:r>
              <a:rPr lang="en-US" altLang="ja-JP" b="0" i="0" u="none" strike="noStrike" baseline="0" dirty="0">
                <a:solidFill>
                  <a:srgbClr val="000000"/>
                </a:solidFill>
              </a:rPr>
              <a:t>Process Validation</a:t>
            </a:r>
            <a:r>
              <a:rPr lang="ja-JP" altLang="en-US" b="0" i="0" u="none" strike="noStrike" baseline="0" dirty="0">
                <a:solidFill>
                  <a:srgbClr val="000000"/>
                </a:solidFill>
              </a:rPr>
              <a:t>：</a:t>
            </a:r>
            <a:r>
              <a:rPr lang="en-US" altLang="ja-JP" b="0" i="0" u="none" strike="noStrike" baseline="0" dirty="0">
                <a:solidFill>
                  <a:srgbClr val="000000"/>
                </a:solidFill>
              </a:rPr>
              <a:t>PV</a:t>
            </a:r>
            <a:r>
              <a:rPr lang="ja-JP" altLang="en-US" b="0" i="0" u="none" strike="noStrike" baseline="0" dirty="0">
                <a:solidFill>
                  <a:srgbClr val="000000"/>
                </a:solidFill>
              </a:rPr>
              <a:t>）</a:t>
            </a:r>
            <a:r>
              <a:rPr lang="en-US" altLang="ja-JP" b="0" i="0" u="none" strike="noStrike" baseline="0" dirty="0">
                <a:solidFill>
                  <a:srgbClr val="000000"/>
                </a:solidFill>
              </a:rPr>
              <a:t>	</a:t>
            </a:r>
            <a:r>
              <a:rPr lang="ja-JP" altLang="en-US" b="0" i="0" u="none" strike="noStrike" baseline="0" dirty="0">
                <a:solidFill>
                  <a:srgbClr val="000000"/>
                </a:solidFill>
              </a:rPr>
              <a:t>⑤変更時のバリデーション</a:t>
            </a:r>
            <a:endParaRPr lang="en-US" altLang="ja-JP" kern="100" dirty="0">
              <a:solidFill>
                <a:srgbClr val="000000"/>
              </a:solidFill>
              <a:cs typeface="Times New Roman" panose="02020603050405020304" pitchFamily="18" charset="0"/>
            </a:endParaRPr>
          </a:p>
          <a:p>
            <a:pPr marL="879476" lvl="2" indent="0" eaLnBrk="1">
              <a:buNone/>
            </a:pPr>
            <a:r>
              <a:rPr lang="ja-JP" altLang="en-US" b="0" i="0" u="none" strike="noStrike" baseline="0" dirty="0">
                <a:solidFill>
                  <a:srgbClr val="000000"/>
                </a:solidFill>
              </a:rPr>
              <a:t>③洗浄バリデーション</a:t>
            </a:r>
            <a:endParaRPr lang="en-US" altLang="ja-JP" b="0" i="0" u="none" strike="noStrike" kern="100" baseline="0" dirty="0">
              <a:solidFill>
                <a:srgbClr val="000000"/>
              </a:solidFill>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（６）バリデーション報告書</a:t>
            </a:r>
            <a:endParaRPr lang="en-US" altLang="ja-JP" kern="100" dirty="0">
              <a:effectLst/>
              <a:cs typeface="Times New Roman" panose="02020603050405020304" pitchFamily="18" charset="0"/>
            </a:endParaRPr>
          </a:p>
          <a:p>
            <a:pPr marL="531813" lvl="1" indent="0" eaLnBrk="1">
              <a:buNone/>
            </a:pPr>
            <a:r>
              <a:rPr lang="ja-JP" altLang="en-US" kern="100" dirty="0">
                <a:effectLst/>
                <a:cs typeface="Times New Roman" panose="02020603050405020304" pitchFamily="18" charset="0"/>
              </a:rPr>
              <a:t>（７）その他</a:t>
            </a:r>
          </a:p>
        </p:txBody>
      </p:sp>
    </p:spTree>
    <p:extLst>
      <p:ext uri="{BB962C8B-B14F-4D97-AF65-F5344CB8AC3E}">
        <p14:creationId xmlns:p14="http://schemas.microsoft.com/office/powerpoint/2010/main" val="4171706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dirty="0">
                <a:latin typeface="MS UI Gothic" panose="020B0600070205080204" pitchFamily="50" charset="-128"/>
                <a:cs typeface="ＭＳ Ｐゴシック"/>
              </a:rPr>
              <a:t>バリデーション指針改定の必然性</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3860672"/>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spcBef>
                <a:spcPts val="600"/>
              </a:spcBef>
              <a:buNone/>
            </a:pPr>
            <a:r>
              <a:rPr kumimoji="1" lang="ja-JP" altLang="en-US" dirty="0"/>
              <a:t>パブリックコメントに対する回答</a:t>
            </a:r>
          </a:p>
          <a:p>
            <a:pPr marL="449263" indent="-361950" eaLnBrk="1">
              <a:spcBef>
                <a:spcPts val="600"/>
              </a:spcBef>
              <a:buNone/>
            </a:pPr>
            <a:r>
              <a:rPr kumimoji="1" lang="en-US" altLang="ja-JP" dirty="0"/>
              <a:t>Q</a:t>
            </a:r>
            <a:r>
              <a:rPr kumimoji="1" lang="ja-JP" altLang="en-US" dirty="0"/>
              <a:t>）平成</a:t>
            </a:r>
            <a:r>
              <a:rPr kumimoji="1" lang="en-US" altLang="ja-JP" dirty="0"/>
              <a:t>25</a:t>
            </a:r>
            <a:r>
              <a:rPr kumimoji="1" lang="ja-JP" altLang="en-US" dirty="0"/>
              <a:t>年</a:t>
            </a:r>
            <a:r>
              <a:rPr kumimoji="1" lang="en-US" altLang="ja-JP" dirty="0"/>
              <a:t>8</a:t>
            </a:r>
            <a:r>
              <a:rPr kumimoji="1" lang="ja-JP" altLang="en-US" dirty="0"/>
              <a:t>月</a:t>
            </a:r>
            <a:r>
              <a:rPr kumimoji="1" lang="en-US" altLang="ja-JP" dirty="0"/>
              <a:t>30</a:t>
            </a:r>
            <a:r>
              <a:rPr kumimoji="1" lang="ja-JP" altLang="en-US" dirty="0"/>
              <a:t>日付け薬食監麻発</a:t>
            </a:r>
            <a:r>
              <a:rPr kumimoji="1" lang="en-US" altLang="ja-JP" dirty="0"/>
              <a:t>0830</a:t>
            </a:r>
            <a:r>
              <a:rPr kumimoji="1" lang="ja-JP" altLang="en-US" dirty="0"/>
              <a:t>第１号通知の「</a:t>
            </a:r>
            <a:r>
              <a:rPr kumimoji="1" lang="ja-JP" altLang="en-US" dirty="0">
                <a:solidFill>
                  <a:srgbClr val="FF0000"/>
                </a:solidFill>
              </a:rPr>
              <a:t>第４ バリデーション基準</a:t>
            </a:r>
            <a:r>
              <a:rPr kumimoji="1" lang="ja-JP" altLang="en-US" dirty="0"/>
              <a:t>」の要件は、</a:t>
            </a:r>
            <a:r>
              <a:rPr kumimoji="1" lang="en-US" altLang="ja-JP" dirty="0"/>
              <a:t>PIC/S</a:t>
            </a:r>
            <a:r>
              <a:rPr kumimoji="1" lang="ja-JP" altLang="en-US" dirty="0"/>
              <a:t>の</a:t>
            </a:r>
            <a:r>
              <a:rPr kumimoji="1" lang="en-US" altLang="ja-JP" dirty="0"/>
              <a:t>GMP</a:t>
            </a:r>
            <a:r>
              <a:rPr kumimoji="1" lang="ja-JP" altLang="en-US" dirty="0"/>
              <a:t>ガイドライン アネックス</a:t>
            </a:r>
            <a:r>
              <a:rPr kumimoji="1" lang="en-US" altLang="ja-JP" dirty="0"/>
              <a:t>15</a:t>
            </a:r>
            <a:r>
              <a:rPr kumimoji="1" lang="ja-JP" altLang="en-US" dirty="0"/>
              <a:t>（</a:t>
            </a:r>
            <a:r>
              <a:rPr kumimoji="1" lang="en-US" altLang="ja-JP" dirty="0"/>
              <a:t>2015</a:t>
            </a:r>
            <a:r>
              <a:rPr kumimoji="1" lang="ja-JP" altLang="en-US" dirty="0"/>
              <a:t>年改定版）と較べてかなり古い内容になっており、国際的には適切な</a:t>
            </a:r>
            <a:r>
              <a:rPr kumimoji="1" lang="en-US" altLang="ja-JP" dirty="0"/>
              <a:t>GMP</a:t>
            </a:r>
            <a:r>
              <a:rPr kumimoji="1" lang="ja-JP" altLang="en-US" dirty="0"/>
              <a:t>の運用には不十分と思われる。バリデーションの国際的整合性はいつ整える計画であるのか？</a:t>
            </a:r>
          </a:p>
          <a:p>
            <a:pPr marL="357188" indent="-269875" eaLnBrk="1">
              <a:spcBef>
                <a:spcPts val="600"/>
              </a:spcBef>
              <a:buNone/>
            </a:pPr>
            <a:r>
              <a:rPr kumimoji="1" lang="en-US" altLang="ja-JP" dirty="0"/>
              <a:t>A</a:t>
            </a:r>
            <a:r>
              <a:rPr kumimoji="1" lang="ja-JP" altLang="en-US" dirty="0"/>
              <a:t>）改正後の本省令の施行に伴って、平成</a:t>
            </a:r>
            <a:r>
              <a:rPr kumimoji="1" lang="en-US" altLang="ja-JP" dirty="0"/>
              <a:t>25</a:t>
            </a:r>
            <a:r>
              <a:rPr kumimoji="1" lang="ja-JP" altLang="en-US" dirty="0"/>
              <a:t>年</a:t>
            </a:r>
            <a:r>
              <a:rPr kumimoji="1" lang="en-US" altLang="ja-JP" dirty="0"/>
              <a:t>8</a:t>
            </a:r>
            <a:r>
              <a:rPr kumimoji="1" lang="ja-JP" altLang="en-US" dirty="0"/>
              <a:t>月</a:t>
            </a:r>
            <a:r>
              <a:rPr kumimoji="1" lang="en-US" altLang="ja-JP" dirty="0"/>
              <a:t>30</a:t>
            </a:r>
            <a:r>
              <a:rPr kumimoji="1" lang="ja-JP" altLang="en-US" dirty="0"/>
              <a:t>日付け薬食監麻発</a:t>
            </a:r>
            <a:r>
              <a:rPr kumimoji="1" lang="en-US" altLang="ja-JP" dirty="0"/>
              <a:t>0830</a:t>
            </a:r>
            <a:r>
              <a:rPr kumimoji="1" lang="ja-JP" altLang="en-US" dirty="0"/>
              <a:t>第１号通知の別紙１及び別紙２で改正された平成</a:t>
            </a:r>
            <a:r>
              <a:rPr kumimoji="1" lang="en-US" altLang="ja-JP" dirty="0"/>
              <a:t>17</a:t>
            </a:r>
            <a:r>
              <a:rPr kumimoji="1" lang="ja-JP" altLang="en-US" dirty="0"/>
              <a:t>年３月</a:t>
            </a:r>
            <a:r>
              <a:rPr kumimoji="1" lang="en-US" altLang="ja-JP" dirty="0"/>
              <a:t>30</a:t>
            </a:r>
            <a:r>
              <a:rPr kumimoji="1" lang="ja-JP" altLang="en-US" dirty="0"/>
              <a:t>日付け薬食監麻発第</a:t>
            </a:r>
            <a:r>
              <a:rPr kumimoji="1" lang="en-US" altLang="ja-JP" dirty="0"/>
              <a:t>0330001</a:t>
            </a:r>
            <a:r>
              <a:rPr kumimoji="1" lang="ja-JP" altLang="en-US" dirty="0"/>
              <a:t>号通知の記の第３章（御意見の「</a:t>
            </a:r>
            <a:r>
              <a:rPr kumimoji="1" lang="ja-JP" altLang="en-US" dirty="0">
                <a:solidFill>
                  <a:srgbClr val="FF0000"/>
                </a:solidFill>
              </a:rPr>
              <a:t>バリデーション基準</a:t>
            </a:r>
            <a:r>
              <a:rPr kumimoji="1" lang="ja-JP" altLang="en-US" dirty="0"/>
              <a:t>」を含む。）は廃止し、改正後の第</a:t>
            </a:r>
            <a:r>
              <a:rPr kumimoji="1" lang="en-US" altLang="ja-JP" dirty="0"/>
              <a:t>13</a:t>
            </a:r>
            <a:r>
              <a:rPr kumimoji="1" lang="ja-JP" altLang="en-US" dirty="0"/>
              <a:t>条の適用に関して、</a:t>
            </a:r>
            <a:r>
              <a:rPr kumimoji="1" lang="en-US" altLang="ja-JP" dirty="0"/>
              <a:t>PIC/S</a:t>
            </a:r>
            <a:r>
              <a:rPr kumimoji="1" lang="ja-JP" altLang="en-US" dirty="0"/>
              <a:t>の</a:t>
            </a:r>
            <a:r>
              <a:rPr kumimoji="1" lang="en-US" altLang="ja-JP" dirty="0"/>
              <a:t>GMP</a:t>
            </a:r>
            <a:r>
              <a:rPr kumimoji="1" lang="ja-JP" altLang="en-US" dirty="0"/>
              <a:t>ガイドライン アネックス</a:t>
            </a:r>
            <a:r>
              <a:rPr kumimoji="1" lang="en-US" altLang="ja-JP" dirty="0"/>
              <a:t>15</a:t>
            </a:r>
            <a:r>
              <a:rPr kumimoji="1" lang="ja-JP" altLang="en-US" dirty="0"/>
              <a:t>との整合化を図る予定です。</a:t>
            </a:r>
          </a:p>
        </p:txBody>
      </p:sp>
      <p:sp>
        <p:nvSpPr>
          <p:cNvPr id="6" name="正方形/長方形 5">
            <a:extLst>
              <a:ext uri="{FF2B5EF4-FFF2-40B4-BE49-F238E27FC236}">
                <a16:creationId xmlns:a16="http://schemas.microsoft.com/office/drawing/2014/main" id="{6F1D753A-EA72-401B-9C46-FF61D7EBA45E}"/>
              </a:ext>
            </a:extLst>
          </p:cNvPr>
          <p:cNvSpPr/>
          <p:nvPr/>
        </p:nvSpPr>
        <p:spPr>
          <a:xfrm>
            <a:off x="1659718" y="5277958"/>
            <a:ext cx="8872509" cy="8463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ts val="600"/>
              </a:spcBef>
              <a:buClr>
                <a:schemeClr val="accent1"/>
              </a:buClr>
              <a:buFont typeface="Wingdings" panose="05000000000000000000" pitchFamily="2" charset="2"/>
              <a:buChar char="n"/>
            </a:pPr>
            <a:r>
              <a:rPr lang="ja-JP" altLang="en-US" sz="2200" dirty="0">
                <a:solidFill>
                  <a:schemeClr val="tx1"/>
                </a:solidFill>
                <a:cs typeface="ＭＳ Ｐゴシック"/>
              </a:rPr>
              <a:t>バリデーション基準→バリデーション指針に改定された理由は国際整合のため。</a:t>
            </a:r>
          </a:p>
          <a:p>
            <a:pPr marL="342900" indent="-342900">
              <a:spcBef>
                <a:spcPts val="600"/>
              </a:spcBef>
              <a:buClr>
                <a:schemeClr val="accent1"/>
              </a:buClr>
              <a:buFont typeface="Wingdings" panose="05000000000000000000" pitchFamily="2" charset="2"/>
              <a:buChar char="n"/>
            </a:pPr>
            <a:r>
              <a:rPr lang="ja-JP" altLang="en-US" sz="2200" dirty="0">
                <a:solidFill>
                  <a:schemeClr val="tx1"/>
                </a:solidFill>
                <a:cs typeface="ＭＳ Ｐゴシック"/>
              </a:rPr>
              <a:t>これまでのバリデーション基準は廃止となった。</a:t>
            </a:r>
          </a:p>
        </p:txBody>
      </p:sp>
      <p:pic>
        <p:nvPicPr>
          <p:cNvPr id="7" name="Picture 2" descr="C:\Documents and Settings\Kana\My Documents\My Pictures\Microsoft クリップ オーガナイザ\j0312656.wmf">
            <a:extLst>
              <a:ext uri="{FF2B5EF4-FFF2-40B4-BE49-F238E27FC236}">
                <a16:creationId xmlns:a16="http://schemas.microsoft.com/office/drawing/2014/main" id="{33704241-2A23-4C6E-B907-908F284DC5BA}"/>
              </a:ext>
            </a:extLst>
          </p:cNvPr>
          <p:cNvPicPr>
            <a:picLocks noChangeAspect="1" noChangeArrowheads="1"/>
          </p:cNvPicPr>
          <p:nvPr/>
        </p:nvPicPr>
        <p:blipFill>
          <a:blip r:embed="rId2" cstate="print"/>
          <a:srcRect/>
          <a:stretch>
            <a:fillRect/>
          </a:stretch>
        </p:blipFill>
        <p:spPr bwMode="auto">
          <a:xfrm>
            <a:off x="9894960" y="4672466"/>
            <a:ext cx="574675" cy="704850"/>
          </a:xfrm>
          <a:prstGeom prst="rect">
            <a:avLst/>
          </a:prstGeom>
          <a:noFill/>
          <a:ln w="9525">
            <a:noFill/>
            <a:miter lim="800000"/>
            <a:headEnd/>
            <a:tailEnd/>
          </a:ln>
        </p:spPr>
      </p:pic>
    </p:spTree>
    <p:extLst>
      <p:ext uri="{BB962C8B-B14F-4D97-AF65-F5344CB8AC3E}">
        <p14:creationId xmlns:p14="http://schemas.microsoft.com/office/powerpoint/2010/main" val="29353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24"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to="" calcmode="lin" valueType="num">
                                      <p:cBhvr>
                                        <p:cTn id="24"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400" dirty="0">
                <a:latin typeface="MS UI Gothic" panose="020B0600070205080204" pitchFamily="50" charset="-128"/>
                <a:cs typeface="ＭＳ Ｐゴシック"/>
              </a:rPr>
              <a:t>バリデーション基準の改定</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734210"/>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200" dirty="0"/>
              <a:t>バリデーション基準</a:t>
            </a:r>
            <a:r>
              <a:rPr kumimoji="1" lang="en-US" altLang="ja-JP" sz="2200" dirty="0"/>
              <a:t>1</a:t>
            </a:r>
            <a:endParaRPr kumimoji="1" lang="ja-JP" altLang="en-US" sz="2200" dirty="0"/>
          </a:p>
          <a:p>
            <a:pPr marL="357188" indent="-269875" eaLnBrk="1">
              <a:buNone/>
            </a:pPr>
            <a:r>
              <a:rPr kumimoji="1" lang="en-US" altLang="ja-JP" sz="2200" dirty="0"/>
              <a:t>1. </a:t>
            </a:r>
            <a:r>
              <a:rPr kumimoji="1" lang="ja-JP" altLang="en-US" sz="2200" dirty="0"/>
              <a:t>医薬品・医薬部外品</a:t>
            </a:r>
            <a:r>
              <a:rPr kumimoji="1" lang="en-US" altLang="ja-JP" sz="2200" dirty="0"/>
              <a:t>GMP</a:t>
            </a:r>
            <a:r>
              <a:rPr kumimoji="1" lang="ja-JP" altLang="en-US" sz="2200" dirty="0"/>
              <a:t>省令に規定するバリデーションについては、品質リスクを考慮し、</a:t>
            </a:r>
            <a:r>
              <a:rPr kumimoji="1" lang="ja-JP" altLang="en-US" sz="2200" dirty="0">
                <a:solidFill>
                  <a:srgbClr val="FF0000"/>
                </a:solidFill>
              </a:rPr>
              <a:t>以下の「バリデーション基準」に基づいて実施すること</a:t>
            </a:r>
            <a:r>
              <a:rPr kumimoji="1" lang="ja-JP" altLang="en-US" sz="2200" dirty="0"/>
              <a:t>。</a:t>
            </a:r>
          </a:p>
          <a:p>
            <a:pPr marL="87313" indent="0" eaLnBrk="1">
              <a:buNone/>
            </a:pPr>
            <a:endParaRPr kumimoji="1" lang="en-US" altLang="ja-JP" sz="800" dirty="0"/>
          </a:p>
          <a:p>
            <a:pPr marL="87313" indent="0" eaLnBrk="1">
              <a:buNone/>
            </a:pPr>
            <a:r>
              <a:rPr kumimoji="1" lang="ja-JP" altLang="en-US" sz="2200" dirty="0"/>
              <a:t>バリデーション指針</a:t>
            </a:r>
            <a:r>
              <a:rPr kumimoji="1" lang="en-US" altLang="ja-JP" sz="2200" dirty="0"/>
              <a:t>1</a:t>
            </a:r>
            <a:endParaRPr kumimoji="1" lang="ja-JP" altLang="en-US" sz="2200" dirty="0"/>
          </a:p>
          <a:p>
            <a:pPr marL="357188" indent="-269875" eaLnBrk="1">
              <a:buNone/>
            </a:pPr>
            <a:r>
              <a:rPr kumimoji="1" lang="ja-JP" altLang="en-US" sz="2200" dirty="0"/>
              <a:t>１．</a:t>
            </a:r>
            <a:r>
              <a:rPr kumimoji="1" lang="en-US" altLang="ja-JP" sz="2200" dirty="0"/>
              <a:t>GMP</a:t>
            </a:r>
            <a:r>
              <a:rPr kumimoji="1" lang="ja-JP" altLang="en-US" sz="2200" dirty="0"/>
              <a:t>省令第</a:t>
            </a:r>
            <a:r>
              <a:rPr kumimoji="1" lang="en-US" altLang="ja-JP" sz="2200" dirty="0"/>
              <a:t>13</a:t>
            </a:r>
            <a:r>
              <a:rPr kumimoji="1" lang="ja-JP" altLang="en-US" sz="2200" dirty="0"/>
              <a:t>条又は第</a:t>
            </a:r>
            <a:r>
              <a:rPr kumimoji="1" lang="en-US" altLang="ja-JP" sz="2200" dirty="0"/>
              <a:t>41</a:t>
            </a:r>
            <a:r>
              <a:rPr kumimoji="1" lang="ja-JP" altLang="en-US" sz="2200" dirty="0"/>
              <a:t>条に規定するバリデーションを行うに当たっては、当該医薬品又は医薬部外品の製品品質への影響を考慮し、下記２．のバリデーション指針</a:t>
            </a:r>
            <a:r>
              <a:rPr kumimoji="1" lang="ja-JP" altLang="en-US" sz="2200" dirty="0">
                <a:solidFill>
                  <a:srgbClr val="FF0000"/>
                </a:solidFill>
              </a:rPr>
              <a:t>又はこれと同等以上の海外のガイドラインを参照</a:t>
            </a:r>
            <a:r>
              <a:rPr kumimoji="1" lang="ja-JP" altLang="en-US" sz="2200" dirty="0"/>
              <a:t>することが求められる。</a:t>
            </a:r>
          </a:p>
        </p:txBody>
      </p:sp>
      <p:sp>
        <p:nvSpPr>
          <p:cNvPr id="9" name="正方形/長方形 8">
            <a:extLst>
              <a:ext uri="{FF2B5EF4-FFF2-40B4-BE49-F238E27FC236}">
                <a16:creationId xmlns:a16="http://schemas.microsoft.com/office/drawing/2014/main" id="{3CF542FC-8C0C-4CAC-A27B-1862E5B694AF}"/>
              </a:ext>
            </a:extLst>
          </p:cNvPr>
          <p:cNvSpPr/>
          <p:nvPr/>
        </p:nvSpPr>
        <p:spPr>
          <a:xfrm>
            <a:off x="587376" y="4371877"/>
            <a:ext cx="10878078" cy="178510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ts val="0"/>
              </a:spcBef>
              <a:buClr>
                <a:schemeClr val="accent1"/>
              </a:buClr>
              <a:buFont typeface="Wingdings" panose="05000000000000000000" pitchFamily="2" charset="2"/>
              <a:buChar char="n"/>
            </a:pPr>
            <a:r>
              <a:rPr lang="ja-JP" altLang="en-US" sz="2200" dirty="0">
                <a:solidFill>
                  <a:schemeClr val="tx1"/>
                </a:solidFill>
                <a:cs typeface="ＭＳ Ｐゴシック"/>
              </a:rPr>
              <a:t>バリデーション基準は遵守すべき規範としての位置付であった。</a:t>
            </a:r>
            <a:endParaRPr lang="en-US" altLang="ja-JP" sz="2200" dirty="0">
              <a:solidFill>
                <a:schemeClr val="tx1"/>
              </a:solidFill>
              <a:cs typeface="ＭＳ Ｐゴシック"/>
            </a:endParaRPr>
          </a:p>
          <a:p>
            <a:pPr marL="342900" indent="-342900">
              <a:spcBef>
                <a:spcPts val="0"/>
              </a:spcBef>
              <a:buClr>
                <a:schemeClr val="accent1"/>
              </a:buClr>
              <a:buFont typeface="Wingdings" panose="05000000000000000000" pitchFamily="2" charset="2"/>
              <a:buChar char="n"/>
            </a:pPr>
            <a:r>
              <a:rPr lang="ja-JP" altLang="en-US" sz="2200" dirty="0">
                <a:solidFill>
                  <a:schemeClr val="tx1"/>
                </a:solidFill>
                <a:cs typeface="ＭＳ Ｐゴシック"/>
              </a:rPr>
              <a:t>必ずしも本バリデーション指針に則る必要はなく、同等以上の海外のガイドライン（</a:t>
            </a:r>
            <a:r>
              <a:rPr lang="en-US" altLang="ja-JP" sz="2200" dirty="0">
                <a:solidFill>
                  <a:schemeClr val="tx1"/>
                </a:solidFill>
                <a:cs typeface="ＭＳ Ｐゴシック"/>
              </a:rPr>
              <a:t>PIC/S GMP Annex 15</a:t>
            </a:r>
            <a:r>
              <a:rPr lang="ja-JP" altLang="en-US" sz="2200" dirty="0">
                <a:solidFill>
                  <a:schemeClr val="tx1"/>
                </a:solidFill>
                <a:cs typeface="ＭＳ Ｐゴシック"/>
              </a:rPr>
              <a:t>）の参照でも可。</a:t>
            </a:r>
          </a:p>
          <a:p>
            <a:pPr marL="342900" indent="-342900">
              <a:spcBef>
                <a:spcPts val="0"/>
              </a:spcBef>
              <a:buClr>
                <a:schemeClr val="accent1"/>
              </a:buClr>
              <a:buFont typeface="Wingdings" panose="05000000000000000000" pitchFamily="2" charset="2"/>
              <a:buChar char="n"/>
            </a:pPr>
            <a:r>
              <a:rPr lang="ja-JP" altLang="en-US" sz="2200" dirty="0">
                <a:solidFill>
                  <a:schemeClr val="tx1"/>
                </a:solidFill>
                <a:cs typeface="ＭＳ Ｐゴシック"/>
              </a:rPr>
              <a:t>「ガイドライン」的な位置づけであること、必須参照ではない（遵守すべき“基準”ではない）ということを示すために基準→指針に用語を変更</a:t>
            </a:r>
            <a:r>
              <a:rPr lang="en-US" altLang="ja-JP" sz="2200" dirty="0">
                <a:solidFill>
                  <a:schemeClr val="tx1"/>
                </a:solidFill>
                <a:cs typeface="ＭＳ Ｐゴシック"/>
              </a:rPr>
              <a:t>???</a:t>
            </a:r>
            <a:endParaRPr lang="ja-JP" altLang="en-US" sz="2200" dirty="0">
              <a:solidFill>
                <a:schemeClr val="tx1"/>
              </a:solidFill>
              <a:cs typeface="ＭＳ Ｐゴシック"/>
            </a:endParaRPr>
          </a:p>
        </p:txBody>
      </p:sp>
      <p:pic>
        <p:nvPicPr>
          <p:cNvPr id="10" name="Picture 2" descr="C:\Documents and Settings\Kana\My Documents\My Pictures\Microsoft クリップ オーガナイザ\j0312656.wmf">
            <a:extLst>
              <a:ext uri="{FF2B5EF4-FFF2-40B4-BE49-F238E27FC236}">
                <a16:creationId xmlns:a16="http://schemas.microsoft.com/office/drawing/2014/main" id="{208804FD-2076-4128-B10F-0C2266298899}"/>
              </a:ext>
            </a:extLst>
          </p:cNvPr>
          <p:cNvPicPr>
            <a:picLocks noChangeAspect="1" noChangeArrowheads="1"/>
          </p:cNvPicPr>
          <p:nvPr/>
        </p:nvPicPr>
        <p:blipFill>
          <a:blip r:embed="rId2" cstate="print"/>
          <a:srcRect/>
          <a:stretch>
            <a:fillRect/>
          </a:stretch>
        </p:blipFill>
        <p:spPr bwMode="auto">
          <a:xfrm>
            <a:off x="10801047" y="3795537"/>
            <a:ext cx="574675" cy="704850"/>
          </a:xfrm>
          <a:prstGeom prst="rect">
            <a:avLst/>
          </a:prstGeom>
          <a:noFill/>
          <a:ln w="9525">
            <a:noFill/>
            <a:miter lim="800000"/>
            <a:headEnd/>
            <a:tailEnd/>
          </a:ln>
        </p:spPr>
      </p:pic>
    </p:spTree>
    <p:extLst>
      <p:ext uri="{BB962C8B-B14F-4D97-AF65-F5344CB8AC3E}">
        <p14:creationId xmlns:p14="http://schemas.microsoft.com/office/powerpoint/2010/main" val="73590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4"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to="" calcmode="lin" valueType="num">
                                      <p:cBhvr>
                                        <p:cTn id="24"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09600" y="149957"/>
            <a:ext cx="10972800" cy="739775"/>
          </a:xfrm>
        </p:spPr>
        <p:txBody>
          <a:bodyPr/>
          <a:lstStyle/>
          <a:p>
            <a:r>
              <a:rPr kumimoji="1" lang="ja-JP" altLang="en-US" sz="1600" dirty="0"/>
              <a:t>施行通知</a:t>
            </a:r>
            <a:r>
              <a:rPr kumimoji="1" lang="zh-CN" altLang="en-US" sz="1600" dirty="0"/>
              <a:t>（薬生監麻発</a:t>
            </a:r>
            <a:r>
              <a:rPr kumimoji="1" lang="en-US" altLang="zh-CN" sz="1600" dirty="0"/>
              <a:t>0428</a:t>
            </a:r>
            <a:r>
              <a:rPr kumimoji="1" lang="zh-CN" altLang="en-US" sz="1600" dirty="0"/>
              <a:t>第</a:t>
            </a:r>
            <a:r>
              <a:rPr kumimoji="1" lang="en-US" altLang="zh-CN" sz="1600" dirty="0"/>
              <a:t>2</a:t>
            </a:r>
            <a:r>
              <a:rPr kumimoji="1" lang="zh-CN" altLang="en-US" sz="1600" dirty="0"/>
              <a:t>号）</a:t>
            </a:r>
            <a:br>
              <a:rPr kumimoji="1" lang="en-US" altLang="zh-CN" sz="1600" dirty="0"/>
            </a:br>
            <a:r>
              <a:rPr kumimoji="1" lang="ja-JP" altLang="en-US" dirty="0"/>
              <a:t>第４ バリデーション指針</a:t>
            </a:r>
            <a:endParaRPr kumimoji="1" lang="ja-JP" altLang="en-US" sz="32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4458"/>
            <a:ext cx="10880725" cy="3185487"/>
          </a:xfrm>
        </p:spPr>
        <p:style>
          <a:lnRef idx="2">
            <a:schemeClr val="dk1"/>
          </a:lnRef>
          <a:fillRef idx="1">
            <a:schemeClr val="lt1"/>
          </a:fillRef>
          <a:effectRef idx="0">
            <a:schemeClr val="dk1"/>
          </a:effectRef>
          <a:fontRef idx="minor">
            <a:schemeClr val="dk1"/>
          </a:fontRef>
        </p:style>
        <p:txBody>
          <a:bodyPr wrap="square">
            <a:spAutoFit/>
          </a:bodyPr>
          <a:lstStyle/>
          <a:p>
            <a:pPr marL="357188" indent="-357188" eaLnBrk="1">
              <a:spcBef>
                <a:spcPts val="300"/>
              </a:spcBef>
              <a:buNone/>
            </a:pPr>
            <a:r>
              <a:rPr kumimoji="1" lang="ja-JP" altLang="en-US" sz="2800" dirty="0"/>
              <a:t>２．バリデーション指針</a:t>
            </a:r>
          </a:p>
          <a:p>
            <a:pPr marL="357188" indent="-357188" eaLnBrk="1">
              <a:spcBef>
                <a:spcPts val="300"/>
              </a:spcBef>
              <a:buNone/>
            </a:pPr>
            <a:r>
              <a:rPr kumimoji="1" lang="ja-JP" altLang="en-US" sz="2800" dirty="0"/>
              <a:t>（１）バリデーションの目的等</a:t>
            </a:r>
          </a:p>
          <a:p>
            <a:pPr marL="449263" lvl="1" indent="-4763" eaLnBrk="1">
              <a:spcBef>
                <a:spcPts val="300"/>
              </a:spcBef>
              <a:buNone/>
              <a:tabLst>
                <a:tab pos="449263" algn="l"/>
              </a:tabLst>
            </a:pPr>
            <a:r>
              <a:rPr kumimoji="1" lang="ja-JP" altLang="en-US" sz="2800" dirty="0"/>
              <a:t>バリデーションとは、製造所の</a:t>
            </a:r>
            <a:r>
              <a:rPr kumimoji="1" lang="ja-JP" altLang="en-US" sz="2800" dirty="0">
                <a:solidFill>
                  <a:srgbClr val="FF0000"/>
                </a:solidFill>
              </a:rPr>
              <a:t>構造設備</a:t>
            </a:r>
            <a:r>
              <a:rPr kumimoji="1" lang="ja-JP" altLang="en-US" sz="2800" dirty="0"/>
              <a:t>並びに</a:t>
            </a:r>
            <a:r>
              <a:rPr kumimoji="1" lang="ja-JP" altLang="en-US" sz="2800" dirty="0">
                <a:solidFill>
                  <a:srgbClr val="FF0000"/>
                </a:solidFill>
              </a:rPr>
              <a:t>手順</a:t>
            </a:r>
            <a:r>
              <a:rPr kumimoji="1" lang="ja-JP" altLang="en-US" sz="2800" dirty="0"/>
              <a:t>、</a:t>
            </a:r>
            <a:r>
              <a:rPr kumimoji="1" lang="ja-JP" altLang="en-US" sz="2800" dirty="0">
                <a:solidFill>
                  <a:srgbClr val="FF0000"/>
                </a:solidFill>
              </a:rPr>
              <a:t>工程</a:t>
            </a:r>
            <a:r>
              <a:rPr kumimoji="1" lang="ja-JP" altLang="en-US" sz="2800" dirty="0"/>
              <a:t>その他の</a:t>
            </a:r>
            <a:r>
              <a:rPr kumimoji="1" lang="ja-JP" altLang="en-US" sz="2800" dirty="0">
                <a:solidFill>
                  <a:schemeClr val="accent1"/>
                </a:solidFill>
              </a:rPr>
              <a:t>製造管理</a:t>
            </a:r>
            <a:r>
              <a:rPr kumimoji="1" lang="ja-JP" altLang="en-US" sz="2800" dirty="0"/>
              <a:t>及び</a:t>
            </a:r>
            <a:r>
              <a:rPr kumimoji="1" lang="ja-JP" altLang="en-US" sz="2800" dirty="0">
                <a:solidFill>
                  <a:schemeClr val="accent1"/>
                </a:solidFill>
              </a:rPr>
              <a:t>品質管理</a:t>
            </a:r>
            <a:r>
              <a:rPr kumimoji="1" lang="ja-JP" altLang="en-US" sz="2800" dirty="0"/>
              <a:t>の方法が</a:t>
            </a:r>
            <a:r>
              <a:rPr kumimoji="1" lang="ja-JP" altLang="en-US" sz="2800" dirty="0">
                <a:solidFill>
                  <a:srgbClr val="FF0000"/>
                </a:solidFill>
              </a:rPr>
              <a:t>期待される効果を与えることを検証</a:t>
            </a:r>
            <a:r>
              <a:rPr kumimoji="1" lang="ja-JP" altLang="en-US" sz="2800" dirty="0"/>
              <a:t>し、これを</a:t>
            </a:r>
            <a:r>
              <a:rPr kumimoji="1" lang="ja-JP" altLang="en-US" sz="2800" dirty="0">
                <a:solidFill>
                  <a:srgbClr val="FF0000"/>
                </a:solidFill>
              </a:rPr>
              <a:t>文書</a:t>
            </a:r>
            <a:r>
              <a:rPr kumimoji="1" lang="ja-JP" altLang="en-US" sz="2800" dirty="0"/>
              <a:t>とすることをいい（</a:t>
            </a:r>
            <a:r>
              <a:rPr kumimoji="1" lang="en-US" altLang="ja-JP" sz="2800" dirty="0"/>
              <a:t>GMP</a:t>
            </a:r>
            <a:r>
              <a:rPr kumimoji="1" lang="ja-JP" altLang="en-US" sz="2800" dirty="0"/>
              <a:t>省令第２条第</a:t>
            </a:r>
            <a:r>
              <a:rPr kumimoji="1" lang="en-US" altLang="ja-JP" sz="2800" dirty="0"/>
              <a:t>13</a:t>
            </a:r>
            <a:r>
              <a:rPr kumimoji="1" lang="ja-JP" altLang="en-US" sz="2800" dirty="0"/>
              <a:t>項参照。）、当該構造設備、手順、工程等が適切であり、求められる品質の製品が恒常的に得られる旨を実証することを目的として行うものであること。</a:t>
            </a:r>
          </a:p>
        </p:txBody>
      </p:sp>
    </p:spTree>
    <p:extLst>
      <p:ext uri="{BB962C8B-B14F-4D97-AF65-F5344CB8AC3E}">
        <p14:creationId xmlns:p14="http://schemas.microsoft.com/office/powerpoint/2010/main" val="144396625"/>
      </p:ext>
    </p:extLst>
  </p:cSld>
  <p:clrMapOvr>
    <a:masterClrMapping/>
  </p:clrMapOvr>
</p:sld>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2173</Words>
  <Application>Microsoft Office PowerPoint</Application>
  <PresentationFormat>ワイド画面</PresentationFormat>
  <Paragraphs>121</Paragraphs>
  <Slides>31</Slides>
  <Notes>22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31</vt:i4>
      </vt:variant>
    </vt:vector>
  </HeadingPairs>
  <TitlesOfParts>
    <vt:vector size="36" baseType="lpstr">
      <vt:lpstr>HGP創英角ﾎﾟｯﾌﾟ体</vt:lpstr>
      <vt:lpstr>MS UI Gothic</vt:lpstr>
      <vt:lpstr>Arial</vt:lpstr>
      <vt:lpstr>Wingdings</vt:lpstr>
      <vt:lpstr>eCompliance</vt:lpstr>
      <vt:lpstr>第15回 バリデーション指針とは</vt:lpstr>
      <vt:lpstr>バリデーション基準の改定（施行通知）</vt:lpstr>
      <vt:lpstr>バリデーション基準の改定（施行通知）</vt:lpstr>
      <vt:lpstr>バリデーション基準の改定（施行通知）</vt:lpstr>
      <vt:lpstr>バリデーション基準の改定（施行通知）</vt:lpstr>
      <vt:lpstr>バリデーション指針の目</vt:lpstr>
      <vt:lpstr>バリデーション指針改定の必然性</vt:lpstr>
      <vt:lpstr>バリデーション基準の改定</vt:lpstr>
      <vt:lpstr>施行通知（薬生監麻発0428第2号） 第４ バリデーション指針</vt:lpstr>
      <vt:lpstr>施行通知（薬生監麻発0428第2号） 第４ バリデーション指針</vt:lpstr>
      <vt:lpstr>施行通知の第３ 11．（１）⑨</vt:lpstr>
      <vt:lpstr>施行通知の第３ 11．（１）⑨</vt:lpstr>
      <vt:lpstr>PIC/S GMP Annex 15 「1.適格性評価、バリデーションに対する組織と計画」</vt:lpstr>
      <vt:lpstr>PIC/S GMP Annex 15 「1.適格性評価、バリデーションに対する組織と計画」</vt:lpstr>
      <vt:lpstr>PIC/S GMP Annex 15 「1.適格性評価、バリデーションに対する組織と計画」</vt:lpstr>
      <vt:lpstr>PIC/S GMP ANNEX 15との差異</vt:lpstr>
      <vt:lpstr>PIC/S GMP ANNEX 15との差異</vt:lpstr>
      <vt:lpstr>PIC/S GMP ANNEX 15との差異</vt:lpstr>
      <vt:lpstr>PIC/S GMP Annex 15　適格性評価とバリデーション 適格性評価、バリデーション、ベリフィケーション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2021-11-22T02:51:26Z</dcterms:modified>
</cp:coreProperties>
</file>