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25"/>
  </p:notesMasterIdLst>
  <p:handoutMasterIdLst>
    <p:handoutMasterId r:id="rId26"/>
  </p:handoutMasterIdLst>
  <p:sldIdLst>
    <p:sldId id="6628" r:id="rId2"/>
    <p:sldId id="5690" r:id="rId3"/>
    <p:sldId id="8095" r:id="rId4"/>
    <p:sldId id="8566" r:id="rId5"/>
    <p:sldId id="8110" r:id="rId6"/>
    <p:sldId id="5019" r:id="rId7"/>
    <p:sldId id="8539" r:id="rId8"/>
    <p:sldId id="5021" r:id="rId9"/>
    <p:sldId id="8538" r:id="rId10"/>
    <p:sldId id="8105" r:id="rId11"/>
    <p:sldId id="8106" r:id="rId12"/>
    <p:sldId id="8567" r:id="rId13"/>
    <p:sldId id="8107" r:id="rId14"/>
    <p:sldId id="8544" r:id="rId15"/>
    <p:sldId id="8096" r:id="rId16"/>
    <p:sldId id="8109" r:id="rId17"/>
    <p:sldId id="8108" r:id="rId18"/>
    <p:sldId id="8543" r:id="rId19"/>
    <p:sldId id="7786" r:id="rId20"/>
    <p:sldId id="8559" r:id="rId21"/>
    <p:sldId id="8558" r:id="rId22"/>
    <p:sldId id="8561" r:id="rId23"/>
    <p:sldId id="8562" r:id="rId24"/>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001" autoAdjust="0"/>
    <p:restoredTop sz="94038" autoAdjust="0"/>
  </p:normalViewPr>
  <p:slideViewPr>
    <p:cSldViewPr snapToGrid="0" showGuides="1">
      <p:cViewPr varScale="1">
        <p:scale>
          <a:sx n="80" d="100"/>
          <a:sy n="80" d="100"/>
        </p:scale>
        <p:origin x="102" y="516"/>
      </p:cViewPr>
      <p:guideLst>
        <p:guide pos="370"/>
        <p:guide orient="horz" pos="663"/>
        <p:guide pos="3840"/>
        <p:guide orient="horz" pos="2160"/>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22</a:t>
            </a:fld>
            <a:endParaRPr kumimoji="1" lang="ja-JP" altLang="en-US"/>
          </a:p>
        </p:txBody>
      </p:sp>
    </p:spTree>
    <p:extLst>
      <p:ext uri="{BB962C8B-B14F-4D97-AF65-F5344CB8AC3E}">
        <p14:creationId xmlns:p14="http://schemas.microsoft.com/office/powerpoint/2010/main" val="2189184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23</a:t>
            </a:fld>
            <a:endParaRPr kumimoji="1" lang="ja-JP" altLang="en-US"/>
          </a:p>
        </p:txBody>
      </p:sp>
    </p:spTree>
    <p:extLst>
      <p:ext uri="{BB962C8B-B14F-4D97-AF65-F5344CB8AC3E}">
        <p14:creationId xmlns:p14="http://schemas.microsoft.com/office/powerpoint/2010/main" val="164198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7</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9</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18</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20</a:t>
            </a:fld>
            <a:endParaRPr kumimoji="1" lang="ja-JP" altLang="en-US"/>
          </a:p>
        </p:txBody>
      </p:sp>
    </p:spTree>
    <p:extLst>
      <p:ext uri="{BB962C8B-B14F-4D97-AF65-F5344CB8AC3E}">
        <p14:creationId xmlns:p14="http://schemas.microsoft.com/office/powerpoint/2010/main" val="3958107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21</a:t>
            </a:fld>
            <a:endParaRPr kumimoji="1" lang="ja-JP" altLang="en-US"/>
          </a:p>
        </p:txBody>
      </p:sp>
    </p:spTree>
    <p:extLst>
      <p:ext uri="{BB962C8B-B14F-4D97-AF65-F5344CB8AC3E}">
        <p14:creationId xmlns:p14="http://schemas.microsoft.com/office/powerpoint/2010/main" val="1739158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3.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4a"/><Relationship Id="rId7"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audio" Target="../media/media2.m4a"/><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audio" Target="../media/audio1.wav"/><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11</a:t>
            </a:r>
            <a:r>
              <a:rPr lang="ja-JP" altLang="en-US" sz="1600" dirty="0"/>
              <a:t>月</a:t>
            </a:r>
            <a:r>
              <a:rPr lang="en-US" altLang="ja-JP" sz="1600" dirty="0"/>
              <a:t>17</a:t>
            </a:r>
            <a:r>
              <a:rPr lang="ja-JP" altLang="en-US" sz="1600" dirty="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12</a:t>
            </a:r>
            <a:r>
              <a:rPr lang="ja-JP" altLang="en-US" sz="3600" b="0" dirty="0"/>
              <a:t>回</a:t>
            </a:r>
            <a:br>
              <a:rPr lang="en-US" altLang="ja-JP" sz="3600" b="0" dirty="0"/>
            </a:br>
            <a:r>
              <a:rPr lang="en-US" altLang="ja-JP" sz="3600" b="0" dirty="0"/>
              <a:t>FDA</a:t>
            </a:r>
            <a:r>
              <a:rPr lang="ja-JP" altLang="en-US" sz="3600" b="0" dirty="0"/>
              <a:t>の</a:t>
            </a:r>
            <a:r>
              <a:rPr lang="en-US" altLang="ja-JP" sz="3600" b="0" dirty="0"/>
              <a:t>Untitled Letter</a:t>
            </a:r>
            <a:r>
              <a:rPr lang="ja-JP" altLang="en-US" sz="3600" b="0" dirty="0"/>
              <a:t>とは</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b="0" i="0" dirty="0">
                <a:solidFill>
                  <a:srgbClr val="000000"/>
                </a:solidFill>
                <a:effectLst/>
                <a:latin typeface="+mn-lt"/>
                <a:ea typeface="+mn-ea"/>
              </a:rPr>
              <a:t>Untitled Letter</a:t>
            </a:r>
            <a:endParaRPr lang="ja-JP" altLang="en-US" b="0" i="0" dirty="0">
              <a:solidFill>
                <a:srgbClr val="000000"/>
              </a:solidFill>
              <a:effectLst/>
              <a:latin typeface="+mn-lt"/>
              <a:ea typeface="+mn-ea"/>
            </a:endParaRPr>
          </a:p>
        </p:txBody>
      </p:sp>
      <p:sp>
        <p:nvSpPr>
          <p:cNvPr id="3" name="コンテンツ プレースホルダー 2"/>
          <p:cNvSpPr>
            <a:spLocks noGrp="1"/>
          </p:cNvSpPr>
          <p:nvPr>
            <p:ph idx="1"/>
          </p:nvPr>
        </p:nvSpPr>
        <p:spPr>
          <a:xfrm>
            <a:off x="587375" y="1052513"/>
            <a:ext cx="10878080" cy="3280898"/>
          </a:xfrm>
        </p:spPr>
        <p:style>
          <a:lnRef idx="2">
            <a:schemeClr val="dk1"/>
          </a:lnRef>
          <a:fillRef idx="1">
            <a:schemeClr val="lt1"/>
          </a:fillRef>
          <a:effectRef idx="0">
            <a:schemeClr val="dk1"/>
          </a:effectRef>
          <a:fontRef idx="minor">
            <a:schemeClr val="dk1"/>
          </a:fontRef>
        </p:style>
        <p:txBody>
          <a:bodyPr wrap="square">
            <a:spAutoFit/>
          </a:bodyPr>
          <a:lstStyle/>
          <a:p>
            <a:pPr algn="l"/>
            <a:r>
              <a:rPr lang="en-US" altLang="ja-JP" sz="2800" b="0" i="0" dirty="0">
                <a:solidFill>
                  <a:schemeClr val="tx1"/>
                </a:solidFill>
                <a:effectLst/>
              </a:rPr>
              <a:t>Untitled Letter</a:t>
            </a:r>
            <a:r>
              <a:rPr lang="ja-JP" altLang="en-US" sz="2800" b="0" i="0" dirty="0">
                <a:solidFill>
                  <a:schemeClr val="tx1"/>
                </a:solidFill>
                <a:effectLst/>
              </a:rPr>
              <a:t>は、検出された違反が</a:t>
            </a:r>
            <a:r>
              <a:rPr lang="en-US" altLang="ja-JP" sz="2800" b="0" i="0" dirty="0">
                <a:solidFill>
                  <a:schemeClr val="tx1"/>
                </a:solidFill>
                <a:effectLst/>
              </a:rPr>
              <a:t>Warning Letter</a:t>
            </a:r>
            <a:r>
              <a:rPr lang="ja-JP" altLang="en-US" sz="2800" b="0" i="0" dirty="0">
                <a:solidFill>
                  <a:schemeClr val="tx1"/>
                </a:solidFill>
                <a:effectLst/>
              </a:rPr>
              <a:t>の発行の基準（規制上の重大な違反）を満たさない場合に発行される。</a:t>
            </a:r>
            <a:endParaRPr lang="en-US" altLang="ja-JP" sz="2800" b="0" i="0" dirty="0">
              <a:solidFill>
                <a:schemeClr val="tx1"/>
              </a:solidFill>
              <a:effectLst/>
            </a:endParaRPr>
          </a:p>
          <a:p>
            <a:pPr algn="l"/>
            <a:r>
              <a:rPr lang="en-US" altLang="ja-JP" sz="2800" b="0" i="0" dirty="0">
                <a:solidFill>
                  <a:schemeClr val="tx1"/>
                </a:solidFill>
                <a:effectLst/>
              </a:rPr>
              <a:t>Untitled Letter</a:t>
            </a:r>
            <a:r>
              <a:rPr lang="ja-JP" altLang="en-US" sz="2800" b="0" i="0" dirty="0">
                <a:solidFill>
                  <a:schemeClr val="tx1"/>
                </a:solidFill>
                <a:effectLst/>
              </a:rPr>
              <a:t>は、</a:t>
            </a:r>
            <a:r>
              <a:rPr lang="en-US" altLang="ja-JP" sz="2800" b="0" i="0" dirty="0">
                <a:solidFill>
                  <a:schemeClr val="tx1"/>
                </a:solidFill>
                <a:effectLst/>
              </a:rPr>
              <a:t>FDA</a:t>
            </a:r>
            <a:r>
              <a:rPr lang="ja-JP" altLang="en-US" sz="2800" b="0" i="0" dirty="0">
                <a:solidFill>
                  <a:schemeClr val="tx1"/>
                </a:solidFill>
                <a:effectLst/>
              </a:rPr>
              <a:t>が法規制要件違反を認識していることを企業に最初に通知する役割を果たしている。</a:t>
            </a:r>
            <a:endParaRPr lang="en-US" altLang="ja-JP" sz="2800" b="0" i="0" dirty="0">
              <a:solidFill>
                <a:schemeClr val="tx1"/>
              </a:solidFill>
              <a:effectLst/>
            </a:endParaRPr>
          </a:p>
          <a:p>
            <a:pPr algn="l"/>
            <a:r>
              <a:rPr lang="en-US" altLang="ja-JP" sz="2800" b="0" i="0" dirty="0">
                <a:solidFill>
                  <a:schemeClr val="tx1"/>
                </a:solidFill>
                <a:effectLst/>
              </a:rPr>
              <a:t>Warning Letter</a:t>
            </a:r>
            <a:r>
              <a:rPr lang="ja-JP" altLang="en-US" sz="2800" b="0" i="0" dirty="0">
                <a:solidFill>
                  <a:schemeClr val="tx1"/>
                </a:solidFill>
                <a:effectLst/>
              </a:rPr>
              <a:t>とは異なり、</a:t>
            </a:r>
            <a:r>
              <a:rPr lang="en-US" altLang="ja-JP" sz="2800" b="0" i="0" dirty="0">
                <a:solidFill>
                  <a:schemeClr val="tx1"/>
                </a:solidFill>
                <a:effectLst/>
              </a:rPr>
              <a:t>Untitled Letter</a:t>
            </a:r>
            <a:r>
              <a:rPr lang="ja-JP" altLang="en-US" sz="2800" b="0" i="0" dirty="0">
                <a:solidFill>
                  <a:schemeClr val="tx1"/>
                </a:solidFill>
                <a:effectLst/>
              </a:rPr>
              <a:t>には違反を迅速に是正しなかった場合に強制執行措置が取られる可能性があることを</a:t>
            </a:r>
            <a:r>
              <a:rPr lang="ja-JP" altLang="en-US" sz="2800" b="0" i="0" dirty="0">
                <a:solidFill>
                  <a:srgbClr val="FF0000"/>
                </a:solidFill>
                <a:effectLst/>
              </a:rPr>
              <a:t>警告するステートメントは含まれない</a:t>
            </a:r>
            <a:r>
              <a:rPr lang="ja-JP" altLang="en-US" sz="2800" b="0" i="0" dirty="0">
                <a:solidFill>
                  <a:schemeClr val="tx1"/>
                </a:solidFill>
                <a:effectLst/>
              </a:rPr>
              <a:t>。</a:t>
            </a:r>
          </a:p>
        </p:txBody>
      </p:sp>
    </p:spTree>
    <p:extLst>
      <p:ext uri="{BB962C8B-B14F-4D97-AF65-F5344CB8AC3E}">
        <p14:creationId xmlns:p14="http://schemas.microsoft.com/office/powerpoint/2010/main" val="2501624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b="0" i="0" dirty="0">
                <a:solidFill>
                  <a:srgbClr val="000000"/>
                </a:solidFill>
                <a:effectLst/>
                <a:latin typeface="+mn-lt"/>
                <a:ea typeface="+mn-ea"/>
              </a:rPr>
              <a:t>Close-out Letter</a:t>
            </a:r>
          </a:p>
        </p:txBody>
      </p:sp>
      <p:sp>
        <p:nvSpPr>
          <p:cNvPr id="3" name="コンテンツ プレースホルダー 2"/>
          <p:cNvSpPr>
            <a:spLocks noGrp="1"/>
          </p:cNvSpPr>
          <p:nvPr>
            <p:ph idx="1"/>
          </p:nvPr>
        </p:nvSpPr>
        <p:spPr>
          <a:xfrm>
            <a:off x="587375" y="1052513"/>
            <a:ext cx="10878080" cy="1902059"/>
          </a:xfrm>
        </p:spPr>
        <p:style>
          <a:lnRef idx="2">
            <a:schemeClr val="dk1"/>
          </a:lnRef>
          <a:fillRef idx="1">
            <a:schemeClr val="lt1"/>
          </a:fillRef>
          <a:effectRef idx="0">
            <a:schemeClr val="dk1"/>
          </a:effectRef>
          <a:fontRef idx="minor">
            <a:schemeClr val="dk1"/>
          </a:fontRef>
        </p:style>
        <p:txBody>
          <a:bodyPr wrap="square">
            <a:spAutoFit/>
          </a:bodyPr>
          <a:lstStyle/>
          <a:p>
            <a:pPr algn="l"/>
            <a:r>
              <a:rPr lang="en-US" altLang="ja-JP" sz="2800" b="0" i="0" dirty="0">
                <a:solidFill>
                  <a:schemeClr val="tx1"/>
                </a:solidFill>
                <a:effectLst/>
              </a:rPr>
              <a:t>Warning Letter</a:t>
            </a:r>
            <a:r>
              <a:rPr lang="ja-JP" altLang="en-US" sz="2800" b="0" i="0" dirty="0">
                <a:solidFill>
                  <a:schemeClr val="tx1"/>
                </a:solidFill>
                <a:effectLst/>
              </a:rPr>
              <a:t>による警告に対して企業が是正措置を講じ、</a:t>
            </a:r>
            <a:r>
              <a:rPr lang="en-US" altLang="ja-JP" sz="2800" b="0" i="0" dirty="0">
                <a:solidFill>
                  <a:schemeClr val="tx1"/>
                </a:solidFill>
                <a:effectLst/>
              </a:rPr>
              <a:t>FDA</a:t>
            </a:r>
            <a:r>
              <a:rPr lang="ja-JP" altLang="en-US" sz="2800" b="0" i="0" dirty="0">
                <a:solidFill>
                  <a:schemeClr val="tx1"/>
                </a:solidFill>
                <a:effectLst/>
              </a:rPr>
              <a:t>が是正措置を検証し、当該是正措置が適切と判断した場合に発出されるレターである。</a:t>
            </a:r>
          </a:p>
          <a:p>
            <a:pPr algn="l"/>
            <a:r>
              <a:rPr lang="en-US" altLang="ja-JP" sz="2800" b="0" i="0" dirty="0">
                <a:solidFill>
                  <a:schemeClr val="tx1"/>
                </a:solidFill>
                <a:effectLst/>
              </a:rPr>
              <a:t>2009</a:t>
            </a:r>
            <a:r>
              <a:rPr lang="ja-JP" altLang="en-US" sz="2800" b="0" i="0" dirty="0">
                <a:solidFill>
                  <a:schemeClr val="tx1"/>
                </a:solidFill>
                <a:effectLst/>
              </a:rPr>
              <a:t>年</a:t>
            </a:r>
            <a:r>
              <a:rPr lang="en-US" altLang="ja-JP" sz="2800" b="0" i="0" dirty="0">
                <a:solidFill>
                  <a:schemeClr val="tx1"/>
                </a:solidFill>
                <a:effectLst/>
              </a:rPr>
              <a:t>9</a:t>
            </a:r>
            <a:r>
              <a:rPr lang="ja-JP" altLang="en-US" sz="2800" b="0" i="0" dirty="0">
                <a:solidFill>
                  <a:schemeClr val="tx1"/>
                </a:solidFill>
                <a:effectLst/>
              </a:rPr>
              <a:t>月</a:t>
            </a:r>
            <a:r>
              <a:rPr lang="en-US" altLang="ja-JP" sz="2800" b="0" i="0" dirty="0">
                <a:solidFill>
                  <a:schemeClr val="tx1"/>
                </a:solidFill>
                <a:effectLst/>
              </a:rPr>
              <a:t>1</a:t>
            </a:r>
            <a:r>
              <a:rPr lang="ja-JP" altLang="en-US" sz="2800" b="0" i="0" dirty="0">
                <a:solidFill>
                  <a:schemeClr val="tx1"/>
                </a:solidFill>
                <a:effectLst/>
              </a:rPr>
              <a:t>日以降の</a:t>
            </a:r>
            <a:r>
              <a:rPr lang="en-US" altLang="ja-JP" sz="2800" b="0" i="0" dirty="0">
                <a:solidFill>
                  <a:schemeClr val="tx1"/>
                </a:solidFill>
                <a:effectLst/>
              </a:rPr>
              <a:t>Warning Letter</a:t>
            </a:r>
            <a:r>
              <a:rPr lang="ja-JP" altLang="en-US" sz="2800" b="0" i="0" dirty="0">
                <a:solidFill>
                  <a:schemeClr val="tx1"/>
                </a:solidFill>
                <a:effectLst/>
              </a:rPr>
              <a:t>に対して発行されるようになった。</a:t>
            </a:r>
          </a:p>
        </p:txBody>
      </p:sp>
      <p:graphicFrame>
        <p:nvGraphicFramePr>
          <p:cNvPr id="4" name="オブジェクト 3">
            <a:extLst>
              <a:ext uri="{FF2B5EF4-FFF2-40B4-BE49-F238E27FC236}">
                <a16:creationId xmlns:a16="http://schemas.microsoft.com/office/drawing/2014/main" id="{EC634926-DFAC-4208-84B3-0ED55AC4F7E9}"/>
              </a:ext>
            </a:extLst>
          </p:cNvPr>
          <p:cNvGraphicFramePr>
            <a:graphicFrameLocks noChangeAspect="1"/>
          </p:cNvGraphicFramePr>
          <p:nvPr>
            <p:extLst>
              <p:ext uri="{D42A27DB-BD31-4B8C-83A1-F6EECF244321}">
                <p14:modId xmlns:p14="http://schemas.microsoft.com/office/powerpoint/2010/main" val="2809092428"/>
              </p:ext>
            </p:extLst>
          </p:nvPr>
        </p:nvGraphicFramePr>
        <p:xfrm>
          <a:off x="1838325" y="4523154"/>
          <a:ext cx="8515350" cy="1571625"/>
        </p:xfrm>
        <a:graphic>
          <a:graphicData uri="http://schemas.openxmlformats.org/presentationml/2006/ole">
            <mc:AlternateContent xmlns:mc="http://schemas.openxmlformats.org/markup-compatibility/2006">
              <mc:Choice xmlns:v="urn:schemas-microsoft-com:vml" Requires="v">
                <p:oleObj spid="_x0000_s4106" name="ビットマップ イメージ" r:id="rId3" imgW="8515440" imgH="1571760" progId="Paint.Picture">
                  <p:embed/>
                </p:oleObj>
              </mc:Choice>
              <mc:Fallback>
                <p:oleObj name="ビットマップ イメージ" r:id="rId3" imgW="8515440" imgH="1571760" progId="Paint.Picture">
                  <p:embed/>
                  <p:pic>
                    <p:nvPicPr>
                      <p:cNvPr id="5" name="オブジェクト 4">
                        <a:extLst>
                          <a:ext uri="{FF2B5EF4-FFF2-40B4-BE49-F238E27FC236}">
                            <a16:creationId xmlns:a16="http://schemas.microsoft.com/office/drawing/2014/main" id="{8D64BAB9-5C56-46E5-94BB-A302B9685B80}"/>
                          </a:ext>
                        </a:extLst>
                      </p:cNvPr>
                      <p:cNvPicPr/>
                      <p:nvPr/>
                    </p:nvPicPr>
                    <p:blipFill>
                      <a:blip r:embed="rId4"/>
                      <a:stretch>
                        <a:fillRect/>
                      </a:stretch>
                    </p:blipFill>
                    <p:spPr>
                      <a:xfrm>
                        <a:off x="1838325" y="4523154"/>
                        <a:ext cx="8515350" cy="1571625"/>
                      </a:xfrm>
                      <a:prstGeom prst="rect">
                        <a:avLst/>
                      </a:prstGeom>
                    </p:spPr>
                  </p:pic>
                </p:oleObj>
              </mc:Fallback>
            </mc:AlternateContent>
          </a:graphicData>
        </a:graphic>
      </p:graphicFrame>
    </p:spTree>
    <p:extLst>
      <p:ext uri="{BB962C8B-B14F-4D97-AF65-F5344CB8AC3E}">
        <p14:creationId xmlns:p14="http://schemas.microsoft.com/office/powerpoint/2010/main" val="227300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QR コード&#10;&#10;自動的に生成された説明">
            <a:extLst>
              <a:ext uri="{FF2B5EF4-FFF2-40B4-BE49-F238E27FC236}">
                <a16:creationId xmlns:a16="http://schemas.microsoft.com/office/drawing/2014/main" id="{A56BA0DD-221E-4301-AFA9-20F6AF203C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108632.6"/>
                </p14:media>
              </p:ext>
            </p:extLst>
          </p:nvPr>
        </p:nvPicPr>
        <p:blipFill>
          <a:blip r:embed="rId7"/>
          <a:stretch>
            <a:fillRect/>
          </a:stretch>
        </p:blipFill>
        <p:spPr>
          <a:xfrm>
            <a:off x="11416460" y="3569269"/>
            <a:ext cx="609600" cy="609600"/>
          </a:xfrm>
          <a:prstGeom prst="rect">
            <a:avLst/>
          </a:prstGeom>
        </p:spPr>
      </p:pic>
    </p:spTree>
    <p:extLst>
      <p:ext uri="{BB962C8B-B14F-4D97-AF65-F5344CB8AC3E}">
        <p14:creationId xmlns:p14="http://schemas.microsoft.com/office/powerpoint/2010/main" val="371071925"/>
      </p:ext>
    </p:extLst>
  </p:cSld>
  <p:clrMapOvr>
    <a:masterClrMapping/>
  </p:clrMapOvr>
  <p:transition spd="slow">
    <p:push dir="u"/>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b="0" i="0" dirty="0">
                <a:solidFill>
                  <a:srgbClr val="000000"/>
                </a:solidFill>
                <a:effectLst/>
                <a:latin typeface="+mn-lt"/>
                <a:ea typeface="+mn-ea"/>
              </a:rPr>
              <a:t>Close-out Letter</a:t>
            </a:r>
          </a:p>
        </p:txBody>
      </p:sp>
      <p:sp>
        <p:nvSpPr>
          <p:cNvPr id="3" name="コンテンツ プレースホルダー 2"/>
          <p:cNvSpPr>
            <a:spLocks noGrp="1"/>
          </p:cNvSpPr>
          <p:nvPr>
            <p:ph idx="1"/>
          </p:nvPr>
        </p:nvSpPr>
        <p:spPr>
          <a:xfrm>
            <a:off x="587375" y="1052513"/>
            <a:ext cx="10878080" cy="5090624"/>
          </a:xfrm>
        </p:spPr>
        <p:style>
          <a:lnRef idx="2">
            <a:schemeClr val="dk1"/>
          </a:lnRef>
          <a:fillRef idx="1">
            <a:schemeClr val="lt1"/>
          </a:fillRef>
          <a:effectRef idx="0">
            <a:schemeClr val="dk1"/>
          </a:effectRef>
          <a:fontRef idx="minor">
            <a:schemeClr val="dk1"/>
          </a:fontRef>
        </p:style>
        <p:txBody>
          <a:bodyPr wrap="square">
            <a:spAutoFit/>
          </a:bodyPr>
          <a:lstStyle/>
          <a:p>
            <a:pPr algn="l"/>
            <a:r>
              <a:rPr lang="en-US" altLang="ja-JP" sz="2800" b="0" i="0" dirty="0">
                <a:solidFill>
                  <a:schemeClr val="tx1"/>
                </a:solidFill>
                <a:effectLst/>
              </a:rPr>
              <a:t>Close-out Letter</a:t>
            </a:r>
            <a:r>
              <a:rPr lang="ja-JP" altLang="en-US" sz="2800" b="0" i="0" dirty="0">
                <a:solidFill>
                  <a:schemeClr val="tx1"/>
                </a:solidFill>
                <a:effectLst/>
              </a:rPr>
              <a:t>が発行されるのは以下の場合である。</a:t>
            </a:r>
          </a:p>
          <a:p>
            <a:pPr marL="958850" lvl="1" indent="-514350">
              <a:buFont typeface="+mj-lt"/>
              <a:buAutoNum type="arabicPeriod"/>
            </a:pPr>
            <a:r>
              <a:rPr lang="ja-JP" altLang="en-US" sz="2800" b="0" i="0" dirty="0">
                <a:solidFill>
                  <a:schemeClr val="tx1"/>
                </a:solidFill>
                <a:effectLst/>
              </a:rPr>
              <a:t>企業は、</a:t>
            </a:r>
            <a:r>
              <a:rPr lang="en-US" altLang="ja-JP" sz="2800" b="0" i="0" dirty="0">
                <a:solidFill>
                  <a:schemeClr val="tx1"/>
                </a:solidFill>
                <a:effectLst/>
              </a:rPr>
              <a:t>Warning Letter</a:t>
            </a:r>
            <a:r>
              <a:rPr lang="ja-JP" altLang="en-US" sz="2800" b="0" i="0" dirty="0">
                <a:solidFill>
                  <a:schemeClr val="tx1"/>
                </a:solidFill>
                <a:effectLst/>
              </a:rPr>
              <a:t>にリストされた違反を適切に是正したことを示すのに十分な情報を</a:t>
            </a:r>
            <a:r>
              <a:rPr lang="en-US" altLang="ja-JP" sz="2800" b="0" i="0" dirty="0">
                <a:solidFill>
                  <a:schemeClr val="tx1"/>
                </a:solidFill>
                <a:effectLst/>
              </a:rPr>
              <a:t>FDA</a:t>
            </a:r>
            <a:r>
              <a:rPr lang="ja-JP" altLang="en-US" sz="2800" b="0" i="0" dirty="0">
                <a:solidFill>
                  <a:schemeClr val="tx1"/>
                </a:solidFill>
                <a:effectLst/>
              </a:rPr>
              <a:t>に対して提出した場合。または</a:t>
            </a:r>
            <a:r>
              <a:rPr lang="en-US" altLang="ja-JP" sz="2800" b="0" i="0" dirty="0">
                <a:solidFill>
                  <a:schemeClr val="tx1"/>
                </a:solidFill>
                <a:effectLst/>
              </a:rPr>
              <a:t>FDA</a:t>
            </a:r>
            <a:r>
              <a:rPr lang="ja-JP" altLang="en-US" sz="2800" b="0" i="0" dirty="0">
                <a:solidFill>
                  <a:schemeClr val="tx1"/>
                </a:solidFill>
                <a:effectLst/>
              </a:rPr>
              <a:t>によるフォローアップ査察により、是正措置の実施が適切であったことが示された場合、または他の検証済みの適切で信頼できる情報に基づいて、</a:t>
            </a:r>
            <a:r>
              <a:rPr lang="en-US" altLang="ja-JP" sz="2800" b="0" i="0" dirty="0">
                <a:solidFill>
                  <a:schemeClr val="tx1"/>
                </a:solidFill>
                <a:effectLst/>
              </a:rPr>
              <a:t>FDA</a:t>
            </a:r>
            <a:r>
              <a:rPr lang="ja-JP" altLang="en-US" sz="2800" b="0" i="0" dirty="0">
                <a:solidFill>
                  <a:schemeClr val="tx1"/>
                </a:solidFill>
                <a:effectLst/>
              </a:rPr>
              <a:t>がフォローアップ査察は不要であると判断した場合。</a:t>
            </a:r>
            <a:br>
              <a:rPr lang="en-US" altLang="ja-JP" sz="2800" b="0" i="0" dirty="0">
                <a:solidFill>
                  <a:schemeClr val="tx1"/>
                </a:solidFill>
                <a:effectLst/>
              </a:rPr>
            </a:br>
            <a:r>
              <a:rPr lang="ja-JP" altLang="en-US" sz="2800" b="0" i="0" dirty="0">
                <a:solidFill>
                  <a:schemeClr val="tx1"/>
                </a:solidFill>
                <a:effectLst/>
              </a:rPr>
              <a:t>かつ</a:t>
            </a:r>
          </a:p>
          <a:p>
            <a:pPr marL="958850" lvl="1" indent="-514350">
              <a:buFont typeface="+mj-lt"/>
              <a:buAutoNum type="arabicPeriod"/>
            </a:pPr>
            <a:r>
              <a:rPr lang="ja-JP" altLang="en-US" sz="2800" b="0" i="0" dirty="0">
                <a:solidFill>
                  <a:schemeClr val="tx1"/>
                </a:solidFill>
                <a:effectLst/>
              </a:rPr>
              <a:t>フォローアップ査察（または他の適切で信頼できる情報）において、他の重大な違反が検出されなかった場合。</a:t>
            </a:r>
          </a:p>
          <a:p>
            <a:pPr algn="l"/>
            <a:r>
              <a:rPr lang="en-US" altLang="ja-JP" sz="2800" b="0" i="0" dirty="0">
                <a:solidFill>
                  <a:schemeClr val="tx1"/>
                </a:solidFill>
                <a:effectLst/>
              </a:rPr>
              <a:t>FDA</a:t>
            </a:r>
            <a:r>
              <a:rPr lang="ja-JP" altLang="en-US" sz="2800" b="0" i="0" dirty="0">
                <a:solidFill>
                  <a:schemeClr val="tx1"/>
                </a:solidFill>
                <a:effectLst/>
              </a:rPr>
              <a:t>は、決定を下すために必要な情報を入手してから合計</a:t>
            </a:r>
            <a:r>
              <a:rPr lang="en-US" altLang="ja-JP" sz="2800" b="0" i="0" dirty="0">
                <a:solidFill>
                  <a:schemeClr val="tx1"/>
                </a:solidFill>
                <a:effectLst/>
              </a:rPr>
              <a:t>65</a:t>
            </a:r>
            <a:r>
              <a:rPr lang="ja-JP" altLang="en-US" sz="2800" b="0" i="0" dirty="0">
                <a:solidFill>
                  <a:schemeClr val="tx1"/>
                </a:solidFill>
                <a:effectLst/>
              </a:rPr>
              <a:t>営業日以内に</a:t>
            </a:r>
            <a:r>
              <a:rPr lang="en-US" altLang="ja-JP" sz="2800" b="0" i="0" dirty="0">
                <a:solidFill>
                  <a:schemeClr val="tx1"/>
                </a:solidFill>
                <a:effectLst/>
              </a:rPr>
              <a:t>Close-out Letter</a:t>
            </a:r>
            <a:r>
              <a:rPr lang="ja-JP" altLang="en-US" sz="2800" b="0" i="0" dirty="0">
                <a:solidFill>
                  <a:schemeClr val="tx1"/>
                </a:solidFill>
                <a:effectLst/>
              </a:rPr>
              <a:t>を発行しなければならない。</a:t>
            </a:r>
          </a:p>
        </p:txBody>
      </p:sp>
    </p:spTree>
    <p:extLst>
      <p:ext uri="{BB962C8B-B14F-4D97-AF65-F5344CB8AC3E}">
        <p14:creationId xmlns:p14="http://schemas.microsoft.com/office/powerpoint/2010/main" val="169010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EF4D8D68-A7D6-4A33-854E-FB814FD33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106040.6"/>
                </p14:media>
              </p:ext>
            </p:extLst>
          </p:nvPr>
        </p:nvPicPr>
        <p:blipFill>
          <a:blip r:embed="rId7"/>
          <a:stretch>
            <a:fillRect/>
          </a:stretch>
        </p:blipFill>
        <p:spPr>
          <a:xfrm>
            <a:off x="11406379" y="4832022"/>
            <a:ext cx="609600" cy="609600"/>
          </a:xfrm>
          <a:prstGeom prst="rect">
            <a:avLst/>
          </a:prstGeom>
        </p:spPr>
      </p:pic>
    </p:spTree>
    <p:extLst>
      <p:ext uri="{BB962C8B-B14F-4D97-AF65-F5344CB8AC3E}">
        <p14:creationId xmlns:p14="http://schemas.microsoft.com/office/powerpoint/2010/main" val="2271506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sndAc>
          <p:stSnd>
            <p:snd r:embed="rId5" name="chimes.wav"/>
          </p:stSnd>
        </p:sndAc>
      </p:transition>
    </mc:Choice>
    <mc:Fallback>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pc="-5" dirty="0">
                <a:latin typeface="+mn-lt"/>
                <a:ea typeface="+mn-ea"/>
                <a:cs typeface="ＭＳ Ｐゴシック"/>
              </a:rPr>
              <a:t>Amazon</a:t>
            </a:r>
            <a:r>
              <a:rPr lang="ja-JP" altLang="en-US" spc="-5" dirty="0">
                <a:latin typeface="+mn-lt"/>
                <a:ea typeface="+mn-ea"/>
                <a:cs typeface="ＭＳ Ｐゴシック"/>
              </a:rPr>
              <a:t>に対する</a:t>
            </a:r>
            <a:r>
              <a:rPr lang="en-US" altLang="ja-JP" spc="-5" dirty="0">
                <a:latin typeface="+mn-lt"/>
                <a:ea typeface="+mn-ea"/>
                <a:cs typeface="ＭＳ Ｐゴシック"/>
              </a:rPr>
              <a:t>Untitled Letter</a:t>
            </a:r>
          </a:p>
        </p:txBody>
      </p:sp>
      <p:sp>
        <p:nvSpPr>
          <p:cNvPr id="3" name="コンテンツ プレースホルダー 2"/>
          <p:cNvSpPr>
            <a:spLocks noGrp="1"/>
          </p:cNvSpPr>
          <p:nvPr>
            <p:ph idx="1"/>
          </p:nvPr>
        </p:nvSpPr>
        <p:spPr>
          <a:xfrm>
            <a:off x="587375" y="1052513"/>
            <a:ext cx="10878080" cy="954107"/>
          </a:xfrm>
        </p:spPr>
        <p:style>
          <a:lnRef idx="2">
            <a:schemeClr val="dk1"/>
          </a:lnRef>
          <a:fillRef idx="1">
            <a:schemeClr val="lt1"/>
          </a:fillRef>
          <a:effectRef idx="0">
            <a:schemeClr val="dk1"/>
          </a:effectRef>
          <a:fontRef idx="minor">
            <a:schemeClr val="dk1"/>
          </a:fontRef>
        </p:style>
        <p:txBody>
          <a:bodyPr wrap="square">
            <a:spAutoFit/>
          </a:bodyPr>
          <a:lstStyle/>
          <a:p>
            <a:pPr algn="l"/>
            <a:r>
              <a:rPr lang="en-US" altLang="ja-JP" sz="2800" b="0" i="0" dirty="0">
                <a:solidFill>
                  <a:schemeClr val="tx1"/>
                </a:solidFill>
                <a:effectLst/>
              </a:rPr>
              <a:t>FDA</a:t>
            </a:r>
            <a:r>
              <a:rPr lang="ja-JP" altLang="en-US" sz="2800" b="0" i="0" dirty="0">
                <a:solidFill>
                  <a:schemeClr val="tx1"/>
                </a:solidFill>
                <a:effectLst/>
              </a:rPr>
              <a:t>が</a:t>
            </a:r>
            <a:r>
              <a:rPr lang="en-US" altLang="ja-JP" sz="2800" b="0" i="0" dirty="0">
                <a:solidFill>
                  <a:schemeClr val="tx1"/>
                </a:solidFill>
                <a:effectLst/>
              </a:rPr>
              <a:t>Amazon</a:t>
            </a:r>
            <a:r>
              <a:rPr lang="ja-JP" altLang="en-US" sz="2800" b="0" i="0" dirty="0">
                <a:solidFill>
                  <a:schemeClr val="tx1"/>
                </a:solidFill>
                <a:effectLst/>
              </a:rPr>
              <a:t>に対して</a:t>
            </a:r>
            <a:r>
              <a:rPr lang="en-US" altLang="ja-JP" sz="2800" b="0" i="0" dirty="0">
                <a:solidFill>
                  <a:schemeClr val="tx1"/>
                </a:solidFill>
                <a:effectLst/>
              </a:rPr>
              <a:t>Untitled Letter</a:t>
            </a:r>
            <a:r>
              <a:rPr lang="ja-JP" altLang="en-US" sz="2800" b="0" i="0" dirty="0">
                <a:solidFill>
                  <a:schemeClr val="tx1"/>
                </a:solidFill>
                <a:effectLst/>
              </a:rPr>
              <a:t>を発出した。（</a:t>
            </a:r>
            <a:r>
              <a:rPr lang="en-US" altLang="ja-JP" sz="2800" b="0" i="0" dirty="0">
                <a:solidFill>
                  <a:schemeClr val="tx1"/>
                </a:solidFill>
                <a:effectLst/>
              </a:rPr>
              <a:t>2021</a:t>
            </a:r>
            <a:r>
              <a:rPr lang="ja-JP" altLang="en-US" sz="2800" b="0" i="0" dirty="0">
                <a:solidFill>
                  <a:schemeClr val="tx1"/>
                </a:solidFill>
                <a:effectLst/>
              </a:rPr>
              <a:t>年</a:t>
            </a:r>
            <a:r>
              <a:rPr lang="en-US" altLang="ja-JP" sz="2800" b="0" i="0" dirty="0">
                <a:solidFill>
                  <a:schemeClr val="tx1"/>
                </a:solidFill>
                <a:effectLst/>
              </a:rPr>
              <a:t>7</a:t>
            </a:r>
            <a:r>
              <a:rPr lang="ja-JP" altLang="en-US" sz="2800" b="0" i="0" dirty="0">
                <a:solidFill>
                  <a:schemeClr val="tx1"/>
                </a:solidFill>
                <a:effectLst/>
              </a:rPr>
              <a:t>月</a:t>
            </a:r>
            <a:r>
              <a:rPr lang="en-US" altLang="ja-JP" sz="2800" b="0" i="0" dirty="0">
                <a:solidFill>
                  <a:schemeClr val="tx1"/>
                </a:solidFill>
                <a:effectLst/>
              </a:rPr>
              <a:t>26</a:t>
            </a:r>
            <a:r>
              <a:rPr lang="ja-JP" altLang="en-US" sz="2800" b="0" i="0" dirty="0">
                <a:solidFill>
                  <a:schemeClr val="tx1"/>
                </a:solidFill>
                <a:effectLst/>
              </a:rPr>
              <a:t>日付）</a:t>
            </a:r>
          </a:p>
        </p:txBody>
      </p:sp>
      <p:graphicFrame>
        <p:nvGraphicFramePr>
          <p:cNvPr id="5" name="オブジェクト 4">
            <a:extLst>
              <a:ext uri="{FF2B5EF4-FFF2-40B4-BE49-F238E27FC236}">
                <a16:creationId xmlns:a16="http://schemas.microsoft.com/office/drawing/2014/main" id="{5767C407-955E-4DF7-B1EE-72DD46665C3B}"/>
              </a:ext>
            </a:extLst>
          </p:cNvPr>
          <p:cNvGraphicFramePr>
            <a:graphicFrameLocks noChangeAspect="1"/>
          </p:cNvGraphicFramePr>
          <p:nvPr>
            <p:extLst>
              <p:ext uri="{D42A27DB-BD31-4B8C-83A1-F6EECF244321}">
                <p14:modId xmlns:p14="http://schemas.microsoft.com/office/powerpoint/2010/main" val="3638476600"/>
              </p:ext>
            </p:extLst>
          </p:nvPr>
        </p:nvGraphicFramePr>
        <p:xfrm>
          <a:off x="2752725" y="2160607"/>
          <a:ext cx="6686550" cy="3667125"/>
        </p:xfrm>
        <a:graphic>
          <a:graphicData uri="http://schemas.openxmlformats.org/presentationml/2006/ole">
            <mc:AlternateContent xmlns:mc="http://schemas.openxmlformats.org/markup-compatibility/2006">
              <mc:Choice xmlns:v="urn:schemas-microsoft-com:vml" Requires="v">
                <p:oleObj spid="_x0000_s5130" name="ビットマップ イメージ" r:id="rId3" imgW="6686640" imgH="3666960" progId="Paint.Picture">
                  <p:embed/>
                </p:oleObj>
              </mc:Choice>
              <mc:Fallback>
                <p:oleObj name="ビットマップ イメージ" r:id="rId3" imgW="6686640" imgH="3666960" progId="Paint.Picture">
                  <p:embed/>
                  <p:pic>
                    <p:nvPicPr>
                      <p:cNvPr id="0" name=""/>
                      <p:cNvPicPr/>
                      <p:nvPr/>
                    </p:nvPicPr>
                    <p:blipFill>
                      <a:blip r:embed="rId4"/>
                      <a:stretch>
                        <a:fillRect/>
                      </a:stretch>
                    </p:blipFill>
                    <p:spPr>
                      <a:xfrm>
                        <a:off x="2752725" y="2160607"/>
                        <a:ext cx="6686550" cy="3667125"/>
                      </a:xfrm>
                      <a:prstGeom prst="rect">
                        <a:avLst/>
                      </a:prstGeom>
                    </p:spPr>
                  </p:pic>
                </p:oleObj>
              </mc:Fallback>
            </mc:AlternateContent>
          </a:graphicData>
        </a:graphic>
      </p:graphicFrame>
    </p:spTree>
    <p:extLst>
      <p:ext uri="{BB962C8B-B14F-4D97-AF65-F5344CB8AC3E}">
        <p14:creationId xmlns:p14="http://schemas.microsoft.com/office/powerpoint/2010/main" val="4157201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pc="-5" dirty="0">
                <a:latin typeface="+mn-lt"/>
                <a:ea typeface="+mn-ea"/>
                <a:cs typeface="ＭＳ Ｐゴシック"/>
              </a:rPr>
              <a:t>Amazon</a:t>
            </a:r>
            <a:r>
              <a:rPr lang="ja-JP" altLang="en-US" spc="-5" dirty="0">
                <a:latin typeface="+mn-lt"/>
                <a:ea typeface="+mn-ea"/>
                <a:cs typeface="ＭＳ Ｐゴシック"/>
              </a:rPr>
              <a:t>に対する</a:t>
            </a:r>
            <a:r>
              <a:rPr lang="en-US" altLang="ja-JP" spc="-5" dirty="0">
                <a:latin typeface="+mn-lt"/>
                <a:ea typeface="+mn-ea"/>
                <a:cs typeface="ＭＳ Ｐゴシック"/>
              </a:rPr>
              <a:t>Untitled Letter</a:t>
            </a:r>
          </a:p>
        </p:txBody>
      </p:sp>
      <p:sp>
        <p:nvSpPr>
          <p:cNvPr id="3" name="コンテンツ プレースホルダー 2"/>
          <p:cNvSpPr>
            <a:spLocks noGrp="1"/>
          </p:cNvSpPr>
          <p:nvPr>
            <p:ph idx="1"/>
          </p:nvPr>
        </p:nvSpPr>
        <p:spPr>
          <a:xfrm>
            <a:off x="587375" y="1052513"/>
            <a:ext cx="10878080" cy="4659737"/>
          </a:xfrm>
        </p:spPr>
        <p:style>
          <a:lnRef idx="2">
            <a:schemeClr val="dk1"/>
          </a:lnRef>
          <a:fillRef idx="1">
            <a:schemeClr val="lt1"/>
          </a:fillRef>
          <a:effectRef idx="0">
            <a:schemeClr val="dk1"/>
          </a:effectRef>
          <a:fontRef idx="minor">
            <a:schemeClr val="dk1"/>
          </a:fontRef>
        </p:style>
        <p:txBody>
          <a:bodyPr wrap="square">
            <a:spAutoFit/>
          </a:bodyPr>
          <a:lstStyle/>
          <a:p>
            <a:pPr algn="l"/>
            <a:r>
              <a:rPr lang="en-US" altLang="ja-JP" sz="2800" b="0" i="0" dirty="0">
                <a:solidFill>
                  <a:schemeClr val="tx1"/>
                </a:solidFill>
                <a:effectLst/>
              </a:rPr>
              <a:t>Amazon</a:t>
            </a:r>
            <a:r>
              <a:rPr lang="ja-JP" altLang="en-US" sz="2800" b="0" i="0" dirty="0">
                <a:solidFill>
                  <a:schemeClr val="tx1"/>
                </a:solidFill>
                <a:effectLst/>
              </a:rPr>
              <a:t>で販売されている商品（精力増強剤、ダイエットサプリメント等）が未承認医薬品やミスブランド医薬品に当たるというもの。</a:t>
            </a:r>
          </a:p>
          <a:p>
            <a:pPr algn="l"/>
            <a:r>
              <a:rPr lang="en-US" altLang="ja-JP" sz="2800" b="0" i="0" dirty="0">
                <a:solidFill>
                  <a:schemeClr val="tx1"/>
                </a:solidFill>
                <a:effectLst/>
              </a:rPr>
              <a:t>FDA</a:t>
            </a:r>
            <a:r>
              <a:rPr lang="ja-JP" altLang="en-US" sz="2800" b="0" i="0" dirty="0">
                <a:solidFill>
                  <a:schemeClr val="tx1"/>
                </a:solidFill>
                <a:effectLst/>
              </a:rPr>
              <a:t>が</a:t>
            </a:r>
            <a:r>
              <a:rPr lang="en-US" altLang="ja-JP" sz="2800" b="0" i="0" dirty="0">
                <a:solidFill>
                  <a:schemeClr val="tx1"/>
                </a:solidFill>
                <a:effectLst/>
              </a:rPr>
              <a:t>Amazon</a:t>
            </a:r>
            <a:r>
              <a:rPr lang="ja-JP" altLang="en-US" sz="2800" b="0" i="0" dirty="0">
                <a:solidFill>
                  <a:schemeClr val="tx1"/>
                </a:solidFill>
                <a:effectLst/>
              </a:rPr>
              <a:t>から違反品と思われる商品を購入し、ラボで分析した結果、商品に申告されていない医薬品成分が入っていたことが確認された。</a:t>
            </a:r>
          </a:p>
          <a:p>
            <a:pPr algn="l"/>
            <a:r>
              <a:rPr lang="en-US" altLang="ja-JP" sz="2800" b="0" i="0" dirty="0">
                <a:solidFill>
                  <a:schemeClr val="tx1"/>
                </a:solidFill>
                <a:effectLst/>
              </a:rPr>
              <a:t>2019</a:t>
            </a:r>
            <a:r>
              <a:rPr lang="ja-JP" altLang="en-US" sz="2800" b="0" i="0" dirty="0">
                <a:solidFill>
                  <a:schemeClr val="tx1"/>
                </a:solidFill>
                <a:effectLst/>
              </a:rPr>
              <a:t>年～</a:t>
            </a:r>
            <a:r>
              <a:rPr lang="en-US" altLang="ja-JP" sz="2800" b="0" i="0" dirty="0">
                <a:solidFill>
                  <a:schemeClr val="tx1"/>
                </a:solidFill>
                <a:effectLst/>
              </a:rPr>
              <a:t>2020</a:t>
            </a:r>
            <a:r>
              <a:rPr lang="ja-JP" altLang="en-US" sz="2800" b="0" i="0" dirty="0">
                <a:solidFill>
                  <a:schemeClr val="tx1"/>
                </a:solidFill>
                <a:effectLst/>
              </a:rPr>
              <a:t>年に</a:t>
            </a:r>
            <a:r>
              <a:rPr lang="en-US" altLang="ja-JP" sz="2800" b="0" i="0" dirty="0">
                <a:solidFill>
                  <a:schemeClr val="tx1"/>
                </a:solidFill>
                <a:effectLst/>
              </a:rPr>
              <a:t>FDA</a:t>
            </a:r>
            <a:r>
              <a:rPr lang="ja-JP" altLang="en-US" sz="2800" b="0" i="0" dirty="0">
                <a:solidFill>
                  <a:schemeClr val="tx1"/>
                </a:solidFill>
                <a:effectLst/>
              </a:rPr>
              <a:t>が購入・分析した商品に未申告医薬品成分が入っており、それらは未承認医薬品やミスブランド医薬品に当たるとして</a:t>
            </a:r>
            <a:r>
              <a:rPr lang="en-US" altLang="ja-JP" sz="2800" b="0" i="0" dirty="0">
                <a:solidFill>
                  <a:schemeClr val="tx1"/>
                </a:solidFill>
                <a:effectLst/>
              </a:rPr>
              <a:t>FDA</a:t>
            </a:r>
            <a:r>
              <a:rPr lang="ja-JP" altLang="en-US" sz="2800" b="0" i="0" dirty="0">
                <a:solidFill>
                  <a:schemeClr val="tx1"/>
                </a:solidFill>
                <a:effectLst/>
              </a:rPr>
              <a:t>は</a:t>
            </a:r>
            <a:r>
              <a:rPr lang="en-US" altLang="ja-JP" sz="2800" b="0" i="0" dirty="0">
                <a:solidFill>
                  <a:schemeClr val="tx1"/>
                </a:solidFill>
                <a:effectLst/>
              </a:rPr>
              <a:t>Amazon</a:t>
            </a:r>
            <a:r>
              <a:rPr lang="ja-JP" altLang="en-US" sz="2800" b="0" i="0" dirty="0">
                <a:solidFill>
                  <a:schemeClr val="tx1"/>
                </a:solidFill>
                <a:effectLst/>
              </a:rPr>
              <a:t>に注意した。</a:t>
            </a:r>
            <a:endParaRPr lang="en-US" altLang="ja-JP" sz="2800" b="0" i="0" dirty="0">
              <a:solidFill>
                <a:schemeClr val="tx1"/>
              </a:solidFill>
              <a:effectLst/>
            </a:endParaRPr>
          </a:p>
          <a:p>
            <a:r>
              <a:rPr lang="en-US" altLang="ja-JP" sz="2800" b="0" i="0" dirty="0">
                <a:solidFill>
                  <a:schemeClr val="tx1"/>
                </a:solidFill>
                <a:effectLst/>
              </a:rPr>
              <a:t>Amazon</a:t>
            </a:r>
            <a:r>
              <a:rPr lang="ja-JP" altLang="en-US" sz="2800" b="0" i="0" dirty="0">
                <a:solidFill>
                  <a:schemeClr val="tx1"/>
                </a:solidFill>
                <a:effectLst/>
              </a:rPr>
              <a:t>は</a:t>
            </a:r>
            <a:r>
              <a:rPr lang="en-US" altLang="ja-JP" sz="2800" b="0" i="0" dirty="0">
                <a:solidFill>
                  <a:schemeClr val="tx1"/>
                </a:solidFill>
                <a:effectLst/>
              </a:rPr>
              <a:t>FDA</a:t>
            </a:r>
            <a:r>
              <a:rPr lang="ja-JP" altLang="en-US" sz="2800" b="0" i="0" dirty="0">
                <a:solidFill>
                  <a:schemeClr val="tx1"/>
                </a:solidFill>
                <a:effectLst/>
              </a:rPr>
              <a:t>に対しそのような商品の販売を制限すると約束したが、その後</a:t>
            </a:r>
            <a:r>
              <a:rPr lang="en-US" altLang="ja-JP" sz="2800" b="0" i="0" dirty="0">
                <a:solidFill>
                  <a:schemeClr val="tx1"/>
                </a:solidFill>
                <a:effectLst/>
              </a:rPr>
              <a:t>FDA</a:t>
            </a:r>
            <a:r>
              <a:rPr lang="ja-JP" altLang="en-US" sz="2800" b="0" i="0" dirty="0">
                <a:solidFill>
                  <a:schemeClr val="tx1"/>
                </a:solidFill>
                <a:effectLst/>
              </a:rPr>
              <a:t>が</a:t>
            </a:r>
            <a:r>
              <a:rPr lang="en-US" altLang="ja-JP" sz="2800" b="0" i="0" dirty="0">
                <a:solidFill>
                  <a:schemeClr val="tx1"/>
                </a:solidFill>
                <a:effectLst/>
              </a:rPr>
              <a:t>Amazon</a:t>
            </a:r>
            <a:r>
              <a:rPr lang="ja-JP" altLang="en-US" sz="2800" b="0" i="0" dirty="0">
                <a:solidFill>
                  <a:schemeClr val="tx1"/>
                </a:solidFill>
                <a:effectLst/>
              </a:rPr>
              <a:t>を通して同一業者から再度商品を購入・分析したところ、またもや未申告医薬品成分が商品に含まれていた。</a:t>
            </a:r>
            <a:endParaRPr lang="en-US" altLang="ja-JP" sz="2800" b="0" i="0" dirty="0">
              <a:solidFill>
                <a:schemeClr val="tx1"/>
              </a:solidFill>
              <a:effectLst/>
            </a:endParaRPr>
          </a:p>
        </p:txBody>
      </p:sp>
    </p:spTree>
    <p:extLst>
      <p:ext uri="{BB962C8B-B14F-4D97-AF65-F5344CB8AC3E}">
        <p14:creationId xmlns:p14="http://schemas.microsoft.com/office/powerpoint/2010/main" val="168405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spc="-5" dirty="0">
                <a:latin typeface="+mn-lt"/>
                <a:ea typeface="+mn-ea"/>
                <a:cs typeface="ＭＳ Ｐゴシック"/>
              </a:rPr>
              <a:t>Amazon</a:t>
            </a:r>
            <a:r>
              <a:rPr lang="ja-JP" altLang="en-US" spc="-5" dirty="0">
                <a:latin typeface="+mn-lt"/>
                <a:ea typeface="+mn-ea"/>
                <a:cs typeface="ＭＳ Ｐゴシック"/>
              </a:rPr>
              <a:t>に対する</a:t>
            </a:r>
            <a:r>
              <a:rPr lang="en-US" altLang="ja-JP" spc="-5" dirty="0">
                <a:latin typeface="+mn-lt"/>
                <a:ea typeface="+mn-ea"/>
                <a:cs typeface="ＭＳ Ｐゴシック"/>
              </a:rPr>
              <a:t>Untitled Letter</a:t>
            </a:r>
          </a:p>
        </p:txBody>
      </p:sp>
      <p:sp>
        <p:nvSpPr>
          <p:cNvPr id="3" name="コンテンツ プレースホルダー 2"/>
          <p:cNvSpPr>
            <a:spLocks noGrp="1"/>
          </p:cNvSpPr>
          <p:nvPr>
            <p:ph idx="1"/>
          </p:nvPr>
        </p:nvSpPr>
        <p:spPr>
          <a:xfrm>
            <a:off x="587375" y="1052513"/>
            <a:ext cx="10878080" cy="2763834"/>
          </a:xfrm>
        </p:spPr>
        <p:style>
          <a:lnRef idx="2">
            <a:schemeClr val="dk1"/>
          </a:lnRef>
          <a:fillRef idx="1">
            <a:schemeClr val="lt1"/>
          </a:fillRef>
          <a:effectRef idx="0">
            <a:schemeClr val="dk1"/>
          </a:effectRef>
          <a:fontRef idx="minor">
            <a:schemeClr val="dk1"/>
          </a:fontRef>
        </p:style>
        <p:txBody>
          <a:bodyPr wrap="square">
            <a:spAutoFit/>
          </a:bodyPr>
          <a:lstStyle/>
          <a:p>
            <a:pPr algn="l"/>
            <a:r>
              <a:rPr lang="en-US" altLang="ja-JP" sz="2800" b="0" i="0" dirty="0">
                <a:solidFill>
                  <a:schemeClr val="tx1"/>
                </a:solidFill>
                <a:effectLst/>
              </a:rPr>
              <a:t>Amazon</a:t>
            </a:r>
            <a:r>
              <a:rPr lang="ja-JP" altLang="en-US" sz="2800" b="0" i="0" dirty="0">
                <a:solidFill>
                  <a:schemeClr val="tx1"/>
                </a:solidFill>
                <a:effectLst/>
              </a:rPr>
              <a:t>が規制に違反する製品の</a:t>
            </a:r>
            <a:r>
              <a:rPr lang="en-US" altLang="ja-JP" sz="2800" b="0" i="0" dirty="0">
                <a:solidFill>
                  <a:schemeClr val="tx1"/>
                </a:solidFill>
                <a:effectLst/>
              </a:rPr>
              <a:t>Amazon</a:t>
            </a:r>
            <a:r>
              <a:rPr lang="ja-JP" altLang="en-US" sz="2800" b="0" i="0" dirty="0">
                <a:solidFill>
                  <a:schemeClr val="tx1"/>
                </a:solidFill>
                <a:effectLst/>
              </a:rPr>
              <a:t>を通じての流通を防ぐための手段を講じたにもかかわらず、そのような商品が</a:t>
            </a:r>
            <a:r>
              <a:rPr lang="en-US" altLang="ja-JP" sz="2800" b="0" i="0" dirty="0">
                <a:solidFill>
                  <a:schemeClr val="tx1"/>
                </a:solidFill>
                <a:effectLst/>
              </a:rPr>
              <a:t>Amazon</a:t>
            </a:r>
            <a:r>
              <a:rPr lang="ja-JP" altLang="en-US" sz="2800" b="0" i="0" dirty="0">
                <a:solidFill>
                  <a:schemeClr val="tx1"/>
                </a:solidFill>
                <a:effectLst/>
              </a:rPr>
              <a:t>上で流通し続けていることから、</a:t>
            </a:r>
            <a:r>
              <a:rPr lang="en-US" altLang="ja-JP" sz="2800" b="0" i="0" dirty="0">
                <a:solidFill>
                  <a:schemeClr val="tx1"/>
                </a:solidFill>
                <a:effectLst/>
              </a:rPr>
              <a:t>FDA</a:t>
            </a:r>
            <a:r>
              <a:rPr lang="ja-JP" altLang="en-US" sz="2800" b="0" i="0" dirty="0">
                <a:solidFill>
                  <a:schemeClr val="tx1"/>
                </a:solidFill>
                <a:effectLst/>
              </a:rPr>
              <a:t>は</a:t>
            </a:r>
            <a:r>
              <a:rPr lang="en-US" altLang="ja-JP" sz="2800" b="0" i="0" dirty="0">
                <a:solidFill>
                  <a:schemeClr val="tx1"/>
                </a:solidFill>
                <a:effectLst/>
              </a:rPr>
              <a:t>Amazon</a:t>
            </a:r>
            <a:r>
              <a:rPr lang="ja-JP" altLang="en-US" sz="2800" b="0" i="0" dirty="0">
                <a:solidFill>
                  <a:schemeClr val="tx1"/>
                </a:solidFill>
                <a:effectLst/>
              </a:rPr>
              <a:t>の商品のフィルタリングシステムが不適切であると懸念している。 </a:t>
            </a:r>
            <a:endParaRPr lang="en-US" altLang="ja-JP" sz="2800" b="0" i="0" dirty="0">
              <a:solidFill>
                <a:schemeClr val="tx1"/>
              </a:solidFill>
              <a:effectLst/>
            </a:endParaRPr>
          </a:p>
          <a:p>
            <a:pPr algn="l"/>
            <a:r>
              <a:rPr lang="ja-JP" altLang="en-US" sz="2800" b="0" i="0" dirty="0">
                <a:solidFill>
                  <a:schemeClr val="tx1"/>
                </a:solidFill>
                <a:effectLst/>
              </a:rPr>
              <a:t>そして未だに</a:t>
            </a:r>
            <a:r>
              <a:rPr lang="en-US" altLang="ja-JP" sz="2800" b="0" i="0" dirty="0">
                <a:solidFill>
                  <a:schemeClr val="tx1"/>
                </a:solidFill>
                <a:effectLst/>
              </a:rPr>
              <a:t>Amazon</a:t>
            </a:r>
            <a:r>
              <a:rPr lang="ja-JP" altLang="en-US" sz="2800" b="0" i="0" dirty="0">
                <a:solidFill>
                  <a:schemeClr val="tx1"/>
                </a:solidFill>
                <a:effectLst/>
              </a:rPr>
              <a:t>を通じて規制に違反する商品の購入が可能であるため、</a:t>
            </a:r>
            <a:r>
              <a:rPr lang="en-US" altLang="ja-JP" sz="2800" b="0" i="0" dirty="0">
                <a:solidFill>
                  <a:schemeClr val="tx1"/>
                </a:solidFill>
                <a:effectLst/>
              </a:rPr>
              <a:t>Untitled Letter</a:t>
            </a:r>
            <a:r>
              <a:rPr lang="ja-JP" altLang="en-US" sz="2800" b="0" i="0" dirty="0">
                <a:solidFill>
                  <a:schemeClr val="tx1"/>
                </a:solidFill>
                <a:effectLst/>
              </a:rPr>
              <a:t>を通じて国民に警告を発することとなった。</a:t>
            </a:r>
            <a:endParaRPr lang="en-US" altLang="ja-JP" sz="2800" b="0" i="0" dirty="0">
              <a:solidFill>
                <a:schemeClr val="tx1"/>
              </a:solidFill>
              <a:effectLst/>
            </a:endParaRPr>
          </a:p>
        </p:txBody>
      </p:sp>
    </p:spTree>
    <p:extLst>
      <p:ext uri="{BB962C8B-B14F-4D97-AF65-F5344CB8AC3E}">
        <p14:creationId xmlns:p14="http://schemas.microsoft.com/office/powerpoint/2010/main" val="2206873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魔王魂  アコースティック42">
            <a:hlinkClick r:id="" action="ppaction://media"/>
            <a:extLst>
              <a:ext uri="{FF2B5EF4-FFF2-40B4-BE49-F238E27FC236}">
                <a16:creationId xmlns:a16="http://schemas.microsoft.com/office/drawing/2014/main" id="{7F7B4809-B287-4282-8E34-02FEAC3CD3DD}"/>
              </a:ext>
            </a:extLst>
          </p:cNvPr>
          <p:cNvPicPr>
            <a:picLocks noChangeAspect="1"/>
          </p:cNvPicPr>
          <p:nvPr>
            <a:audioFile r:link="rId1"/>
            <p:extLst>
              <p:ext uri="{DAA4B4D4-6D71-4841-9C94-3DE7FCFB9230}">
                <p14:media xmlns:p14="http://schemas.microsoft.com/office/powerpoint/2010/main" r:embed="rId2">
                  <p14:trim st="17000" end="102695.6"/>
                </p14:media>
              </p:ext>
            </p:extLst>
          </p:nvPr>
        </p:nvPicPr>
        <p:blipFill>
          <a:blip r:embed="rId7"/>
          <a:stretch>
            <a:fillRect/>
          </a:stretch>
        </p:blipFill>
        <p:spPr>
          <a:xfrm>
            <a:off x="11257903" y="4671218"/>
            <a:ext cx="609600" cy="609600"/>
          </a:xfrm>
          <a:prstGeom prst="rect">
            <a:avLst/>
          </a:prstGeom>
        </p:spPr>
      </p:pic>
    </p:spTree>
    <p:extLst>
      <p:ext uri="{BB962C8B-B14F-4D97-AF65-F5344CB8AC3E}">
        <p14:creationId xmlns:p14="http://schemas.microsoft.com/office/powerpoint/2010/main" val="37199723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sndAc>
          <p:stSnd>
            <p:snd r:embed="rId5" name="chimes.wav"/>
          </p:stSnd>
        </p:sndAc>
      </p:transition>
    </mc:Choice>
    <mc:Fallback>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dirty="0">
                <a:solidFill>
                  <a:schemeClr val="tx1"/>
                </a:solidFill>
                <a:latin typeface="+mn-lt"/>
              </a:rPr>
              <a:t>Warning Letter</a:t>
            </a:r>
            <a:r>
              <a:rPr lang="ja-JP" altLang="en-US" sz="3200" dirty="0">
                <a:solidFill>
                  <a:schemeClr val="tx1"/>
                </a:solidFill>
                <a:latin typeface="+mn-lt"/>
              </a:rPr>
              <a:t>と</a:t>
            </a:r>
            <a:r>
              <a:rPr lang="en-US" altLang="ja-JP" sz="3200" dirty="0">
                <a:solidFill>
                  <a:schemeClr val="tx1"/>
                </a:solidFill>
                <a:latin typeface="+mn-lt"/>
              </a:rPr>
              <a:t>Untitled Letter</a:t>
            </a:r>
            <a:endParaRPr lang="ja-JP" altLang="en-US" spc="-5" dirty="0">
              <a:latin typeface="+mn-lt"/>
              <a:ea typeface="+mn-ea"/>
              <a:cs typeface="ＭＳ Ｐゴシック"/>
            </a:endParaRPr>
          </a:p>
        </p:txBody>
      </p:sp>
      <p:sp>
        <p:nvSpPr>
          <p:cNvPr id="4" name="コンテンツ プレースホルダー 2"/>
          <p:cNvSpPr txBox="1">
            <a:spLocks/>
          </p:cNvSpPr>
          <p:nvPr/>
        </p:nvSpPr>
        <p:spPr bwMode="auto">
          <a:xfrm>
            <a:off x="587375" y="1044711"/>
            <a:ext cx="10909300" cy="954107"/>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8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8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8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a:spcBef>
                <a:spcPts val="400"/>
              </a:spcBef>
            </a:pPr>
            <a:r>
              <a:rPr lang="ja-JP" altLang="en-US" sz="2800" dirty="0">
                <a:solidFill>
                  <a:schemeClr val="tx1"/>
                </a:solidFill>
              </a:rPr>
              <a:t>「</a:t>
            </a:r>
            <a:r>
              <a:rPr lang="en-US" altLang="ja-JP" sz="2800" dirty="0">
                <a:solidFill>
                  <a:schemeClr val="tx1"/>
                </a:solidFill>
              </a:rPr>
              <a:t>Warning Letter</a:t>
            </a:r>
            <a:r>
              <a:rPr lang="ja-JP" altLang="en-US" sz="2800" dirty="0">
                <a:solidFill>
                  <a:schemeClr val="tx1"/>
                </a:solidFill>
              </a:rPr>
              <a:t>」と「</a:t>
            </a:r>
            <a:r>
              <a:rPr lang="en-US" altLang="ja-JP" sz="2800" dirty="0">
                <a:solidFill>
                  <a:schemeClr val="tx1"/>
                </a:solidFill>
              </a:rPr>
              <a:t>Untitled Letter</a:t>
            </a:r>
            <a:r>
              <a:rPr lang="ja-JP" altLang="en-US" sz="2800" dirty="0">
                <a:solidFill>
                  <a:schemeClr val="tx1"/>
                </a:solidFill>
              </a:rPr>
              <a:t>」はともに「</a:t>
            </a:r>
            <a:r>
              <a:rPr lang="en-US" altLang="ja-JP" sz="2800" dirty="0">
                <a:solidFill>
                  <a:schemeClr val="tx1"/>
                </a:solidFill>
              </a:rPr>
              <a:t>Advisory Action Letters</a:t>
            </a:r>
            <a:r>
              <a:rPr lang="ja-JP" altLang="en-US" sz="2800" dirty="0">
                <a:solidFill>
                  <a:schemeClr val="tx1"/>
                </a:solidFill>
              </a:rPr>
              <a:t>」と呼ばれる</a:t>
            </a:r>
            <a:r>
              <a:rPr lang="en-US" altLang="ja-JP" sz="2800" dirty="0">
                <a:solidFill>
                  <a:schemeClr val="tx1"/>
                </a:solidFill>
              </a:rPr>
              <a:t>FDA</a:t>
            </a:r>
            <a:r>
              <a:rPr lang="ja-JP" altLang="en-US" sz="2800" dirty="0">
                <a:solidFill>
                  <a:schemeClr val="tx1"/>
                </a:solidFill>
              </a:rPr>
              <a:t>からのコミュニケーション手段の</a:t>
            </a:r>
            <a:r>
              <a:rPr lang="en-US" altLang="ja-JP" sz="2800" dirty="0">
                <a:solidFill>
                  <a:schemeClr val="tx1"/>
                </a:solidFill>
              </a:rPr>
              <a:t>1</a:t>
            </a:r>
            <a:r>
              <a:rPr lang="ja-JP" altLang="en-US" sz="2800" dirty="0">
                <a:solidFill>
                  <a:schemeClr val="tx1"/>
                </a:solidFill>
              </a:rPr>
              <a:t>つである。</a:t>
            </a:r>
            <a:endParaRPr lang="ja-JP" altLang="en-US" sz="2800" u="sng" dirty="0">
              <a:solidFill>
                <a:schemeClr val="tx1"/>
              </a:solidFill>
            </a:endParaRPr>
          </a:p>
        </p:txBody>
      </p:sp>
    </p:spTree>
    <p:extLst>
      <p:ext uri="{BB962C8B-B14F-4D97-AF65-F5344CB8AC3E}">
        <p14:creationId xmlns:p14="http://schemas.microsoft.com/office/powerpoint/2010/main" val="1677753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261011B1-9EA2-4D44-8252-143343710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85983.6"/>
                </p14:media>
              </p:ext>
            </p:extLst>
          </p:nvPr>
        </p:nvPicPr>
        <p:blipFill>
          <a:blip r:embed="rId6"/>
          <a:stretch>
            <a:fillRect/>
          </a:stretch>
        </p:blipFill>
        <p:spPr>
          <a:xfrm>
            <a:off x="11415066" y="6171406"/>
            <a:ext cx="609600" cy="6096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B6BB6219-4AE9-4287-8DF0-0B3CEE1278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914" y="0"/>
            <a:ext cx="1237880" cy="612425"/>
          </a:xfrm>
          <a:prstGeom prst="rect">
            <a:avLst/>
          </a:prstGeom>
        </p:spPr>
      </p:pic>
    </p:spTree>
    <p:extLst>
      <p:ext uri="{BB962C8B-B14F-4D97-AF65-F5344CB8AC3E}">
        <p14:creationId xmlns:p14="http://schemas.microsoft.com/office/powerpoint/2010/main" val="24241986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68F206C0-5037-4B23-878C-2F77CA9BF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95660FE9-8FDA-4AAB-AC4F-F33BB4B5E7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567868"/>
            <a:ext cx="1836001" cy="908338"/>
          </a:xfrm>
          <a:prstGeom prst="rect">
            <a:avLst/>
          </a:prstGeom>
        </p:spPr>
      </p:pic>
      <p:pic>
        <p:nvPicPr>
          <p:cNvPr id="8" name="魔王魂  アコースティック42">
            <a:hlinkClick r:id="" action="ppaction://media"/>
            <a:extLst>
              <a:ext uri="{FF2B5EF4-FFF2-40B4-BE49-F238E27FC236}">
                <a16:creationId xmlns:a16="http://schemas.microsoft.com/office/drawing/2014/main" id="{B761B130-65D5-4C6D-AFE0-1FA8BFB0C01C}"/>
              </a:ext>
            </a:extLst>
          </p:cNvPr>
          <p:cNvPicPr>
            <a:picLocks noChangeAspect="1"/>
          </p:cNvPicPr>
          <p:nvPr>
            <a:audioFile r:link="rId1"/>
            <p:extLst>
              <p:ext uri="{DAA4B4D4-6D71-4841-9C94-3DE7FCFB9230}">
                <p14:media xmlns:p14="http://schemas.microsoft.com/office/powerpoint/2010/main" r:embed="rId2">
                  <p14:trim st="17000" end="101176.6"/>
                </p14:media>
              </p:ext>
            </p:extLst>
          </p:nvPr>
        </p:nvPicPr>
        <p:blipFill>
          <a:blip r:embed="rId8"/>
          <a:stretch>
            <a:fillRect/>
          </a:stretch>
        </p:blipFill>
        <p:spPr>
          <a:xfrm>
            <a:off x="11415066" y="6171406"/>
            <a:ext cx="609600" cy="609600"/>
          </a:xfrm>
          <a:prstGeom prst="rect">
            <a:avLst/>
          </a:prstGeom>
        </p:spPr>
      </p:pic>
    </p:spTree>
    <p:extLst>
      <p:ext uri="{BB962C8B-B14F-4D97-AF65-F5344CB8AC3E}">
        <p14:creationId xmlns:p14="http://schemas.microsoft.com/office/powerpoint/2010/main" val="4047002655"/>
      </p:ext>
    </p:extLst>
  </p:cSld>
  <p:clrMapOvr>
    <a:masterClrMapping/>
  </p:clrMapOvr>
  <p:transition spd="slow">
    <p:wipe/>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QR コード&#10;&#10;自動的に生成された説明">
            <a:extLst>
              <a:ext uri="{FF2B5EF4-FFF2-40B4-BE49-F238E27FC236}">
                <a16:creationId xmlns:a16="http://schemas.microsoft.com/office/drawing/2014/main" id="{FA9C5955-23E8-4139-8A94-7103B63D0E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魔王魂  アコースティック42">
            <a:hlinkClick r:id="" action="ppaction://media"/>
            <a:extLst>
              <a:ext uri="{FF2B5EF4-FFF2-40B4-BE49-F238E27FC236}">
                <a16:creationId xmlns:a16="http://schemas.microsoft.com/office/drawing/2014/main" id="{F3A56319-70FB-4FD3-A253-D23AEC5AA14F}"/>
              </a:ext>
            </a:extLst>
          </p:cNvPr>
          <p:cNvPicPr>
            <a:picLocks noChangeAspect="1"/>
          </p:cNvPicPr>
          <p:nvPr>
            <a:audioFile r:link="rId1"/>
            <p:extLst>
              <p:ext uri="{DAA4B4D4-6D71-4841-9C94-3DE7FCFB9230}">
                <p14:media xmlns:p14="http://schemas.microsoft.com/office/powerpoint/2010/main" r:embed="rId2">
                  <p14:trim st="17000" end="93673.6"/>
                </p14:media>
              </p:ext>
            </p:extLst>
          </p:nvPr>
        </p:nvPicPr>
        <p:blipFill>
          <a:blip r:embed="rId9"/>
          <a:stretch>
            <a:fillRect/>
          </a:stretch>
        </p:blipFill>
        <p:spPr>
          <a:xfrm>
            <a:off x="11582399" y="5213508"/>
            <a:ext cx="609600" cy="609600"/>
          </a:xfrm>
          <a:prstGeom prst="rect">
            <a:avLst/>
          </a:prstGeom>
        </p:spPr>
      </p:pic>
      <p:pic>
        <p:nvPicPr>
          <p:cNvPr id="3" name="オーディオ 5">
            <a:hlinkClick r:id="" action="ppaction://media"/>
            <a:extLst>
              <a:ext uri="{FF2B5EF4-FFF2-40B4-BE49-F238E27FC236}">
                <a16:creationId xmlns:a16="http://schemas.microsoft.com/office/drawing/2014/main" id="{1A8B4AD6-AD55-4796-A899-57F7A35CB18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82399" y="6112668"/>
            <a:ext cx="609600" cy="609600"/>
          </a:xfrm>
          <a:prstGeom prst="rect">
            <a:avLst/>
          </a:prstGeom>
        </p:spPr>
      </p:pic>
    </p:spTree>
    <p:extLst>
      <p:ext uri="{BB962C8B-B14F-4D97-AF65-F5344CB8AC3E}">
        <p14:creationId xmlns:p14="http://schemas.microsoft.com/office/powerpoint/2010/main" val="9555201"/>
      </p:ext>
    </p:extLst>
  </p:cSld>
  <p:clrMapOvr>
    <a:masterClrMapping/>
  </p:clrMapOvr>
  <p:transition spd="slow">
    <p:push dir="u"/>
    <p:sndAc>
      <p:stSnd>
        <p:snd r:embed="rId7"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473" fill="hold"/>
                                        <p:tgtEl>
                                          <p:spTgt spid="4"/>
                                        </p:tgtEl>
                                      </p:cBhvr>
                                    </p:cmd>
                                  </p:childTnLst>
                                </p:cTn>
                              </p:par>
                              <p:par>
                                <p:cTn id="7" presetID="1" presetClass="mediacall" presetSubtype="0" fill="hold" nodeType="withEffect">
                                  <p:stCondLst>
                                    <p:cond delay="0"/>
                                  </p:stCondLst>
                                  <p:childTnLst>
                                    <p:cmd type="call" cmd="playFrom(0.0)">
                                      <p:cBhvr>
                                        <p:cTn id="8" dur="40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9" fill="hold" display="0">
                  <p:stCondLst>
                    <p:cond delay="indefinite"/>
                  </p:stCondLst>
                  <p:endCondLst>
                    <p:cond evt="onStopAudio" delay="0">
                      <p:tgtEl>
                        <p:sldTgt/>
                      </p:tgtEl>
                    </p:cond>
                  </p:endCondLst>
                </p:cTn>
                <p:tgtEl>
                  <p:spTgt spid="4"/>
                </p:tgtEl>
              </p:cMediaNode>
            </p:audio>
            <p:audio>
              <p:cMediaNode vol="10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5831192-93E6-4469-A40D-2963186EDE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101197.6"/>
                </p14:media>
              </p:ext>
            </p:extLst>
          </p:nvPr>
        </p:nvPicPr>
        <p:blipFill>
          <a:blip r:embed="rId7"/>
          <a:stretch>
            <a:fillRect/>
          </a:stretch>
        </p:blipFill>
        <p:spPr>
          <a:xfrm>
            <a:off x="11415066" y="6171406"/>
            <a:ext cx="609600" cy="609600"/>
          </a:xfrm>
          <a:prstGeom prst="rect">
            <a:avLst/>
          </a:prstGeom>
        </p:spPr>
      </p:pic>
      <p:pic>
        <p:nvPicPr>
          <p:cNvPr id="4" name="図 3">
            <a:extLst>
              <a:ext uri="{FF2B5EF4-FFF2-40B4-BE49-F238E27FC236}">
                <a16:creationId xmlns:a16="http://schemas.microsoft.com/office/drawing/2014/main" id="{A911CFE8-51F8-40D6-838A-96F13B03FF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8167"/>
            <a:ext cx="1572080" cy="777766"/>
          </a:xfrm>
          <a:prstGeom prst="rect">
            <a:avLst/>
          </a:prstGeom>
        </p:spPr>
      </p:pic>
    </p:spTree>
    <p:extLst>
      <p:ext uri="{BB962C8B-B14F-4D97-AF65-F5344CB8AC3E}">
        <p14:creationId xmlns:p14="http://schemas.microsoft.com/office/powerpoint/2010/main" val="1163834952"/>
      </p:ext>
    </p:extLst>
  </p:cSld>
  <p:clrMapOvr>
    <a:masterClrMapping/>
  </p:clrMapOvr>
  <p:transition spd="slow">
    <p:wipe/>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b="0" i="0" dirty="0">
                <a:solidFill>
                  <a:srgbClr val="000000"/>
                </a:solidFill>
                <a:effectLst/>
                <a:latin typeface="+mn-lt"/>
                <a:ea typeface="+mn-ea"/>
              </a:rPr>
              <a:t>Warning Letter</a:t>
            </a:r>
            <a:endParaRPr lang="ja-JP" altLang="en-US" b="0" i="0" dirty="0">
              <a:solidFill>
                <a:srgbClr val="000000"/>
              </a:solidFill>
              <a:effectLst/>
              <a:latin typeface="+mn-lt"/>
              <a:ea typeface="+mn-ea"/>
            </a:endParaRPr>
          </a:p>
        </p:txBody>
      </p:sp>
      <p:sp>
        <p:nvSpPr>
          <p:cNvPr id="3" name="コンテンツ プレースホルダー 2"/>
          <p:cNvSpPr>
            <a:spLocks noGrp="1"/>
          </p:cNvSpPr>
          <p:nvPr>
            <p:ph idx="1"/>
          </p:nvPr>
        </p:nvSpPr>
        <p:spPr>
          <a:xfrm>
            <a:off x="587375" y="1052513"/>
            <a:ext cx="10878080" cy="1384995"/>
          </a:xfrm>
        </p:spPr>
        <p:style>
          <a:lnRef idx="2">
            <a:schemeClr val="dk1"/>
          </a:lnRef>
          <a:fillRef idx="1">
            <a:schemeClr val="lt1"/>
          </a:fillRef>
          <a:effectRef idx="0">
            <a:schemeClr val="dk1"/>
          </a:effectRef>
          <a:fontRef idx="minor">
            <a:schemeClr val="dk1"/>
          </a:fontRef>
        </p:style>
        <p:txBody>
          <a:bodyPr wrap="square">
            <a:spAutoFit/>
          </a:bodyPr>
          <a:lstStyle/>
          <a:p>
            <a:pPr algn="l"/>
            <a:r>
              <a:rPr lang="en-US" altLang="ja-JP" sz="2800" b="0" i="0" dirty="0">
                <a:solidFill>
                  <a:schemeClr val="tx1"/>
                </a:solidFill>
                <a:effectLst/>
              </a:rPr>
              <a:t>FDA</a:t>
            </a:r>
            <a:r>
              <a:rPr lang="ja-JP" altLang="en-US" sz="2800" b="0" i="0" dirty="0">
                <a:solidFill>
                  <a:schemeClr val="tx1"/>
                </a:solidFill>
                <a:effectLst/>
              </a:rPr>
              <a:t>は慣行として、企業や個人の法規制への違反を検出した場合に、違反の性質に応じて当該企業や個人が自主的かつ迅速な是正措置を講じる機会を与えるため、強制執行措置の実施前に</a:t>
            </a:r>
            <a:r>
              <a:rPr lang="ja-JP" altLang="en-US" sz="2800" b="0" i="0" dirty="0">
                <a:solidFill>
                  <a:srgbClr val="FF0000"/>
                </a:solidFill>
                <a:effectLst/>
              </a:rPr>
              <a:t>事前通告</a:t>
            </a:r>
            <a:r>
              <a:rPr lang="ja-JP" altLang="en-US" sz="2800" b="0" i="0" dirty="0">
                <a:solidFill>
                  <a:schemeClr val="tx1"/>
                </a:solidFill>
                <a:effectLst/>
              </a:rPr>
              <a:t>を行う。</a:t>
            </a:r>
            <a:endParaRPr lang="en-US" altLang="ja-JP" sz="2800" b="0" i="0" dirty="0">
              <a:solidFill>
                <a:schemeClr val="tx1"/>
              </a:solidFill>
              <a:effectLst/>
            </a:endParaRPr>
          </a:p>
        </p:txBody>
      </p:sp>
      <p:graphicFrame>
        <p:nvGraphicFramePr>
          <p:cNvPr id="4" name="オブジェクト 3">
            <a:extLst>
              <a:ext uri="{FF2B5EF4-FFF2-40B4-BE49-F238E27FC236}">
                <a16:creationId xmlns:a16="http://schemas.microsoft.com/office/drawing/2014/main" id="{BEC74038-7996-45C5-8827-A721AB366A55}"/>
              </a:ext>
            </a:extLst>
          </p:cNvPr>
          <p:cNvGraphicFramePr>
            <a:graphicFrameLocks noChangeAspect="1"/>
          </p:cNvGraphicFramePr>
          <p:nvPr>
            <p:extLst>
              <p:ext uri="{D42A27DB-BD31-4B8C-83A1-F6EECF244321}">
                <p14:modId xmlns:p14="http://schemas.microsoft.com/office/powerpoint/2010/main" val="2719116310"/>
              </p:ext>
            </p:extLst>
          </p:nvPr>
        </p:nvGraphicFramePr>
        <p:xfrm>
          <a:off x="3379909" y="2468151"/>
          <a:ext cx="5429983" cy="3755581"/>
        </p:xfrm>
        <a:graphic>
          <a:graphicData uri="http://schemas.openxmlformats.org/presentationml/2006/ole">
            <mc:AlternateContent xmlns:mc="http://schemas.openxmlformats.org/markup-compatibility/2006">
              <mc:Choice xmlns:v="urn:schemas-microsoft-com:vml" Requires="v">
                <p:oleObj spid="_x0000_s2058" name="ビットマップ イメージ" r:id="rId3" imgW="5467320" imgH="3781440" progId="Paint.Picture">
                  <p:embed/>
                </p:oleObj>
              </mc:Choice>
              <mc:Fallback>
                <p:oleObj name="ビットマップ イメージ" r:id="rId3" imgW="5467320" imgH="3781440" progId="Paint.Picture">
                  <p:embed/>
                  <p:pic>
                    <p:nvPicPr>
                      <p:cNvPr id="0" name=""/>
                      <p:cNvPicPr/>
                      <p:nvPr/>
                    </p:nvPicPr>
                    <p:blipFill>
                      <a:blip r:embed="rId4"/>
                      <a:stretch>
                        <a:fillRect/>
                      </a:stretch>
                    </p:blipFill>
                    <p:spPr>
                      <a:xfrm>
                        <a:off x="3379909" y="2468151"/>
                        <a:ext cx="5429983" cy="3755581"/>
                      </a:xfrm>
                      <a:prstGeom prst="rect">
                        <a:avLst/>
                      </a:prstGeom>
                    </p:spPr>
                  </p:pic>
                </p:oleObj>
              </mc:Fallback>
            </mc:AlternateContent>
          </a:graphicData>
        </a:graphic>
      </p:graphicFrame>
    </p:spTree>
    <p:extLst>
      <p:ext uri="{BB962C8B-B14F-4D97-AF65-F5344CB8AC3E}">
        <p14:creationId xmlns:p14="http://schemas.microsoft.com/office/powerpoint/2010/main" val="1394519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QR コード&#10;&#10;自動的に生成された説明">
            <a:extLst>
              <a:ext uri="{FF2B5EF4-FFF2-40B4-BE49-F238E27FC236}">
                <a16:creationId xmlns:a16="http://schemas.microsoft.com/office/drawing/2014/main" id="{FB05B1C5-B482-446B-B786-58A6BFB8C3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91749.6"/>
                </p14:media>
              </p:ext>
            </p:extLst>
          </p:nvPr>
        </p:nvPicPr>
        <p:blipFill>
          <a:blip r:embed="rId7"/>
          <a:stretch>
            <a:fillRect/>
          </a:stretch>
        </p:blipFill>
        <p:spPr>
          <a:xfrm>
            <a:off x="11271707" y="4736236"/>
            <a:ext cx="609600" cy="609600"/>
          </a:xfrm>
          <a:prstGeom prst="rect">
            <a:avLst/>
          </a:prstGeom>
        </p:spPr>
      </p:pic>
    </p:spTree>
    <p:extLst>
      <p:ext uri="{BB962C8B-B14F-4D97-AF65-F5344CB8AC3E}">
        <p14:creationId xmlns:p14="http://schemas.microsoft.com/office/powerpoint/2010/main" val="16974973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sndAc>
          <p:stSnd>
            <p:snd r:embed="rId5" name="chimes.wav"/>
          </p:stSnd>
        </p:sndAc>
      </p:transition>
    </mc:Choice>
    <mc:Fallback>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3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en-US" altLang="ja-JP" b="0" i="0" dirty="0">
                <a:solidFill>
                  <a:srgbClr val="000000"/>
                </a:solidFill>
                <a:effectLst/>
                <a:latin typeface="+mn-lt"/>
                <a:ea typeface="+mn-ea"/>
              </a:rPr>
              <a:t>Warning Letter</a:t>
            </a:r>
            <a:endParaRPr lang="ja-JP" altLang="en-US" b="0" i="0" dirty="0">
              <a:solidFill>
                <a:srgbClr val="000000"/>
              </a:solidFill>
              <a:effectLst/>
              <a:latin typeface="+mn-lt"/>
              <a:ea typeface="+mn-ea"/>
            </a:endParaRPr>
          </a:p>
        </p:txBody>
      </p:sp>
      <p:sp>
        <p:nvSpPr>
          <p:cNvPr id="3" name="コンテンツ プレースホルダー 2"/>
          <p:cNvSpPr>
            <a:spLocks noGrp="1"/>
          </p:cNvSpPr>
          <p:nvPr>
            <p:ph idx="1"/>
          </p:nvPr>
        </p:nvSpPr>
        <p:spPr>
          <a:xfrm>
            <a:off x="587375" y="1052513"/>
            <a:ext cx="10878080" cy="2936188"/>
          </a:xfrm>
        </p:spPr>
        <p:style>
          <a:lnRef idx="2">
            <a:schemeClr val="dk1"/>
          </a:lnRef>
          <a:fillRef idx="1">
            <a:schemeClr val="lt1"/>
          </a:fillRef>
          <a:effectRef idx="0">
            <a:schemeClr val="dk1"/>
          </a:effectRef>
          <a:fontRef idx="minor">
            <a:schemeClr val="dk1"/>
          </a:fontRef>
        </p:style>
        <p:txBody>
          <a:bodyPr wrap="square">
            <a:spAutoFit/>
          </a:bodyPr>
          <a:lstStyle/>
          <a:p>
            <a:pPr algn="l"/>
            <a:r>
              <a:rPr lang="en-US" altLang="ja-JP" sz="2800" b="0" i="0" dirty="0">
                <a:solidFill>
                  <a:schemeClr val="tx1"/>
                </a:solidFill>
                <a:effectLst/>
              </a:rPr>
              <a:t>Warning Letter</a:t>
            </a:r>
            <a:r>
              <a:rPr lang="ja-JP" altLang="en-US" sz="2800" b="0" i="0" dirty="0">
                <a:solidFill>
                  <a:schemeClr val="tx1"/>
                </a:solidFill>
                <a:effectLst/>
              </a:rPr>
              <a:t>はそのための手段である。</a:t>
            </a:r>
            <a:endParaRPr lang="en-US" altLang="ja-JP" sz="2800" b="0" i="0" dirty="0">
              <a:solidFill>
                <a:schemeClr val="tx1"/>
              </a:solidFill>
              <a:effectLst/>
            </a:endParaRPr>
          </a:p>
          <a:p>
            <a:pPr algn="l"/>
            <a:r>
              <a:rPr lang="en-US" altLang="ja-JP" sz="2800" b="0" i="0" dirty="0">
                <a:solidFill>
                  <a:schemeClr val="tx1"/>
                </a:solidFill>
                <a:effectLst/>
              </a:rPr>
              <a:t>Warning Letter</a:t>
            </a:r>
            <a:r>
              <a:rPr lang="ja-JP" altLang="en-US" sz="2800" b="0" i="0" dirty="0">
                <a:solidFill>
                  <a:schemeClr val="tx1"/>
                </a:solidFill>
                <a:effectLst/>
              </a:rPr>
              <a:t>は、企業や個人が</a:t>
            </a:r>
            <a:r>
              <a:rPr lang="ja-JP" altLang="en-US" sz="2800" b="0" i="0" dirty="0">
                <a:solidFill>
                  <a:srgbClr val="FF0000"/>
                </a:solidFill>
                <a:effectLst/>
              </a:rPr>
              <a:t>自主的なコンプライアンスを達成することを目的</a:t>
            </a:r>
            <a:r>
              <a:rPr lang="ja-JP" altLang="en-US" sz="2800" b="0" i="0" dirty="0">
                <a:solidFill>
                  <a:schemeClr val="tx1"/>
                </a:solidFill>
                <a:effectLst/>
              </a:rPr>
              <a:t>とし、かつ</a:t>
            </a:r>
            <a:r>
              <a:rPr lang="en-US" altLang="ja-JP" sz="2800" b="0" i="0" dirty="0">
                <a:solidFill>
                  <a:srgbClr val="FF0000"/>
                </a:solidFill>
                <a:effectLst/>
              </a:rPr>
              <a:t>FDA</a:t>
            </a:r>
            <a:r>
              <a:rPr lang="ja-JP" altLang="en-US" sz="2800" b="0" i="0" dirty="0">
                <a:solidFill>
                  <a:srgbClr val="FF0000"/>
                </a:solidFill>
                <a:effectLst/>
              </a:rPr>
              <a:t>による強制執行前の通知</a:t>
            </a:r>
            <a:r>
              <a:rPr lang="ja-JP" altLang="en-US" sz="2800" b="0" i="0" dirty="0">
                <a:solidFill>
                  <a:schemeClr val="tx1"/>
                </a:solidFill>
                <a:effectLst/>
              </a:rPr>
              <a:t>としての役割も担っている。</a:t>
            </a:r>
            <a:endParaRPr lang="en-US" altLang="ja-JP" sz="2800" b="0" i="0" dirty="0">
              <a:solidFill>
                <a:schemeClr val="tx1"/>
              </a:solidFill>
              <a:effectLst/>
            </a:endParaRPr>
          </a:p>
          <a:p>
            <a:pPr algn="l"/>
            <a:r>
              <a:rPr lang="en-US" altLang="ja-JP" sz="2800" b="0" i="0" dirty="0">
                <a:solidFill>
                  <a:schemeClr val="tx1"/>
                </a:solidFill>
                <a:effectLst/>
              </a:rPr>
              <a:t>Warning Letter</a:t>
            </a:r>
            <a:r>
              <a:rPr lang="ja-JP" altLang="en-US" sz="2800" b="0" i="0" dirty="0">
                <a:solidFill>
                  <a:schemeClr val="tx1"/>
                </a:solidFill>
                <a:effectLst/>
              </a:rPr>
              <a:t>は規制上の</a:t>
            </a:r>
            <a:r>
              <a:rPr lang="ja-JP" altLang="en-US" sz="2800" b="0" i="0" dirty="0">
                <a:solidFill>
                  <a:srgbClr val="FF0000"/>
                </a:solidFill>
                <a:effectLst/>
              </a:rPr>
              <a:t>重大な違反</a:t>
            </a:r>
            <a:r>
              <a:rPr lang="ja-JP" altLang="en-US" sz="2800" b="0" i="0" dirty="0">
                <a:solidFill>
                  <a:schemeClr val="tx1"/>
                </a:solidFill>
                <a:effectLst/>
              </a:rPr>
              <a:t>に対してのみ発行される。</a:t>
            </a:r>
            <a:endParaRPr lang="en-US" altLang="ja-JP" sz="2800" b="0" i="0" dirty="0">
              <a:solidFill>
                <a:schemeClr val="tx1"/>
              </a:solidFill>
              <a:effectLst/>
            </a:endParaRPr>
          </a:p>
          <a:p>
            <a:pPr lvl="1"/>
            <a:r>
              <a:rPr lang="ja-JP" altLang="en-US" sz="2800" b="0" i="0" dirty="0">
                <a:solidFill>
                  <a:schemeClr val="tx1"/>
                </a:solidFill>
                <a:effectLst/>
              </a:rPr>
              <a:t>重大な違反とは、迅速かつ適切に修正されない場合、強制執行措置につながる可能性のある違反のことを指す。</a:t>
            </a:r>
          </a:p>
        </p:txBody>
      </p:sp>
    </p:spTree>
    <p:extLst>
      <p:ext uri="{BB962C8B-B14F-4D97-AF65-F5344CB8AC3E}">
        <p14:creationId xmlns:p14="http://schemas.microsoft.com/office/powerpoint/2010/main" val="378025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ChangeArrowheads="1"/>
          </p:cNvSpPr>
          <p:nvPr/>
        </p:nvSpPr>
        <p:spPr bwMode="auto">
          <a:xfrm>
            <a:off x="587009" y="1052513"/>
            <a:ext cx="10880725" cy="4224881"/>
          </a:xfrm>
          <a:prstGeom prst="rect">
            <a:avLst/>
          </a:prstGeom>
          <a:ln/>
        </p:spPr>
        <p:style>
          <a:lnRef idx="2">
            <a:schemeClr val="dk1"/>
          </a:lnRef>
          <a:fillRef idx="1">
            <a:schemeClr val="lt1"/>
          </a:fillRef>
          <a:effectRef idx="0">
            <a:schemeClr val="dk1"/>
          </a:effectRef>
          <a:fontRef idx="minor">
            <a:schemeClr val="dk1"/>
          </a:fontRef>
        </p:style>
        <p:txBody>
          <a:bodyPr/>
          <a:lstStyle/>
          <a:p>
            <a:pPr defTabSz="762000">
              <a:lnSpc>
                <a:spcPct val="90000"/>
              </a:lnSpc>
              <a:spcBef>
                <a:spcPts val="1200"/>
              </a:spcBef>
              <a:defRPr/>
            </a:pPr>
            <a:r>
              <a:rPr lang="en-US" altLang="ja-JP" sz="2400" dirty="0"/>
              <a:t>Predicate Rules</a:t>
            </a:r>
            <a:r>
              <a:rPr lang="ja-JP" altLang="en-US" sz="2400" dirty="0"/>
              <a:t>（既にある</a:t>
            </a:r>
            <a:r>
              <a:rPr lang="en-US" altLang="ja-JP" sz="2400" dirty="0" err="1"/>
              <a:t>GxP</a:t>
            </a:r>
            <a:r>
              <a:rPr lang="ja-JP" altLang="en-US" sz="2400" dirty="0"/>
              <a:t>諸規制）に対して、重大な不適合があれば、相応の</a:t>
            </a:r>
            <a:r>
              <a:rPr lang="ja-JP" altLang="en-US" sz="2400" i="1" dirty="0">
                <a:solidFill>
                  <a:srgbClr val="009900"/>
                </a:solidFill>
              </a:rPr>
              <a:t>法的執行手段</a:t>
            </a:r>
            <a:r>
              <a:rPr lang="ja-JP" altLang="en-US" sz="2400" dirty="0"/>
              <a:t>が適用されることもある。</a:t>
            </a:r>
          </a:p>
          <a:p>
            <a:pPr marL="285750" indent="-285750" defTabSz="762000">
              <a:spcBef>
                <a:spcPts val="600"/>
              </a:spcBef>
              <a:defRPr/>
            </a:pPr>
            <a:r>
              <a:rPr lang="ja-JP" altLang="en-US" sz="2400" dirty="0"/>
              <a:t>		</a:t>
            </a:r>
            <a:r>
              <a:rPr lang="en-US" altLang="ja-JP" sz="2400" dirty="0"/>
              <a:t>a. </a:t>
            </a:r>
            <a:r>
              <a:rPr lang="en-US" altLang="ja-JP" sz="2400" dirty="0">
                <a:solidFill>
                  <a:srgbClr val="FF66FF"/>
                </a:solidFill>
              </a:rPr>
              <a:t>FDA</a:t>
            </a:r>
            <a:r>
              <a:rPr lang="ja-JP" altLang="en-US" sz="2400" dirty="0">
                <a:solidFill>
                  <a:srgbClr val="FF66FF"/>
                </a:solidFill>
              </a:rPr>
              <a:t> </a:t>
            </a:r>
            <a:r>
              <a:rPr lang="en-US" altLang="ja-JP" sz="2400" dirty="0">
                <a:solidFill>
                  <a:srgbClr val="FF66FF"/>
                </a:solidFill>
              </a:rPr>
              <a:t>Form-483</a:t>
            </a:r>
            <a:r>
              <a:rPr lang="ja-JP" altLang="en-US" sz="2400" dirty="0"/>
              <a:t>（規制不適合を含む指摘事項）</a:t>
            </a:r>
          </a:p>
          <a:p>
            <a:pPr marL="285750" indent="-285750" defTabSz="762000">
              <a:spcBef>
                <a:spcPts val="600"/>
              </a:spcBef>
              <a:defRPr/>
            </a:pPr>
            <a:r>
              <a:rPr lang="en-US" altLang="ja-JP" sz="2400" dirty="0"/>
              <a:t>		b. </a:t>
            </a:r>
            <a:r>
              <a:rPr lang="en-US" altLang="ja-JP" sz="2400" dirty="0">
                <a:solidFill>
                  <a:srgbClr val="FF0066"/>
                </a:solidFill>
              </a:rPr>
              <a:t>Warning Letter</a:t>
            </a:r>
            <a:r>
              <a:rPr lang="ja-JP" altLang="en-US" sz="2400" dirty="0"/>
              <a:t>（警告文書）</a:t>
            </a:r>
          </a:p>
          <a:p>
            <a:pPr marL="285750" indent="-285750" defTabSz="762000">
              <a:spcBef>
                <a:spcPts val="600"/>
              </a:spcBef>
              <a:defRPr/>
            </a:pPr>
            <a:r>
              <a:rPr lang="ja-JP" altLang="en-US" sz="2400" dirty="0"/>
              <a:t>		</a:t>
            </a:r>
            <a:r>
              <a:rPr lang="en-US" altLang="ja-JP" sz="2400" dirty="0"/>
              <a:t>c.  </a:t>
            </a:r>
            <a:r>
              <a:rPr lang="ja-JP" altLang="en-US" sz="2400" dirty="0"/>
              <a:t>ライセンスの一次停止･取り消し</a:t>
            </a:r>
          </a:p>
          <a:p>
            <a:pPr marL="285750" indent="-285750" defTabSz="762000">
              <a:spcBef>
                <a:spcPts val="600"/>
              </a:spcBef>
              <a:defRPr/>
            </a:pPr>
            <a:r>
              <a:rPr lang="ja-JP" altLang="en-US" sz="2400" dirty="0"/>
              <a:t>		</a:t>
            </a:r>
            <a:r>
              <a:rPr lang="en-US" altLang="ja-JP" sz="2400" dirty="0"/>
              <a:t>d.  </a:t>
            </a:r>
            <a:r>
              <a:rPr lang="ja-JP" altLang="en-US" sz="2400" dirty="0"/>
              <a:t>差止め</a:t>
            </a:r>
          </a:p>
          <a:p>
            <a:pPr marL="285750" indent="-285750" defTabSz="762000">
              <a:spcBef>
                <a:spcPts val="600"/>
              </a:spcBef>
              <a:defRPr/>
            </a:pPr>
            <a:r>
              <a:rPr lang="ja-JP" altLang="en-US" sz="2400" dirty="0"/>
              <a:t>		</a:t>
            </a:r>
            <a:r>
              <a:rPr lang="en-US" altLang="ja-JP" sz="2400" dirty="0"/>
              <a:t>e.  </a:t>
            </a:r>
            <a:r>
              <a:rPr lang="ja-JP" altLang="en-US" sz="2400" dirty="0"/>
              <a:t>押収</a:t>
            </a:r>
          </a:p>
          <a:p>
            <a:pPr marL="285750" indent="-285750" defTabSz="762000">
              <a:spcBef>
                <a:spcPts val="600"/>
              </a:spcBef>
              <a:defRPr/>
            </a:pPr>
            <a:r>
              <a:rPr lang="en-US" altLang="ja-JP" sz="2400" dirty="0"/>
              <a:t>		f.   </a:t>
            </a:r>
            <a:r>
              <a:rPr lang="ja-JP" altLang="en-US" sz="2400" dirty="0"/>
              <a:t>輸入制限（</a:t>
            </a:r>
            <a:r>
              <a:rPr lang="en-US" altLang="ja-JP" sz="2400" dirty="0"/>
              <a:t>Import Alert</a:t>
            </a:r>
            <a:r>
              <a:rPr lang="ja-JP" altLang="en-US" sz="2400" dirty="0"/>
              <a:t>）</a:t>
            </a:r>
          </a:p>
          <a:p>
            <a:pPr marL="285750" indent="-285750" defTabSz="762000">
              <a:spcBef>
                <a:spcPts val="600"/>
              </a:spcBef>
              <a:defRPr/>
            </a:pPr>
            <a:r>
              <a:rPr lang="ja-JP" altLang="en-US" sz="2400" dirty="0"/>
              <a:t>		</a:t>
            </a:r>
            <a:r>
              <a:rPr lang="en-US" altLang="ja-JP" sz="2400" dirty="0"/>
              <a:t>g.  </a:t>
            </a:r>
            <a:r>
              <a:rPr lang="ja-JP" altLang="en-US" sz="2400" dirty="0"/>
              <a:t>告訴</a:t>
            </a:r>
            <a:r>
              <a:rPr lang="en-US" altLang="ja-JP" sz="2400" dirty="0"/>
              <a:t>/</a:t>
            </a:r>
            <a:r>
              <a:rPr lang="ja-JP" altLang="en-US" sz="2400" dirty="0"/>
              <a:t>民事刑罰</a:t>
            </a:r>
            <a:endParaRPr lang="ja-JP" altLang="en-US" sz="2000" dirty="0"/>
          </a:p>
        </p:txBody>
      </p:sp>
      <p:sp>
        <p:nvSpPr>
          <p:cNvPr id="138245" name="Rectangle 5"/>
          <p:cNvSpPr>
            <a:spLocks noChangeArrowheads="1"/>
          </p:cNvSpPr>
          <p:nvPr/>
        </p:nvSpPr>
        <p:spPr bwMode="auto">
          <a:xfrm>
            <a:off x="1703389" y="404813"/>
            <a:ext cx="6948487" cy="533400"/>
          </a:xfrm>
          <a:prstGeom prst="rect">
            <a:avLst/>
          </a:prstGeom>
          <a:noFill/>
          <a:ln>
            <a:noFill/>
          </a:ln>
        </p:spPr>
        <p:txBody>
          <a:bodyPr anchor="ctr"/>
          <a:lstStyle/>
          <a:p>
            <a:pPr defTabSz="762000">
              <a:defRPr/>
            </a:pPr>
            <a:endParaRPr lang="ja-JP" altLang="en-US" sz="3600" dirty="0">
              <a:effectLst>
                <a:outerShdw blurRad="38100" dist="38100" dir="2700000" algn="tl">
                  <a:srgbClr val="C0C0C0"/>
                </a:outerShdw>
              </a:effectLst>
              <a:latin typeface="+mn-lt"/>
            </a:endParaRPr>
          </a:p>
        </p:txBody>
      </p:sp>
      <p:sp>
        <p:nvSpPr>
          <p:cNvPr id="40965" name="タイトル 1"/>
          <p:cNvSpPr>
            <a:spLocks noGrp="1"/>
          </p:cNvSpPr>
          <p:nvPr>
            <p:ph type="title" idx="4294967295"/>
          </p:nvPr>
        </p:nvSpPr>
        <p:spPr/>
        <p:txBody>
          <a:bodyPr/>
          <a:lstStyle/>
          <a:p>
            <a:r>
              <a:rPr kumimoji="1" lang="ja-JP" altLang="en-US" sz="3200" dirty="0">
                <a:latin typeface="+mn-lt"/>
              </a:rPr>
              <a:t>遵守していない場合のペナルティ</a:t>
            </a:r>
          </a:p>
        </p:txBody>
      </p:sp>
      <p:graphicFrame>
        <p:nvGraphicFramePr>
          <p:cNvPr id="6" name="オブジェクト 5">
            <a:extLst>
              <a:ext uri="{FF2B5EF4-FFF2-40B4-BE49-F238E27FC236}">
                <a16:creationId xmlns:a16="http://schemas.microsoft.com/office/drawing/2014/main" id="{89816D59-11A8-4333-A748-88767550D98E}"/>
              </a:ext>
            </a:extLst>
          </p:cNvPr>
          <p:cNvGraphicFramePr>
            <a:graphicFrameLocks noChangeAspect="1"/>
          </p:cNvGraphicFramePr>
          <p:nvPr/>
        </p:nvGraphicFramePr>
        <p:xfrm>
          <a:off x="6096000" y="2945424"/>
          <a:ext cx="4832668" cy="3224090"/>
        </p:xfrm>
        <a:graphic>
          <a:graphicData uri="http://schemas.openxmlformats.org/presentationml/2006/ole">
            <mc:AlternateContent xmlns:mc="http://schemas.openxmlformats.org/markup-compatibility/2006">
              <mc:Choice xmlns:v="urn:schemas-microsoft-com:vml" Requires="v">
                <p:oleObj spid="_x0000_s3082" name="ビットマップ イメージ" r:id="rId3" imgW="6638760" imgH="4429080" progId="Paint.Picture">
                  <p:embed/>
                </p:oleObj>
              </mc:Choice>
              <mc:Fallback>
                <p:oleObj name="ビットマップ イメージ" r:id="rId3" imgW="6638760" imgH="4429080" progId="Paint.Picture">
                  <p:embed/>
                  <p:pic>
                    <p:nvPicPr>
                      <p:cNvPr id="6" name="オブジェクト 5">
                        <a:extLst>
                          <a:ext uri="{FF2B5EF4-FFF2-40B4-BE49-F238E27FC236}">
                            <a16:creationId xmlns:a16="http://schemas.microsoft.com/office/drawing/2014/main" id="{89816D59-11A8-4333-A748-88767550D98E}"/>
                          </a:ext>
                        </a:extLst>
                      </p:cNvPr>
                      <p:cNvPicPr/>
                      <p:nvPr/>
                    </p:nvPicPr>
                    <p:blipFill>
                      <a:blip r:embed="rId4"/>
                      <a:stretch>
                        <a:fillRect/>
                      </a:stretch>
                    </p:blipFill>
                    <p:spPr>
                      <a:xfrm>
                        <a:off x="6096000" y="2945424"/>
                        <a:ext cx="4832668" cy="3224090"/>
                      </a:xfrm>
                      <a:prstGeom prst="rect">
                        <a:avLst/>
                      </a:prstGeom>
                    </p:spPr>
                  </p:pic>
                </p:oleObj>
              </mc:Fallback>
            </mc:AlternateContent>
          </a:graphicData>
        </a:graphic>
      </p:graphicFrame>
    </p:spTree>
    <p:extLst>
      <p:ext uri="{BB962C8B-B14F-4D97-AF65-F5344CB8AC3E}">
        <p14:creationId xmlns:p14="http://schemas.microsoft.com/office/powerpoint/2010/main" val="40987807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BD441EE0-3AFF-4D9A-90B0-9521CBD4DD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92563.6"/>
                </p14:media>
              </p:ext>
            </p:extLst>
          </p:nvPr>
        </p:nvPicPr>
        <p:blipFill>
          <a:blip r:embed="rId7"/>
          <a:stretch>
            <a:fillRect/>
          </a:stretch>
        </p:blipFill>
        <p:spPr>
          <a:xfrm>
            <a:off x="11366500" y="4703091"/>
            <a:ext cx="609600" cy="609600"/>
          </a:xfrm>
          <a:prstGeom prst="rect">
            <a:avLst/>
          </a:prstGeom>
        </p:spPr>
      </p:pic>
    </p:spTree>
    <p:extLst>
      <p:ext uri="{BB962C8B-B14F-4D97-AF65-F5344CB8AC3E}">
        <p14:creationId xmlns:p14="http://schemas.microsoft.com/office/powerpoint/2010/main" val="7301483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sndAc>
          <p:stSnd>
            <p:snd r:embed="rId5" name="chimes.wav"/>
          </p:stSnd>
        </p:sndAc>
      </p:transition>
    </mc:Choice>
    <mc:Fallback>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6"/>
          <p:cNvSpPr>
            <a:spLocks noGrp="1" noChangeArrowheads="1"/>
          </p:cNvSpPr>
          <p:nvPr>
            <p:ph type="title" idx="4294967295"/>
          </p:nvPr>
        </p:nvSpPr>
        <p:spPr/>
        <p:txBody>
          <a:bodyPr/>
          <a:lstStyle/>
          <a:p>
            <a:r>
              <a:rPr lang="ja-JP" altLang="en-US" sz="3200" dirty="0">
                <a:latin typeface="+mn-lt"/>
              </a:rPr>
              <a:t>査察から</a:t>
            </a:r>
            <a:r>
              <a:rPr lang="en-US" altLang="ja-JP" sz="3200" dirty="0">
                <a:latin typeface="+mn-lt"/>
              </a:rPr>
              <a:t>Warning Letter</a:t>
            </a:r>
            <a:r>
              <a:rPr lang="ja-JP" altLang="en-US" sz="3200" dirty="0" err="1">
                <a:latin typeface="+mn-lt"/>
              </a:rPr>
              <a:t>までの</a:t>
            </a:r>
            <a:r>
              <a:rPr lang="ja-JP" altLang="en-US" sz="3200" dirty="0">
                <a:latin typeface="+mn-lt"/>
              </a:rPr>
              <a:t>フロー</a:t>
            </a:r>
          </a:p>
        </p:txBody>
      </p:sp>
      <p:grpSp>
        <p:nvGrpSpPr>
          <p:cNvPr id="20492" name="グループ化 20491"/>
          <p:cNvGrpSpPr/>
          <p:nvPr/>
        </p:nvGrpSpPr>
        <p:grpSpPr>
          <a:xfrm>
            <a:off x="623889" y="1083941"/>
            <a:ext cx="10880724" cy="4908884"/>
            <a:chOff x="466725" y="1058774"/>
            <a:chExt cx="8256724" cy="4908884"/>
          </a:xfrm>
        </p:grpSpPr>
        <p:sp>
          <p:nvSpPr>
            <p:cNvPr id="20490" name="正方形/長方形 20489"/>
            <p:cNvSpPr/>
            <p:nvPr/>
          </p:nvSpPr>
          <p:spPr bwMode="auto">
            <a:xfrm>
              <a:off x="466725" y="1058774"/>
              <a:ext cx="8256724" cy="490888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ja-JP" altLang="en-US">
                <a:latin typeface="+mn-lt"/>
                <a:cs typeface="Arial" charset="0"/>
              </a:endParaRPr>
            </a:p>
          </p:txBody>
        </p:sp>
        <p:sp>
          <p:nvSpPr>
            <p:cNvPr id="2" name="正方形/長方形 1"/>
            <p:cNvSpPr/>
            <p:nvPr/>
          </p:nvSpPr>
          <p:spPr>
            <a:xfrm>
              <a:off x="1796825" y="1202975"/>
              <a:ext cx="919859" cy="40011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FDA</a:t>
              </a:r>
              <a:r>
                <a:rPr lang="ja-JP" altLang="en-US" sz="2000" dirty="0"/>
                <a:t>査察</a:t>
              </a:r>
            </a:p>
          </p:txBody>
        </p:sp>
        <p:sp>
          <p:nvSpPr>
            <p:cNvPr id="4" name="円/楕円 3"/>
            <p:cNvSpPr/>
            <p:nvPr/>
          </p:nvSpPr>
          <p:spPr bwMode="auto">
            <a:xfrm>
              <a:off x="4078705" y="2153648"/>
              <a:ext cx="1094874" cy="48126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1600" dirty="0">
                  <a:solidFill>
                    <a:schemeClr val="tx1"/>
                  </a:solidFill>
                  <a:ea typeface="MS UI Gothic" pitchFamily="50" charset="-128"/>
                  <a:cs typeface="Arial" charset="0"/>
                </a:rPr>
                <a:t>完了</a:t>
              </a:r>
            </a:p>
          </p:txBody>
        </p:sp>
        <p:sp>
          <p:nvSpPr>
            <p:cNvPr id="8" name="円/楕円 7"/>
            <p:cNvSpPr/>
            <p:nvPr/>
          </p:nvSpPr>
          <p:spPr bwMode="auto">
            <a:xfrm>
              <a:off x="1713425" y="5217690"/>
              <a:ext cx="1094874" cy="48126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1600" dirty="0">
                  <a:solidFill>
                    <a:schemeClr val="tx1"/>
                  </a:solidFill>
                  <a:ea typeface="MS UI Gothic" pitchFamily="50" charset="-128"/>
                  <a:cs typeface="Arial" charset="0"/>
                </a:rPr>
                <a:t>完了</a:t>
              </a:r>
            </a:p>
          </p:txBody>
        </p:sp>
        <p:cxnSp>
          <p:nvCxnSpPr>
            <p:cNvPr id="9" name="直線矢印コネクタ 8"/>
            <p:cNvCxnSpPr>
              <a:stCxn id="53" idx="2"/>
              <a:endCxn id="8" idx="0"/>
            </p:cNvCxnSpPr>
            <p:nvPr/>
          </p:nvCxnSpPr>
          <p:spPr bwMode="auto">
            <a:xfrm>
              <a:off x="2258132" y="4436630"/>
              <a:ext cx="2730" cy="781060"/>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10" name="正方形/長方形 9"/>
            <p:cNvSpPr/>
            <p:nvPr/>
          </p:nvSpPr>
          <p:spPr>
            <a:xfrm>
              <a:off x="2562077" y="4778400"/>
              <a:ext cx="309215" cy="276999"/>
            </a:xfrm>
            <a:prstGeom prst="rect">
              <a:avLst/>
            </a:prstGeom>
          </p:spPr>
          <p:txBody>
            <a:bodyPr wrap="none">
              <a:spAutoFit/>
            </a:bodyPr>
            <a:lstStyle/>
            <a:p>
              <a:r>
                <a:rPr lang="en-US" altLang="ja-JP" dirty="0">
                  <a:latin typeface="+mn-lt"/>
                </a:rPr>
                <a:t>OK</a:t>
              </a:r>
              <a:endParaRPr lang="ja-JP" altLang="en-US" dirty="0">
                <a:latin typeface="+mn-lt"/>
              </a:endParaRPr>
            </a:p>
          </p:txBody>
        </p:sp>
        <p:cxnSp>
          <p:nvCxnSpPr>
            <p:cNvPr id="12" name="直線矢印コネクタ 11"/>
            <p:cNvCxnSpPr>
              <a:stCxn id="57" idx="2"/>
              <a:endCxn id="53" idx="0"/>
            </p:cNvCxnSpPr>
            <p:nvPr/>
          </p:nvCxnSpPr>
          <p:spPr bwMode="auto">
            <a:xfrm>
              <a:off x="2253345" y="2769377"/>
              <a:ext cx="4787" cy="917285"/>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14" name="角丸四角形 13"/>
            <p:cNvSpPr/>
            <p:nvPr/>
          </p:nvSpPr>
          <p:spPr bwMode="auto">
            <a:xfrm>
              <a:off x="3862137" y="3816000"/>
              <a:ext cx="1564105" cy="499311"/>
            </a:xfrm>
            <a:prstGeom prst="roundRect">
              <a:avLst/>
            </a:prstGeom>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0" compatLnSpc="1">
              <a:prstTxWarp prst="textNoShape">
                <a:avLst/>
              </a:prstTxWarp>
            </a:bodyPr>
            <a:lstStyle/>
            <a:p>
              <a:pPr algn="ctr"/>
              <a:r>
                <a:rPr lang="en-US" altLang="ja-JP" sz="1600" dirty="0">
                  <a:solidFill>
                    <a:srgbClr val="FF0000"/>
                  </a:solidFill>
                  <a:ea typeface="MS UI Gothic" pitchFamily="50" charset="-128"/>
                  <a:cs typeface="Arial" charset="0"/>
                </a:rPr>
                <a:t>Warning Letter</a:t>
              </a:r>
              <a:endParaRPr lang="ja-JP" altLang="en-US" sz="1600" dirty="0">
                <a:solidFill>
                  <a:srgbClr val="FF0000"/>
                </a:solidFill>
                <a:ea typeface="MS UI Gothic" pitchFamily="50" charset="-128"/>
                <a:cs typeface="Arial" charset="0"/>
              </a:endParaRPr>
            </a:p>
          </p:txBody>
        </p:sp>
        <p:cxnSp>
          <p:nvCxnSpPr>
            <p:cNvPr id="16" name="直線矢印コネクタ 15"/>
            <p:cNvCxnSpPr>
              <a:stCxn id="53" idx="3"/>
              <a:endCxn id="14" idx="1"/>
            </p:cNvCxnSpPr>
            <p:nvPr/>
          </p:nvCxnSpPr>
          <p:spPr bwMode="auto">
            <a:xfrm>
              <a:off x="3136368" y="4061646"/>
              <a:ext cx="725769" cy="4010"/>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19" name="正方形/長方形 18"/>
            <p:cNvSpPr/>
            <p:nvPr/>
          </p:nvSpPr>
          <p:spPr>
            <a:xfrm>
              <a:off x="3176598" y="3836784"/>
              <a:ext cx="490462" cy="276999"/>
            </a:xfrm>
            <a:prstGeom prst="rect">
              <a:avLst/>
            </a:prstGeom>
          </p:spPr>
          <p:txBody>
            <a:bodyPr wrap="none">
              <a:spAutoFit/>
            </a:bodyPr>
            <a:lstStyle/>
            <a:p>
              <a:r>
                <a:rPr lang="ja-JP" altLang="en-US" dirty="0">
                  <a:latin typeface="+mn-lt"/>
                </a:rPr>
                <a:t>不十分</a:t>
              </a:r>
            </a:p>
          </p:txBody>
        </p:sp>
        <p:cxnSp>
          <p:nvCxnSpPr>
            <p:cNvPr id="20" name="直線矢印コネクタ 19"/>
            <p:cNvCxnSpPr>
              <a:stCxn id="57" idx="3"/>
              <a:endCxn id="4" idx="2"/>
            </p:cNvCxnSpPr>
            <p:nvPr/>
          </p:nvCxnSpPr>
          <p:spPr bwMode="auto">
            <a:xfrm flipV="1">
              <a:off x="3131581" y="2394280"/>
              <a:ext cx="947124" cy="113"/>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21" name="正方形/長方形 20"/>
            <p:cNvSpPr/>
            <p:nvPr/>
          </p:nvSpPr>
          <p:spPr>
            <a:xfrm>
              <a:off x="3362546" y="1999086"/>
              <a:ext cx="334759" cy="276999"/>
            </a:xfrm>
            <a:prstGeom prst="rect">
              <a:avLst/>
            </a:prstGeom>
          </p:spPr>
          <p:txBody>
            <a:bodyPr wrap="none">
              <a:spAutoFit/>
            </a:bodyPr>
            <a:lstStyle/>
            <a:p>
              <a:r>
                <a:rPr lang="ja-JP" altLang="en-US" dirty="0">
                  <a:latin typeface="+mn-lt"/>
                </a:rPr>
                <a:t>ない</a:t>
              </a:r>
            </a:p>
          </p:txBody>
        </p:sp>
        <p:sp>
          <p:nvSpPr>
            <p:cNvPr id="24" name="正方形/長方形 23"/>
            <p:cNvSpPr/>
            <p:nvPr/>
          </p:nvSpPr>
          <p:spPr>
            <a:xfrm>
              <a:off x="3420991" y="2428485"/>
              <a:ext cx="334759" cy="276999"/>
            </a:xfrm>
            <a:prstGeom prst="rect">
              <a:avLst/>
            </a:prstGeom>
          </p:spPr>
          <p:txBody>
            <a:bodyPr wrap="none">
              <a:spAutoFit/>
            </a:bodyPr>
            <a:lstStyle/>
            <a:p>
              <a:r>
                <a:rPr lang="en-US" altLang="ja-JP" dirty="0">
                  <a:latin typeface="+mn-lt"/>
                </a:rPr>
                <a:t>NAI</a:t>
              </a:r>
              <a:endParaRPr lang="ja-JP" altLang="en-US" dirty="0">
                <a:latin typeface="+mn-lt"/>
              </a:endParaRPr>
            </a:p>
          </p:txBody>
        </p:sp>
        <p:cxnSp>
          <p:nvCxnSpPr>
            <p:cNvPr id="25" name="直線矢印コネクタ 24"/>
            <p:cNvCxnSpPr>
              <a:stCxn id="57" idx="2"/>
              <a:endCxn id="35" idx="7"/>
            </p:cNvCxnSpPr>
            <p:nvPr/>
          </p:nvCxnSpPr>
          <p:spPr bwMode="auto">
            <a:xfrm flipH="1">
              <a:off x="1259155" y="2769377"/>
              <a:ext cx="994190" cy="629622"/>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26" name="正方形/長方形 25"/>
            <p:cNvSpPr/>
            <p:nvPr/>
          </p:nvSpPr>
          <p:spPr>
            <a:xfrm>
              <a:off x="733219" y="2853355"/>
              <a:ext cx="342058" cy="461665"/>
            </a:xfrm>
            <a:prstGeom prst="rect">
              <a:avLst/>
            </a:prstGeom>
          </p:spPr>
          <p:txBody>
            <a:bodyPr wrap="none">
              <a:spAutoFit/>
            </a:bodyPr>
            <a:lstStyle/>
            <a:p>
              <a:r>
                <a:rPr lang="ja-JP" altLang="en-US" dirty="0">
                  <a:latin typeface="+mn-lt"/>
                </a:rPr>
                <a:t>あり</a:t>
              </a:r>
              <a:br>
                <a:rPr lang="en-US" altLang="ja-JP" dirty="0">
                  <a:latin typeface="+mn-lt"/>
                </a:rPr>
              </a:br>
              <a:r>
                <a:rPr lang="en-US" altLang="ja-JP" dirty="0">
                  <a:latin typeface="+mn-lt"/>
                </a:rPr>
                <a:t>OAI</a:t>
              </a:r>
              <a:endParaRPr lang="ja-JP" altLang="en-US" dirty="0">
                <a:latin typeface="+mn-lt"/>
              </a:endParaRPr>
            </a:p>
          </p:txBody>
        </p:sp>
        <p:sp>
          <p:nvSpPr>
            <p:cNvPr id="33" name="フローチャート : 判断 32"/>
            <p:cNvSpPr/>
            <p:nvPr/>
          </p:nvSpPr>
          <p:spPr bwMode="auto">
            <a:xfrm>
              <a:off x="5715137" y="3690671"/>
              <a:ext cx="1756473" cy="749968"/>
            </a:xfrm>
            <a:prstGeom prst="flowChartDecision">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1400" dirty="0">
                  <a:solidFill>
                    <a:schemeClr val="tx1"/>
                  </a:solidFill>
                  <a:ea typeface="MS UI Gothic" pitchFamily="50" charset="-128"/>
                  <a:cs typeface="Arial" charset="0"/>
                </a:rPr>
                <a:t>回答は？</a:t>
              </a:r>
            </a:p>
          </p:txBody>
        </p:sp>
        <p:sp>
          <p:nvSpPr>
            <p:cNvPr id="35" name="円/楕円 34"/>
            <p:cNvSpPr/>
            <p:nvPr/>
          </p:nvSpPr>
          <p:spPr bwMode="auto">
            <a:xfrm>
              <a:off x="533554" y="3281697"/>
              <a:ext cx="850094" cy="800987"/>
            </a:xfrm>
            <a:prstGeom prst="ellipse">
              <a:avLst/>
            </a:prstGeom>
            <a:solidFill>
              <a:srgbClr val="FF99FF"/>
            </a:soli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a:r>
                <a:rPr lang="en-US" altLang="ja-JP" sz="1600" dirty="0">
                  <a:solidFill>
                    <a:srgbClr val="FF0000"/>
                  </a:solidFill>
                  <a:ea typeface="MS UI Gothic" pitchFamily="50" charset="-128"/>
                  <a:cs typeface="Arial" charset="0"/>
                </a:rPr>
                <a:t>W/L</a:t>
              </a:r>
              <a:r>
                <a:rPr lang="ja-JP" altLang="en-US" sz="1600" dirty="0">
                  <a:solidFill>
                    <a:srgbClr val="FF0000"/>
                  </a:solidFill>
                  <a:ea typeface="MS UI Gothic" pitchFamily="50" charset="-128"/>
                  <a:cs typeface="Arial" charset="0"/>
                </a:rPr>
                <a:t>等</a:t>
              </a:r>
            </a:p>
          </p:txBody>
        </p:sp>
        <p:sp>
          <p:nvSpPr>
            <p:cNvPr id="37" name="正方形/長方形 36"/>
            <p:cNvSpPr/>
            <p:nvPr/>
          </p:nvSpPr>
          <p:spPr>
            <a:xfrm>
              <a:off x="2416195" y="3009205"/>
              <a:ext cx="320017" cy="461665"/>
            </a:xfrm>
            <a:prstGeom prst="rect">
              <a:avLst/>
            </a:prstGeom>
          </p:spPr>
          <p:txBody>
            <a:bodyPr wrap="none">
              <a:spAutoFit/>
            </a:bodyPr>
            <a:lstStyle/>
            <a:p>
              <a:r>
                <a:rPr lang="ja-JP" altLang="en-US" dirty="0">
                  <a:latin typeface="+mn-lt"/>
                </a:rPr>
                <a:t>あり</a:t>
              </a:r>
              <a:br>
                <a:rPr lang="en-US" altLang="ja-JP" dirty="0">
                  <a:latin typeface="+mn-lt"/>
                </a:rPr>
              </a:br>
              <a:r>
                <a:rPr lang="en-US" altLang="ja-JP" dirty="0">
                  <a:latin typeface="+mn-lt"/>
                </a:rPr>
                <a:t>VAI</a:t>
              </a:r>
              <a:endParaRPr lang="ja-JP" altLang="en-US" dirty="0">
                <a:latin typeface="+mn-lt"/>
              </a:endParaRPr>
            </a:p>
          </p:txBody>
        </p:sp>
        <p:cxnSp>
          <p:nvCxnSpPr>
            <p:cNvPr id="38" name="直線矢印コネクタ 37"/>
            <p:cNvCxnSpPr>
              <a:stCxn id="14" idx="3"/>
              <a:endCxn id="33" idx="1"/>
            </p:cNvCxnSpPr>
            <p:nvPr/>
          </p:nvCxnSpPr>
          <p:spPr bwMode="auto">
            <a:xfrm flipV="1">
              <a:off x="5426242" y="4065655"/>
              <a:ext cx="288895" cy="1"/>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53" name="フローチャート : 判断 52"/>
            <p:cNvSpPr/>
            <p:nvPr/>
          </p:nvSpPr>
          <p:spPr bwMode="auto">
            <a:xfrm>
              <a:off x="1379895" y="3686662"/>
              <a:ext cx="1756473" cy="749968"/>
            </a:xfrm>
            <a:prstGeom prst="flowChartDecision">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1400" dirty="0">
                  <a:solidFill>
                    <a:schemeClr val="tx1"/>
                  </a:solidFill>
                  <a:ea typeface="MS UI Gothic" pitchFamily="50" charset="-128"/>
                  <a:cs typeface="Arial" charset="0"/>
                </a:rPr>
                <a:t>回答は？</a:t>
              </a:r>
            </a:p>
          </p:txBody>
        </p:sp>
        <p:sp>
          <p:nvSpPr>
            <p:cNvPr id="57" name="フローチャート : 判断 56"/>
            <p:cNvSpPr/>
            <p:nvPr/>
          </p:nvSpPr>
          <p:spPr bwMode="auto">
            <a:xfrm>
              <a:off x="1375108" y="2019409"/>
              <a:ext cx="1756473" cy="749968"/>
            </a:xfrm>
            <a:prstGeom prst="flowChartDecision">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0" tIns="0" rIns="0" bIns="0" numCol="1" rtlCol="0" anchor="ctr" anchorCtr="0" compatLnSpc="1">
              <a:prstTxWarp prst="textNoShape">
                <a:avLst/>
              </a:prstTxWarp>
            </a:bodyPr>
            <a:lstStyle/>
            <a:p>
              <a:pPr algn="ctr"/>
              <a:r>
                <a:rPr lang="en-US" altLang="ja-JP" sz="1400" dirty="0">
                  <a:solidFill>
                    <a:schemeClr val="tx1"/>
                  </a:solidFill>
                  <a:ea typeface="MS UI Gothic" pitchFamily="50" charset="-128"/>
                  <a:cs typeface="Arial" charset="0"/>
                </a:rPr>
                <a:t>FDA Form 483</a:t>
              </a:r>
              <a:r>
                <a:rPr lang="ja-JP" altLang="en-US" sz="1400" dirty="0">
                  <a:solidFill>
                    <a:schemeClr val="tx1"/>
                  </a:solidFill>
                  <a:ea typeface="MS UI Gothic" pitchFamily="50" charset="-128"/>
                  <a:cs typeface="Arial" charset="0"/>
                </a:rPr>
                <a:t>は？</a:t>
              </a:r>
            </a:p>
          </p:txBody>
        </p:sp>
        <p:sp>
          <p:nvSpPr>
            <p:cNvPr id="61" name="円/楕円 60"/>
            <p:cNvSpPr/>
            <p:nvPr/>
          </p:nvSpPr>
          <p:spPr bwMode="auto">
            <a:xfrm>
              <a:off x="7533189" y="3205399"/>
              <a:ext cx="1094874" cy="48126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1600" dirty="0">
                  <a:solidFill>
                    <a:schemeClr val="tx1"/>
                  </a:solidFill>
                  <a:ea typeface="MS UI Gothic" pitchFamily="50" charset="-128"/>
                  <a:cs typeface="Arial" charset="0"/>
                </a:rPr>
                <a:t>完了</a:t>
              </a:r>
            </a:p>
          </p:txBody>
        </p:sp>
        <p:cxnSp>
          <p:nvCxnSpPr>
            <p:cNvPr id="62" name="直線矢印コネクタ 61"/>
            <p:cNvCxnSpPr>
              <a:stCxn id="33" idx="3"/>
              <a:endCxn id="61" idx="3"/>
            </p:cNvCxnSpPr>
            <p:nvPr/>
          </p:nvCxnSpPr>
          <p:spPr bwMode="auto">
            <a:xfrm flipV="1">
              <a:off x="7471610" y="3616183"/>
              <a:ext cx="221920" cy="449472"/>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20480" name="正方形/長方形 20479"/>
            <p:cNvSpPr/>
            <p:nvPr/>
          </p:nvSpPr>
          <p:spPr>
            <a:xfrm>
              <a:off x="7174018" y="3477683"/>
              <a:ext cx="309215" cy="276999"/>
            </a:xfrm>
            <a:prstGeom prst="rect">
              <a:avLst/>
            </a:prstGeom>
          </p:spPr>
          <p:txBody>
            <a:bodyPr wrap="none">
              <a:spAutoFit/>
            </a:bodyPr>
            <a:lstStyle/>
            <a:p>
              <a:r>
                <a:rPr lang="en-US" altLang="ja-JP" dirty="0">
                  <a:latin typeface="+mn-lt"/>
                </a:rPr>
                <a:t>OK</a:t>
              </a:r>
              <a:endParaRPr lang="ja-JP" altLang="en-US" dirty="0">
                <a:latin typeface="+mn-lt"/>
              </a:endParaRPr>
            </a:p>
          </p:txBody>
        </p:sp>
        <p:sp>
          <p:nvSpPr>
            <p:cNvPr id="66" name="円/楕円 65"/>
            <p:cNvSpPr/>
            <p:nvPr/>
          </p:nvSpPr>
          <p:spPr bwMode="auto">
            <a:xfrm>
              <a:off x="7517153" y="4488767"/>
              <a:ext cx="1094874" cy="481263"/>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1600" dirty="0">
                  <a:solidFill>
                    <a:schemeClr val="tx1"/>
                  </a:solidFill>
                  <a:ea typeface="MS UI Gothic" pitchFamily="50" charset="-128"/>
                  <a:cs typeface="Arial" charset="0"/>
                </a:rPr>
                <a:t>再査察</a:t>
              </a:r>
            </a:p>
          </p:txBody>
        </p:sp>
        <p:cxnSp>
          <p:nvCxnSpPr>
            <p:cNvPr id="67" name="直線矢印コネクタ 66"/>
            <p:cNvCxnSpPr>
              <a:stCxn id="33" idx="3"/>
              <a:endCxn id="66" idx="0"/>
            </p:cNvCxnSpPr>
            <p:nvPr/>
          </p:nvCxnSpPr>
          <p:spPr bwMode="auto">
            <a:xfrm>
              <a:off x="7471610" y="4065655"/>
              <a:ext cx="592980" cy="423112"/>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70" name="正方形/長方形 69"/>
            <p:cNvSpPr/>
            <p:nvPr/>
          </p:nvSpPr>
          <p:spPr>
            <a:xfrm>
              <a:off x="7726060" y="3882950"/>
              <a:ext cx="756858" cy="461665"/>
            </a:xfrm>
            <a:prstGeom prst="rect">
              <a:avLst/>
            </a:prstGeom>
          </p:spPr>
          <p:txBody>
            <a:bodyPr wrap="none">
              <a:spAutoFit/>
            </a:bodyPr>
            <a:lstStyle/>
            <a:p>
              <a:r>
                <a:rPr lang="en-US" altLang="ja-JP" dirty="0">
                  <a:latin typeface="+mn-lt"/>
                </a:rPr>
                <a:t>OK</a:t>
              </a:r>
              <a:br>
                <a:rPr lang="en-US" altLang="ja-JP" dirty="0">
                  <a:latin typeface="+mn-lt"/>
                </a:rPr>
              </a:br>
              <a:r>
                <a:rPr lang="ja-JP" altLang="en-US" dirty="0">
                  <a:latin typeface="+mn-lt"/>
                </a:rPr>
                <a:t>ただし要確認</a:t>
              </a:r>
            </a:p>
          </p:txBody>
        </p:sp>
        <p:sp>
          <p:nvSpPr>
            <p:cNvPr id="71" name="円/楕円 70"/>
            <p:cNvSpPr/>
            <p:nvPr/>
          </p:nvSpPr>
          <p:spPr bwMode="auto">
            <a:xfrm>
              <a:off x="5979698" y="5122430"/>
              <a:ext cx="1233304" cy="736944"/>
            </a:xfrm>
            <a:prstGeom prst="ellipse">
              <a:avLst/>
            </a:prstGeom>
            <a:solidFill>
              <a:srgbClr val="FF99FF"/>
            </a:solidFill>
            <a:ln>
              <a:solidFill>
                <a:srgbClr val="FF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1600" dirty="0">
                  <a:solidFill>
                    <a:srgbClr val="FF0000"/>
                  </a:solidFill>
                  <a:ea typeface="MS UI Gothic" pitchFamily="50" charset="-128"/>
                  <a:cs typeface="Arial" charset="0"/>
                </a:rPr>
                <a:t>米国輸入禁止等</a:t>
              </a:r>
            </a:p>
          </p:txBody>
        </p:sp>
        <p:cxnSp>
          <p:nvCxnSpPr>
            <p:cNvPr id="72" name="直線矢印コネクタ 71"/>
            <p:cNvCxnSpPr>
              <a:stCxn id="33" idx="2"/>
              <a:endCxn id="71" idx="0"/>
            </p:cNvCxnSpPr>
            <p:nvPr/>
          </p:nvCxnSpPr>
          <p:spPr bwMode="auto">
            <a:xfrm>
              <a:off x="6593374" y="4440639"/>
              <a:ext cx="2976" cy="681791"/>
            </a:xfrm>
            <a:prstGeom prst="straightConnector1">
              <a:avLst/>
            </a:prstGeom>
            <a:solidFill>
              <a:schemeClr val="bg1"/>
            </a:solidFill>
            <a:ln w="9525" cap="flat" cmpd="sng" algn="ctr">
              <a:solidFill>
                <a:schemeClr val="tx1"/>
              </a:solidFill>
              <a:prstDash val="solid"/>
              <a:round/>
              <a:headEnd type="none" w="med" len="med"/>
              <a:tailEnd type="arrow"/>
            </a:ln>
            <a:effectLst/>
          </p:spPr>
        </p:cxnSp>
        <p:sp>
          <p:nvSpPr>
            <p:cNvPr id="77" name="正方形/長方形 76"/>
            <p:cNvSpPr/>
            <p:nvPr/>
          </p:nvSpPr>
          <p:spPr>
            <a:xfrm>
              <a:off x="5811275" y="4612372"/>
              <a:ext cx="490462" cy="276999"/>
            </a:xfrm>
            <a:prstGeom prst="rect">
              <a:avLst/>
            </a:prstGeom>
          </p:spPr>
          <p:txBody>
            <a:bodyPr wrap="none">
              <a:spAutoFit/>
            </a:bodyPr>
            <a:lstStyle/>
            <a:p>
              <a:r>
                <a:rPr lang="ja-JP" altLang="en-US" dirty="0">
                  <a:latin typeface="+mn-lt"/>
                </a:rPr>
                <a:t>不十分</a:t>
              </a:r>
            </a:p>
          </p:txBody>
        </p:sp>
        <p:cxnSp>
          <p:nvCxnSpPr>
            <p:cNvPr id="78" name="直線矢印コネクタ 77"/>
            <p:cNvCxnSpPr>
              <a:stCxn id="2" idx="2"/>
              <a:endCxn id="57" idx="0"/>
            </p:cNvCxnSpPr>
            <p:nvPr/>
          </p:nvCxnSpPr>
          <p:spPr bwMode="auto">
            <a:xfrm flipH="1">
              <a:off x="2253345" y="1603085"/>
              <a:ext cx="3409" cy="416324"/>
            </a:xfrm>
            <a:prstGeom prst="straightConnector1">
              <a:avLst/>
            </a:prstGeom>
            <a:solidFill>
              <a:schemeClr val="bg1"/>
            </a:solidFill>
            <a:ln w="952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712411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2C92FE5F-1EDC-4CF8-896F-475A63329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魔王魂  アコースティック42">
            <a:hlinkClick r:id="" action="ppaction://media"/>
            <a:extLst>
              <a:ext uri="{FF2B5EF4-FFF2-40B4-BE49-F238E27FC236}">
                <a16:creationId xmlns:a16="http://schemas.microsoft.com/office/drawing/2014/main" id="{CAAA016E-892B-430B-AE6A-87CFA39B59A6}"/>
              </a:ext>
            </a:extLst>
          </p:cNvPr>
          <p:cNvPicPr>
            <a:picLocks noChangeAspect="1"/>
          </p:cNvPicPr>
          <p:nvPr>
            <a:audioFile r:link="rId1"/>
            <p:extLst>
              <p:ext uri="{DAA4B4D4-6D71-4841-9C94-3DE7FCFB9230}">
                <p14:media xmlns:p14="http://schemas.microsoft.com/office/powerpoint/2010/main" r:embed="rId2">
                  <p14:trim st="17000" end="102058.6"/>
                </p14:media>
              </p:ext>
            </p:extLst>
          </p:nvPr>
        </p:nvPicPr>
        <p:blipFill>
          <a:blip r:embed="rId7"/>
          <a:stretch>
            <a:fillRect/>
          </a:stretch>
        </p:blipFill>
        <p:spPr>
          <a:xfrm>
            <a:off x="11366500" y="4751298"/>
            <a:ext cx="609600" cy="609600"/>
          </a:xfrm>
          <a:prstGeom prst="rect">
            <a:avLst/>
          </a:prstGeom>
        </p:spPr>
      </p:pic>
    </p:spTree>
    <p:extLst>
      <p:ext uri="{BB962C8B-B14F-4D97-AF65-F5344CB8AC3E}">
        <p14:creationId xmlns:p14="http://schemas.microsoft.com/office/powerpoint/2010/main" val="39529468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sndAc>
          <p:stSnd>
            <p:snd r:embed="rId5" name="chimes.wav"/>
          </p:stSnd>
        </p:sndAc>
      </p:transition>
    </mc:Choice>
    <mc:Fallback>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4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926</Words>
  <Application>Microsoft Office PowerPoint</Application>
  <PresentationFormat>ワイド画面</PresentationFormat>
  <Paragraphs>77</Paragraphs>
  <Slides>23</Slides>
  <Notes>11</Notes>
  <HiddenSlides>0</HiddenSlides>
  <MMClips>11</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23</vt:i4>
      </vt:variant>
    </vt:vector>
  </HeadingPairs>
  <TitlesOfParts>
    <vt:vector size="28" baseType="lpstr">
      <vt:lpstr>HGP創英角ﾎﾟｯﾌﾟ体</vt:lpstr>
      <vt:lpstr>Arial</vt:lpstr>
      <vt:lpstr>Wingdings</vt:lpstr>
      <vt:lpstr>eCompliance</vt:lpstr>
      <vt:lpstr>ビットマップ イメージ</vt:lpstr>
      <vt:lpstr>第12回 FDAのUntitled Letterとは</vt:lpstr>
      <vt:lpstr>Warning LetterとUntitled Letter</vt:lpstr>
      <vt:lpstr>Warning Letter</vt:lpstr>
      <vt:lpstr>PowerPoint プレゼンテーション</vt:lpstr>
      <vt:lpstr>Warning Letter</vt:lpstr>
      <vt:lpstr>遵守していない場合のペナルティ</vt:lpstr>
      <vt:lpstr>PowerPoint プレゼンテーション</vt:lpstr>
      <vt:lpstr>査察からWarning Letterまでのフロー</vt:lpstr>
      <vt:lpstr>PowerPoint プレゼンテーション</vt:lpstr>
      <vt:lpstr>Untitled Letter</vt:lpstr>
      <vt:lpstr>Close-out Letter</vt:lpstr>
      <vt:lpstr>PowerPoint プレゼンテーション</vt:lpstr>
      <vt:lpstr>Close-out Letter</vt:lpstr>
      <vt:lpstr>PowerPoint プレゼンテーション</vt:lpstr>
      <vt:lpstr>Amazonに対するUntitled Letter</vt:lpstr>
      <vt:lpstr>Amazonに対するUntitled Letter</vt:lpstr>
      <vt:lpstr>Amazonに対するUntitled Letter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2021-11-21T16:29:35Z</dcterms:modified>
</cp:coreProperties>
</file>